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37"/>
  </p:notesMasterIdLst>
  <p:handoutMasterIdLst>
    <p:handoutMasterId r:id="rId138"/>
  </p:handoutMasterIdLst>
  <p:sldIdLst>
    <p:sldId id="256" r:id="rId2"/>
    <p:sldId id="257" r:id="rId3"/>
    <p:sldId id="325" r:id="rId4"/>
    <p:sldId id="395" r:id="rId5"/>
    <p:sldId id="399" r:id="rId6"/>
    <p:sldId id="285" r:id="rId7"/>
    <p:sldId id="287" r:id="rId8"/>
    <p:sldId id="288" r:id="rId9"/>
    <p:sldId id="291" r:id="rId10"/>
    <p:sldId id="292" r:id="rId11"/>
    <p:sldId id="320" r:id="rId12"/>
    <p:sldId id="321" r:id="rId13"/>
    <p:sldId id="322" r:id="rId14"/>
    <p:sldId id="323" r:id="rId15"/>
    <p:sldId id="324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58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30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8" r:id="rId42"/>
    <p:sldId id="317" r:id="rId43"/>
    <p:sldId id="316" r:id="rId44"/>
    <p:sldId id="319" r:id="rId45"/>
    <p:sldId id="326" r:id="rId46"/>
    <p:sldId id="327" r:id="rId47"/>
    <p:sldId id="328" r:id="rId48"/>
    <p:sldId id="329" r:id="rId49"/>
    <p:sldId id="334" r:id="rId50"/>
    <p:sldId id="261" r:id="rId51"/>
    <p:sldId id="332" r:id="rId52"/>
    <p:sldId id="331" r:id="rId53"/>
    <p:sldId id="262" r:id="rId54"/>
    <p:sldId id="333" r:id="rId55"/>
    <p:sldId id="335" r:id="rId56"/>
    <p:sldId id="263" r:id="rId57"/>
    <p:sldId id="265" r:id="rId58"/>
    <p:sldId id="336" r:id="rId59"/>
    <p:sldId id="266" r:id="rId60"/>
    <p:sldId id="268" r:id="rId61"/>
    <p:sldId id="269" r:id="rId62"/>
    <p:sldId id="337" r:id="rId63"/>
    <p:sldId id="339" r:id="rId64"/>
    <p:sldId id="400" r:id="rId65"/>
    <p:sldId id="338" r:id="rId66"/>
    <p:sldId id="340" r:id="rId67"/>
    <p:sldId id="341" r:id="rId68"/>
    <p:sldId id="271" r:id="rId69"/>
    <p:sldId id="270" r:id="rId70"/>
    <p:sldId id="342" r:id="rId71"/>
    <p:sldId id="343" r:id="rId72"/>
    <p:sldId id="272" r:id="rId73"/>
    <p:sldId id="273" r:id="rId74"/>
    <p:sldId id="274" r:id="rId75"/>
    <p:sldId id="344" r:id="rId76"/>
    <p:sldId id="345" r:id="rId77"/>
    <p:sldId id="346" r:id="rId78"/>
    <p:sldId id="394" r:id="rId79"/>
    <p:sldId id="347" r:id="rId80"/>
    <p:sldId id="275" r:id="rId81"/>
    <p:sldId id="348" r:id="rId82"/>
    <p:sldId id="349" r:id="rId83"/>
    <p:sldId id="351" r:id="rId84"/>
    <p:sldId id="352" r:id="rId85"/>
    <p:sldId id="276" r:id="rId86"/>
    <p:sldId id="353" r:id="rId87"/>
    <p:sldId id="354" r:id="rId88"/>
    <p:sldId id="355" r:id="rId89"/>
    <p:sldId id="279" r:id="rId90"/>
    <p:sldId id="278" r:id="rId91"/>
    <p:sldId id="356" r:id="rId92"/>
    <p:sldId id="280" r:id="rId93"/>
    <p:sldId id="357" r:id="rId94"/>
    <p:sldId id="358" r:id="rId95"/>
    <p:sldId id="359" r:id="rId96"/>
    <p:sldId id="281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4" r:id="rId111"/>
    <p:sldId id="375" r:id="rId112"/>
    <p:sldId id="289" r:id="rId113"/>
    <p:sldId id="373" r:id="rId114"/>
    <p:sldId id="290" r:id="rId115"/>
    <p:sldId id="385" r:id="rId116"/>
    <p:sldId id="386" r:id="rId117"/>
    <p:sldId id="387" r:id="rId118"/>
    <p:sldId id="388" r:id="rId119"/>
    <p:sldId id="376" r:id="rId120"/>
    <p:sldId id="377" r:id="rId121"/>
    <p:sldId id="378" r:id="rId122"/>
    <p:sldId id="379" r:id="rId123"/>
    <p:sldId id="381" r:id="rId124"/>
    <p:sldId id="383" r:id="rId125"/>
    <p:sldId id="384" r:id="rId126"/>
    <p:sldId id="389" r:id="rId127"/>
    <p:sldId id="390" r:id="rId128"/>
    <p:sldId id="391" r:id="rId129"/>
    <p:sldId id="392" r:id="rId130"/>
    <p:sldId id="393" r:id="rId131"/>
    <p:sldId id="401" r:id="rId132"/>
    <p:sldId id="402" r:id="rId133"/>
    <p:sldId id="403" r:id="rId134"/>
    <p:sldId id="404" r:id="rId135"/>
    <p:sldId id="405" r:id="rId136"/>
  </p:sldIdLst>
  <p:sldSz cx="12192000" cy="6858000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  <a:srgbClr val="00CC66"/>
    <a:srgbClr val="33CCCC"/>
    <a:srgbClr val="00FFCC"/>
    <a:srgbClr val="0099FF"/>
    <a:srgbClr val="D6A6EC"/>
    <a:srgbClr val="FF6699"/>
    <a:srgbClr val="C5B3FF"/>
    <a:srgbClr val="FF99CC"/>
    <a:srgbClr val="C5DB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82258" autoAdjust="0"/>
  </p:normalViewPr>
  <p:slideViewPr>
    <p:cSldViewPr snapToGrid="0">
      <p:cViewPr varScale="1">
        <p:scale>
          <a:sx n="102" d="100"/>
          <a:sy n="102" d="100"/>
        </p:scale>
        <p:origin x="-576" y="-90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0FF14-AB5D-4DFF-9EB9-3571C3E40D3A}" type="datetimeFigureOut">
              <a:rPr lang="fr-FR" smtClean="0"/>
              <a:pPr/>
              <a:t>08/06/2016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DDF60-EC91-43F0-A6D4-6554A108C4B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08971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F2119-8415-434A-9EB0-5DE5A75D166D}" type="datetimeFigureOut">
              <a:rPr lang="fr-FR" smtClean="0"/>
              <a:pPr/>
              <a:t>08/06/2016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9E1E-EC0E-451A-8D20-CBB20107BF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7845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autre façon de le comprendre : je mesure la différence entre toutes les personnes qui sont présentes dans la salle. Cela me fait beaucoup de différence deux à deux. </a:t>
            </a:r>
          </a:p>
          <a:p>
            <a:r>
              <a:rPr lang="fr-FR" dirty="0" smtClean="0"/>
              <a:t>À partir des distances, je calcule des positions pour tous les individus de la salle.</a:t>
            </a:r>
          </a:p>
          <a:p>
            <a:r>
              <a:rPr lang="fr-FR" dirty="0" smtClean="0"/>
              <a:t>Je force les positions à ne dépendre que du lieu d'origine des personnes. </a:t>
            </a:r>
          </a:p>
          <a:p>
            <a:r>
              <a:rPr lang="fr-FR" dirty="0" smtClean="0"/>
              <a:t>Quand cela ne dépend plus que du lieu d'origine, je recalcule les distances entre mes paires d'individus, et je regarde ce que j'ai perdu par rapport aux distances de départ.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E1E-EC0E-451A-8D20-CBB20107BF70}" type="slidenum">
              <a:rPr lang="fr-FR" smtClean="0"/>
              <a:pPr/>
              <a:t>107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D7DB-5792-479E-B311-B4AE601EB239}" type="datetime1">
              <a:rPr lang="fr-FR" smtClean="0"/>
              <a:pPr/>
              <a:t>08/06/2016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81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529F-183F-4972-BDD0-615D28882897}" type="datetime1">
              <a:rPr lang="fr-FR" smtClean="0"/>
              <a:pPr/>
              <a:t>08/06/2016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5292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7655-FD0B-4174-932F-62C4349EFA63}" type="datetime1">
              <a:rPr lang="fr-FR" smtClean="0"/>
              <a:pPr/>
              <a:t>08/06/2016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7705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logo_sigenae_cercle_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30" y="44623"/>
            <a:ext cx="635556" cy="476667"/>
          </a:xfrm>
          <a:prstGeom prst="rect">
            <a:avLst/>
          </a:prstGeom>
          <a:noFill/>
          <a:ln>
            <a:noFill/>
          </a:ln>
          <a:effectLst>
            <a:outerShdw dist="12724" dir="2700000" algn="tl">
              <a:srgbClr val="FF9933">
                <a:alpha val="50000"/>
              </a:srgbClr>
            </a:outerShdw>
          </a:effectLst>
        </p:spPr>
      </p:pic>
      <p:sp>
        <p:nvSpPr>
          <p:cNvPr id="3" name="AutoShape 3"/>
          <p:cNvSpPr/>
          <p:nvPr/>
        </p:nvSpPr>
        <p:spPr>
          <a:xfrm>
            <a:off x="1847857" y="0"/>
            <a:ext cx="44452" cy="685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9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vert="horz" wrap="none" lIns="82798" tIns="41404" rIns="82798" bIns="4140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7"/>
          <p:cNvSpPr/>
          <p:nvPr/>
        </p:nvSpPr>
        <p:spPr>
          <a:xfrm flipV="1">
            <a:off x="980018" y="641351"/>
            <a:ext cx="1023196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FFFFFF"/>
            </a:solidFill>
            <a:prstDash val="solid"/>
            <a:round/>
          </a:ln>
        </p:spPr>
        <p:txBody>
          <a:bodyPr vert="horz" wrap="none" lIns="82798" tIns="41404" rIns="82798" bIns="4140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Line 4"/>
          <p:cNvSpPr/>
          <p:nvPr/>
        </p:nvSpPr>
        <p:spPr>
          <a:xfrm>
            <a:off x="1818217" y="3039359"/>
            <a:ext cx="0" cy="34907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FFFFFF"/>
            </a:solidFill>
            <a:prstDash val="solid"/>
            <a:round/>
          </a:ln>
        </p:spPr>
        <p:txBody>
          <a:bodyPr vert="horz" wrap="square" lIns="82798" tIns="41404" rIns="82798" bIns="41404" anchor="ctr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Line 5"/>
          <p:cNvSpPr/>
          <p:nvPr/>
        </p:nvSpPr>
        <p:spPr>
          <a:xfrm>
            <a:off x="1913461" y="2763127"/>
            <a:ext cx="2121" cy="34907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FFFFFF"/>
            </a:solidFill>
            <a:prstDash val="solid"/>
            <a:round/>
          </a:ln>
        </p:spPr>
        <p:txBody>
          <a:bodyPr vert="horz" wrap="square" lIns="82798" tIns="41404" rIns="82798" bIns="41404" anchor="ctr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" name="Image 13" descr="LogoINRA-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367429" y="107955"/>
            <a:ext cx="1659464" cy="4317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2762402" y="4071960"/>
            <a:ext cx="8561759" cy="1285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1295"/>
              </a:spcBef>
              <a:spcAft>
                <a:spcPts val="1030"/>
              </a:spcAft>
              <a:buNone/>
              <a:tabLst/>
              <a:defRPr lang="fr-FR" b="0" i="0" u="none" strike="noStrike" cap="none" spc="0" baseline="0">
                <a:solidFill>
                  <a:srgbClr val="FF9933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entury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Titre 1"/>
          <p:cNvSpPr txBox="1">
            <a:spLocks noGrp="1"/>
          </p:cNvSpPr>
          <p:nvPr>
            <p:ph type="title"/>
          </p:nvPr>
        </p:nvSpPr>
        <p:spPr>
          <a:xfrm>
            <a:off x="2762402" y="1095845"/>
            <a:ext cx="8572804" cy="2761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4000" b="0" i="0" u="none" strike="noStrike" cap="none" spc="0" baseline="0">
                <a:solidFill>
                  <a:srgbClr val="FF9933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entury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" name="Espace réservé du texte 9"/>
          <p:cNvSpPr txBox="1">
            <a:spLocks noGrp="1"/>
          </p:cNvSpPr>
          <p:nvPr>
            <p:ph type="body" sz="quarter" idx="4294967295"/>
          </p:nvPr>
        </p:nvSpPr>
        <p:spPr>
          <a:xfrm>
            <a:off x="609601" y="1604516"/>
            <a:ext cx="10972324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342900" marR="0" lvl="0" indent="-34290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100000"/>
              <a:tabLst/>
              <a:defRPr lang="fr-FR" sz="3200" b="0" i="0" u="none" strike="noStrike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pic>
        <p:nvPicPr>
          <p:cNvPr id="11" name="Picture 2" descr="P:\images\logo_genotou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19401" y="167838"/>
            <a:ext cx="1056119" cy="308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28199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logo_sigenae_cercle_sm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30" y="44623"/>
            <a:ext cx="635556" cy="476667"/>
          </a:xfrm>
          <a:prstGeom prst="rect">
            <a:avLst/>
          </a:prstGeom>
          <a:noFill/>
          <a:ln>
            <a:noFill/>
          </a:ln>
          <a:effectLst>
            <a:outerShdw dist="12724" dir="2700000" algn="tl">
              <a:srgbClr val="FF9933">
                <a:alpha val="50000"/>
              </a:srgbClr>
            </a:outerShdw>
          </a:effectLst>
        </p:spPr>
      </p:pic>
      <p:sp>
        <p:nvSpPr>
          <p:cNvPr id="3" name="AutoShape 3"/>
          <p:cNvSpPr/>
          <p:nvPr/>
        </p:nvSpPr>
        <p:spPr>
          <a:xfrm>
            <a:off x="1847857" y="0"/>
            <a:ext cx="44452" cy="6858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9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vert="horz" wrap="none" lIns="82798" tIns="41404" rIns="82798" bIns="4140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7"/>
          <p:cNvSpPr/>
          <p:nvPr/>
        </p:nvSpPr>
        <p:spPr>
          <a:xfrm flipV="1">
            <a:off x="980018" y="641351"/>
            <a:ext cx="1023196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FFFFFF"/>
            </a:solidFill>
            <a:prstDash val="solid"/>
            <a:round/>
          </a:ln>
        </p:spPr>
        <p:txBody>
          <a:bodyPr vert="horz" wrap="none" lIns="82798" tIns="41404" rIns="82798" bIns="4140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Line 4"/>
          <p:cNvSpPr/>
          <p:nvPr/>
        </p:nvSpPr>
        <p:spPr>
          <a:xfrm>
            <a:off x="1818217" y="3039359"/>
            <a:ext cx="0" cy="34907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FFFFFF"/>
            </a:solidFill>
            <a:prstDash val="solid"/>
            <a:round/>
          </a:ln>
        </p:spPr>
        <p:txBody>
          <a:bodyPr vert="horz" wrap="square" lIns="82798" tIns="41404" rIns="82798" bIns="41404" anchor="ctr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Line 5"/>
          <p:cNvSpPr/>
          <p:nvPr/>
        </p:nvSpPr>
        <p:spPr>
          <a:xfrm>
            <a:off x="1913461" y="2763127"/>
            <a:ext cx="2121" cy="34907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FFFFFF"/>
            </a:solidFill>
            <a:prstDash val="solid"/>
            <a:round/>
          </a:ln>
        </p:spPr>
        <p:txBody>
          <a:bodyPr vert="horz" wrap="square" lIns="82798" tIns="41404" rIns="82798" bIns="41404" anchor="ctr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" name="Image 13" descr="LogoINRA-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367429" y="107955"/>
            <a:ext cx="1659464" cy="4317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2762402" y="4071960"/>
            <a:ext cx="8561759" cy="1285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1295"/>
              </a:spcBef>
              <a:spcAft>
                <a:spcPts val="1030"/>
              </a:spcAft>
              <a:buNone/>
              <a:tabLst/>
              <a:defRPr lang="fr-FR" b="0" i="0" u="none" strike="noStrike" cap="none" spc="0" baseline="0">
                <a:solidFill>
                  <a:srgbClr val="FF9933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entury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9" name="Titre 1"/>
          <p:cNvSpPr txBox="1">
            <a:spLocks noGrp="1"/>
          </p:cNvSpPr>
          <p:nvPr>
            <p:ph type="title"/>
          </p:nvPr>
        </p:nvSpPr>
        <p:spPr>
          <a:xfrm>
            <a:off x="2762402" y="1095845"/>
            <a:ext cx="8572804" cy="2761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4000" b="0" i="0" u="none" strike="noStrike" cap="none" spc="0" baseline="0">
                <a:solidFill>
                  <a:srgbClr val="FF9933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entury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" name="Espace réservé du texte 9"/>
          <p:cNvSpPr txBox="1">
            <a:spLocks noGrp="1"/>
          </p:cNvSpPr>
          <p:nvPr>
            <p:ph type="body" sz="quarter" idx="4294967295"/>
          </p:nvPr>
        </p:nvSpPr>
        <p:spPr>
          <a:xfrm>
            <a:off x="609601" y="1604516"/>
            <a:ext cx="10972324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342900" marR="0" lvl="0" indent="-342900" fontAlgn="auto"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SzPct val="100000"/>
              <a:tabLst/>
              <a:defRPr lang="fr-FR" sz="3200" b="0" i="0" u="none" strike="noStrike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fr-FR"/>
          </a:p>
        </p:txBody>
      </p:sp>
      <p:pic>
        <p:nvPicPr>
          <p:cNvPr id="11" name="Picture 2" descr="P:\images\logo_genotou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19401" y="167838"/>
            <a:ext cx="1056119" cy="308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20230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C6B0-44FC-4673-A996-455F476E5A94}" type="datetime1">
              <a:rPr lang="fr-FR" smtClean="0"/>
              <a:pPr/>
              <a:t>08/06/2016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496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7153-484D-489B-BD5A-016C5CEDA46B}" type="datetime1">
              <a:rPr lang="fr-FR" smtClean="0"/>
              <a:pPr/>
              <a:t>08/06/2016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56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FB6B-5E3F-49A9-B564-FADCB5B7B7E1}" type="datetime1">
              <a:rPr lang="fr-FR" smtClean="0"/>
              <a:pPr/>
              <a:t>08/06/2016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8310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8D4E-B40E-4AA9-B2C7-047094EDA1B6}" type="datetime1">
              <a:rPr lang="fr-FR" smtClean="0"/>
              <a:pPr/>
              <a:t>08/06/2016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7176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A93D-70EC-4038-B2DD-B31BA6D3DFD1}" type="datetime1">
              <a:rPr lang="fr-FR" smtClean="0"/>
              <a:pPr/>
              <a:t>08/06/2016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1965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3382-52B7-4605-BFD1-B0E2ED5720E8}" type="datetime1">
              <a:rPr lang="fr-FR" smtClean="0"/>
              <a:pPr/>
              <a:t>08/06/2016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957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4266569-32F4-4060-BE6D-BCE9C254CD32}" type="datetime1">
              <a:rPr lang="fr-FR" smtClean="0"/>
              <a:pPr/>
              <a:t>08/06/2016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64AC5F-3F38-4704-86B1-1827B55652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376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F8FD-2C8A-4CD5-9691-A986F44DEBEA}" type="datetime1">
              <a:rPr lang="fr-FR" smtClean="0"/>
              <a:pPr/>
              <a:t>08/06/2016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5683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3C3A99-9FF3-4BCB-85E7-9DF99690DA32}" type="datetime1">
              <a:rPr lang="fr-FR" smtClean="0"/>
              <a:pPr/>
              <a:t>08/06/2016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664AC5F-3F38-4704-86B1-1827B55652F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032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4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community composition data using</a:t>
            </a:r>
            <a:br>
              <a:rPr lang="en-US" dirty="0" smtClean="0"/>
            </a:br>
            <a:r>
              <a:rPr lang="en-US" dirty="0" smtClean="0"/>
              <a:t>phyloseq</a:t>
            </a:r>
            <a:endParaRPr lang="en-US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mAHENDRA</a:t>
            </a:r>
            <a:r>
              <a:rPr lang="fr-FR" dirty="0" smtClean="0"/>
              <a:t> </a:t>
            </a:r>
            <a:r>
              <a:rPr lang="fr-FR" dirty="0" err="1" smtClean="0"/>
              <a:t>m</a:t>
            </a:r>
            <a:r>
              <a:rPr lang="fr-FR" sz="1600" dirty="0" err="1" smtClean="0"/>
              <a:t>ARIAdAssou</a:t>
            </a:r>
            <a:r>
              <a:rPr lang="fr-FR" dirty="0" smtClean="0"/>
              <a:t>, maria </a:t>
            </a:r>
            <a:r>
              <a:rPr lang="fr-FR" dirty="0" err="1" smtClean="0"/>
              <a:t>b</a:t>
            </a:r>
            <a:r>
              <a:rPr lang="fr-FR" sz="1800" dirty="0" err="1" smtClean="0"/>
              <a:t>ernard</a:t>
            </a:r>
            <a:r>
              <a:rPr lang="fr-FR" dirty="0" smtClean="0"/>
              <a:t>, </a:t>
            </a:r>
            <a:r>
              <a:rPr lang="fr-FR" dirty="0" err="1" smtClean="0"/>
              <a:t>geraldine</a:t>
            </a:r>
            <a:r>
              <a:rPr lang="fr-FR" dirty="0" smtClean="0"/>
              <a:t> p</a:t>
            </a:r>
            <a:r>
              <a:rPr lang="fr-FR" sz="1800" dirty="0" smtClean="0"/>
              <a:t>ascal</a:t>
            </a:r>
            <a:r>
              <a:rPr lang="fr-FR" dirty="0" smtClean="0"/>
              <a:t>, </a:t>
            </a:r>
            <a:r>
              <a:rPr lang="fr-FR" dirty="0" err="1" smtClean="0"/>
              <a:t>lAURENT</a:t>
            </a:r>
            <a:r>
              <a:rPr lang="fr-FR" dirty="0" smtClean="0"/>
              <a:t> </a:t>
            </a:r>
            <a:r>
              <a:rPr lang="fr-FR" dirty="0" err="1" smtClean="0"/>
              <a:t>c</a:t>
            </a:r>
            <a:r>
              <a:rPr lang="fr-FR" sz="1800" dirty="0" err="1" smtClean="0"/>
              <a:t>aUQUIL</a:t>
            </a:r>
            <a:r>
              <a:rPr lang="fr-FR" dirty="0" smtClean="0"/>
              <a:t>, STEPHANE C</a:t>
            </a:r>
            <a:r>
              <a:rPr lang="fr-FR" sz="1800" dirty="0" smtClean="0"/>
              <a:t>HAILLOU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26" name="Picture 2" descr="Accue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9" y="5715001"/>
            <a:ext cx="2692633" cy="466724"/>
          </a:xfrm>
          <a:prstGeom prst="rect">
            <a:avLst/>
          </a:prstGeom>
          <a:noFill/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8875" y="5418671"/>
            <a:ext cx="1752600" cy="904342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/>
          <a:srcRect r="72500"/>
          <a:stretch/>
        </p:blipFill>
        <p:spPr>
          <a:xfrm>
            <a:off x="4108211" y="5557936"/>
            <a:ext cx="735210" cy="7666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58" y="5476921"/>
            <a:ext cx="1412441" cy="849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First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load the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phyloseq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package</a:t>
            </a:r>
          </a:p>
          <a:p>
            <a:pPr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library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some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additional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custom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functions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"https://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raw.githubusercontent.com/mahendra-mariadassou/phyloseq-extended/master/load-extra-functions.R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</a:t>
            </a:r>
            <a:r>
              <a:rPr lang="fr-FR" dirty="0" err="1" smtClean="0"/>
              <a:t>Heatmap</a:t>
            </a:r>
            <a:endParaRPr lang="fr-FR" dirty="0"/>
          </a:p>
        </p:txBody>
      </p:sp>
      <p:pic>
        <p:nvPicPr>
          <p:cNvPr id="9" name="Espace réservé du contenu 8" descr="heatmap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14503" y="1879133"/>
            <a:ext cx="7077497" cy="432871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100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460800" y="1845734"/>
            <a:ext cx="4937760" cy="4023360"/>
          </a:xfrm>
        </p:spPr>
        <p:txBody>
          <a:bodyPr anchor="ctr"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plot_heatmap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</a:t>
            </a:r>
            <a:r>
              <a:rPr lang="fr-FR" dirty="0" err="1" smtClean="0"/>
              <a:t>Heatmap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101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461394" y="1845734"/>
            <a:ext cx="4689446" cy="4023360"/>
          </a:xfrm>
        </p:spPr>
        <p:txBody>
          <a:bodyPr anchor="ctr"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plot_heatmap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low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"yellow"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high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"red"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na.value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"white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Espace réservé du contenu 6" descr="heatmap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15600" y="1879199"/>
            <a:ext cx="7026479" cy="42975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</a:t>
            </a:r>
            <a:r>
              <a:rPr lang="fr-FR" dirty="0" err="1" smtClean="0"/>
              <a:t>Heatmap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102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461394" y="1845734"/>
            <a:ext cx="4689446" cy="4023360"/>
          </a:xfrm>
        </p:spPr>
        <p:txBody>
          <a:bodyPr anchor="ctr"/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plot_heatmap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low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"yellow"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high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"red"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na.value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"white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facet_grid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(~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scales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free_x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Espace réservé du contenu 7" descr="heatmap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15600" y="1879199"/>
            <a:ext cx="7026479" cy="42975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</a:t>
            </a:r>
            <a:r>
              <a:rPr lang="fr-FR" dirty="0" err="1" smtClean="0"/>
              <a:t>Heatmap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103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461393" y="1845734"/>
            <a:ext cx="4798503" cy="4336952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plot_heatmap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scale_fill_gradient2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(low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"#1a9850"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mid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"#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ffffbf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high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"#d73027"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na.value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"white"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trans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log_trans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(4),</a:t>
            </a:r>
          </a:p>
          <a:p>
            <a:pPr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midpoint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(100, base = 4))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facet_grid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(~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scales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free_x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Espace réservé du contenu 6" descr="heatmap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15600" y="1879200"/>
            <a:ext cx="7026479" cy="42975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</a:t>
            </a:r>
            <a:r>
              <a:rPr lang="fr-FR" dirty="0" err="1" smtClean="0"/>
              <a:t>Heatmap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Block-like </a:t>
            </a:r>
            <a:r>
              <a:rPr lang="en-US" dirty="0" smtClean="0"/>
              <a:t>structure of the abundance table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Interaction </a:t>
            </a:r>
            <a:r>
              <a:rPr lang="en-US" dirty="0" smtClean="0"/>
              <a:t>between (groups of) </a:t>
            </a:r>
            <a:r>
              <a:rPr lang="en-US" dirty="0" err="1" smtClean="0"/>
              <a:t>taxa</a:t>
            </a:r>
            <a:r>
              <a:rPr lang="en-US" dirty="0" smtClean="0"/>
              <a:t> and (groups of) </a:t>
            </a:r>
            <a:r>
              <a:rPr lang="en-US" dirty="0" smtClean="0"/>
              <a:t>samples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Core</a:t>
            </a:r>
            <a:r>
              <a:rPr lang="fr-FR" dirty="0" smtClean="0"/>
              <a:t> </a:t>
            </a:r>
            <a:r>
              <a:rPr lang="fr-FR" dirty="0" smtClean="0"/>
              <a:t>and condition-</a:t>
            </a:r>
            <a:r>
              <a:rPr lang="fr-FR" dirty="0" err="1" smtClean="0"/>
              <a:t>specic</a:t>
            </a:r>
            <a:r>
              <a:rPr lang="fr-FR" dirty="0" smtClean="0"/>
              <a:t> </a:t>
            </a:r>
            <a:r>
              <a:rPr lang="fr-FR" dirty="0" err="1" smtClean="0"/>
              <a:t>microbiota</a:t>
            </a:r>
            <a:endParaRPr lang="fr-FR" dirty="0" smtClean="0"/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</a:t>
            </a:r>
            <a:r>
              <a:rPr lang="en-US" dirty="0" smtClean="0"/>
              <a:t> Classification </a:t>
            </a:r>
            <a:r>
              <a:rPr lang="en-US" dirty="0" smtClean="0"/>
              <a:t>of </a:t>
            </a:r>
            <a:r>
              <a:rPr lang="en-US" dirty="0" err="1" smtClean="0"/>
              <a:t>taxa</a:t>
            </a:r>
            <a:r>
              <a:rPr lang="en-US" dirty="0" smtClean="0"/>
              <a:t> and use of custom </a:t>
            </a:r>
            <a:r>
              <a:rPr lang="en-US" dirty="0" err="1" smtClean="0"/>
              <a:t>taxa</a:t>
            </a:r>
            <a:r>
              <a:rPr lang="en-US" dirty="0" smtClean="0"/>
              <a:t> order to </a:t>
            </a:r>
            <a:r>
              <a:rPr lang="en-US" dirty="0" smtClean="0"/>
              <a:t>highlight </a:t>
            </a:r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104</a:t>
            </a:fld>
            <a:endParaRPr lang="fr-FR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Diversity</a:t>
            </a:r>
            <a:r>
              <a:rPr lang="fr-FR" dirty="0" smtClean="0"/>
              <a:t> </a:t>
            </a:r>
            <a:r>
              <a:rPr lang="fr-FR" dirty="0" err="1" smtClean="0"/>
              <a:t>partitioning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105</a:t>
            </a:fld>
            <a:endParaRPr lang="fr-FR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jj-1313-srvdata\user\mbernard\Documents\FROGS\FROGS_formation\phyloseq\image\par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4774" y="3288484"/>
            <a:ext cx="7466224" cy="3458113"/>
          </a:xfrm>
          <a:prstGeom prst="rect">
            <a:avLst/>
          </a:prstGeom>
          <a:noFill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Diversity</a:t>
            </a:r>
            <a:r>
              <a:rPr lang="fr-FR" dirty="0" smtClean="0"/>
              <a:t> </a:t>
            </a:r>
            <a:r>
              <a:rPr lang="fr-FR" dirty="0" err="1" smtClean="0"/>
              <a:t>partitioning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Are the structures seen </a:t>
            </a:r>
            <a:r>
              <a:rPr lang="en-US" dirty="0" err="1" smtClean="0"/>
              <a:t>linged</a:t>
            </a:r>
            <a:r>
              <a:rPr lang="en-US" dirty="0" smtClean="0"/>
              <a:t> to metadata ? Do the metadata have an effect on our communities composition ? </a:t>
            </a:r>
          </a:p>
          <a:p>
            <a:pPr>
              <a:buNone/>
            </a:pPr>
            <a:r>
              <a:rPr lang="en-US" dirty="0" smtClean="0"/>
              <a:t>To </a:t>
            </a:r>
            <a:r>
              <a:rPr lang="en-US" dirty="0" smtClean="0"/>
              <a:t>answer these </a:t>
            </a:r>
            <a:r>
              <a:rPr lang="en-US" dirty="0" smtClean="0"/>
              <a:t>questions, </a:t>
            </a:r>
            <a:r>
              <a:rPr lang="en-US" b="1" dirty="0" smtClean="0"/>
              <a:t>multivariate analyses </a:t>
            </a:r>
            <a:r>
              <a:rPr lang="en-US" dirty="0" smtClean="0"/>
              <a:t>that :</a:t>
            </a:r>
            <a:endParaRPr lang="en-US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 tests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composition differences </a:t>
            </a:r>
            <a:r>
              <a:rPr lang="en-US" dirty="0" smtClean="0"/>
              <a:t>of </a:t>
            </a:r>
            <a:r>
              <a:rPr lang="en-US" dirty="0" smtClean="0"/>
              <a:t>communities from </a:t>
            </a:r>
            <a:r>
              <a:rPr lang="en-US" dirty="0" smtClean="0"/>
              <a:t>different groups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using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a distance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matrix</a:t>
            </a:r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 compares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within group </a:t>
            </a:r>
            <a:r>
              <a:rPr lang="en-US" dirty="0" smtClean="0"/>
              <a:t>to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between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group </a:t>
            </a:r>
            <a:r>
              <a:rPr lang="en-US" dirty="0" smtClean="0"/>
              <a:t>distances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106</a:t>
            </a:fld>
            <a:endParaRPr lang="fr-FR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Diversity</a:t>
            </a:r>
            <a:r>
              <a:rPr lang="fr-FR" dirty="0" smtClean="0"/>
              <a:t> </a:t>
            </a:r>
            <a:r>
              <a:rPr lang="fr-FR" dirty="0" err="1" smtClean="0"/>
              <a:t>partitioning</a:t>
            </a:r>
            <a:r>
              <a:rPr lang="fr-FR" dirty="0" smtClean="0"/>
              <a:t> : CAP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4732"/>
          </a:xfrm>
        </p:spPr>
        <p:txBody>
          <a:bodyPr>
            <a:normAutofit/>
          </a:bodyPr>
          <a:lstStyle/>
          <a:p>
            <a:r>
              <a:rPr lang="en-US" u="sng" dirty="0" smtClean="0"/>
              <a:t>Constrained Analysis of Principal Coordinates </a:t>
            </a:r>
            <a:r>
              <a:rPr lang="en-US" u="sng" dirty="0" smtClean="0"/>
              <a:t>(CAP) </a:t>
            </a:r>
            <a:r>
              <a:rPr lang="en-US" dirty="0" smtClean="0"/>
              <a:t>tries to 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Find </a:t>
            </a:r>
            <a:r>
              <a:rPr lang="en-US" dirty="0" smtClean="0"/>
              <a:t>associations between community composition and </a:t>
            </a:r>
            <a:r>
              <a:rPr lang="en-US" dirty="0" smtClean="0"/>
              <a:t>environmental </a:t>
            </a:r>
            <a:r>
              <a:rPr lang="fr-FR" dirty="0" smtClean="0"/>
              <a:t>variables </a:t>
            </a:r>
            <a:r>
              <a:rPr lang="fr-FR" dirty="0" smtClean="0"/>
              <a:t>(pH, </a:t>
            </a:r>
            <a:r>
              <a:rPr lang="fr-FR" dirty="0" smtClean="0"/>
              <a:t>group)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Quantify differences </a:t>
            </a:r>
            <a:r>
              <a:rPr lang="en-US" dirty="0" smtClean="0"/>
              <a:t>between groups of </a:t>
            </a:r>
            <a:r>
              <a:rPr lang="en-US" dirty="0" smtClean="0"/>
              <a:t>samples</a:t>
            </a:r>
          </a:p>
          <a:p>
            <a:pPr lvl="1">
              <a:buNone/>
            </a:pPr>
            <a:endParaRPr lang="en-US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u="sng" dirty="0" smtClean="0"/>
              <a:t>How it works </a:t>
            </a:r>
            <a:r>
              <a:rPr lang="en-US" dirty="0" smtClean="0"/>
              <a:t>: </a:t>
            </a:r>
            <a:r>
              <a:rPr lang="en-US" dirty="0" smtClean="0"/>
              <a:t>Regress a distance matrix against some covariates using the standard R </a:t>
            </a:r>
            <a:r>
              <a:rPr lang="fr-FR" dirty="0" err="1" smtClean="0"/>
              <a:t>syntax</a:t>
            </a:r>
            <a:r>
              <a:rPr lang="fr-FR" dirty="0" smtClean="0"/>
              <a:t> for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.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Project distance matrix on metadata variables </a:t>
            </a:r>
            <a:r>
              <a:rPr lang="en-US" dirty="0" smtClean="0">
                <a:sym typeface="Wingdings" pitchFamily="2" charset="2"/>
              </a:rPr>
              <a:t> communities are constrained to depend on metadata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Look if constrained distance fit to non constrained distance.</a:t>
            </a:r>
          </a:p>
          <a:p>
            <a:pPr lvl="1">
              <a:buNone/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convert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to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data.frame</a:t>
            </a:r>
            <a:endParaRPr lang="fr-FR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metadata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data.frame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cap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capscale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dist.uf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data =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metadata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107</a:t>
            </a:fld>
            <a:endParaRPr lang="fr-FR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Diversity</a:t>
            </a:r>
            <a:r>
              <a:rPr lang="fr-FR" dirty="0" smtClean="0"/>
              <a:t> </a:t>
            </a:r>
            <a:r>
              <a:rPr lang="fr-FR" dirty="0" err="1" smtClean="0"/>
              <a:t>partitioning</a:t>
            </a:r>
            <a:r>
              <a:rPr lang="fr-FR" dirty="0" smtClean="0"/>
              <a:t> : CAP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5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cap</a:t>
            </a: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 Call: </a:t>
            </a:r>
            <a:r>
              <a:rPr lang="fr-FR" sz="1500" dirty="0" err="1" smtClean="0">
                <a:latin typeface="Courier New" pitchFamily="49" charset="0"/>
                <a:cs typeface="Courier New" pitchFamily="49" charset="0"/>
              </a:rPr>
              <a:t>capscale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(formula = </a:t>
            </a:r>
            <a:r>
              <a:rPr lang="fr-FR" sz="1500" dirty="0" err="1" smtClean="0">
                <a:latin typeface="Courier New" pitchFamily="49" charset="0"/>
                <a:cs typeface="Courier New" pitchFamily="49" charset="0"/>
              </a:rPr>
              <a:t>dist.uf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fr-FR" sz="1500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, data = </a:t>
            </a:r>
            <a:r>
              <a:rPr lang="fr-FR" sz="1500" dirty="0" err="1" smtClean="0">
                <a:latin typeface="Courier New" pitchFamily="49" charset="0"/>
                <a:cs typeface="Courier New" pitchFamily="49" charset="0"/>
              </a:rPr>
              <a:t>metadata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</a:t>
            </a:r>
            <a:endParaRPr lang="fr-FR" sz="15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 		  </a:t>
            </a:r>
            <a:r>
              <a:rPr lang="fr-FR" sz="1500" dirty="0" err="1" smtClean="0">
                <a:latin typeface="Courier New" pitchFamily="49" charset="0"/>
                <a:cs typeface="Courier New" pitchFamily="49" charset="0"/>
              </a:rPr>
              <a:t>Inertia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 Proportion  Rank</a:t>
            </a:r>
            <a:endParaRPr lang="fr-FR" sz="15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 Total 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      12.1280</a:t>
            </a:r>
            <a:endParaRPr lang="fr-FR" sz="15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 Real Total 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 12.1600 	1.0000</a:t>
            </a:r>
            <a:endParaRPr lang="fr-FR" sz="15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500" dirty="0" err="1" smtClean="0">
                <a:latin typeface="Courier New" pitchFamily="49" charset="0"/>
                <a:cs typeface="Courier New" pitchFamily="49" charset="0"/>
              </a:rPr>
              <a:t>Constrained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 7.6570      </a:t>
            </a:r>
            <a:r>
              <a:rPr lang="fr-FR" sz="1500" b="1" dirty="0" smtClean="0">
                <a:latin typeface="Courier New" pitchFamily="49" charset="0"/>
                <a:cs typeface="Courier New" pitchFamily="49" charset="0"/>
              </a:rPr>
              <a:t>0.6297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    7</a:t>
            </a:r>
            <a:endParaRPr lang="fr-FR" sz="15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500" dirty="0" err="1" smtClean="0">
                <a:latin typeface="Courier New" pitchFamily="49" charset="0"/>
                <a:cs typeface="Courier New" pitchFamily="49" charset="0"/>
              </a:rPr>
              <a:t>Unconstrained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4.5030 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    0.3703    56</a:t>
            </a:r>
            <a:endParaRPr lang="fr-FR" sz="15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500" dirty="0" err="1" smtClean="0">
                <a:latin typeface="Courier New" pitchFamily="49" charset="0"/>
                <a:cs typeface="Courier New" pitchFamily="49" charset="0"/>
              </a:rPr>
              <a:t>Imaginary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  -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0.0320 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               6</a:t>
            </a:r>
            <a:endParaRPr lang="fr-FR" sz="15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## Inertia is squared Unknown distance</a:t>
            </a: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</a:t>
            </a: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500" dirty="0" err="1" smtClean="0">
                <a:latin typeface="Courier New" pitchFamily="49" charset="0"/>
                <a:cs typeface="Courier New" pitchFamily="49" charset="0"/>
              </a:rPr>
              <a:t>Eigenvalues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for </a:t>
            </a:r>
            <a:r>
              <a:rPr lang="fr-FR" sz="1500" dirty="0" err="1" smtClean="0">
                <a:latin typeface="Courier New" pitchFamily="49" charset="0"/>
                <a:cs typeface="Courier New" pitchFamily="49" charset="0"/>
              </a:rPr>
              <a:t>constrained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axes:</a:t>
            </a: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  CAP1   CAP2   CAP3   CAP4   CAP5   CAP6   CAP7</a:t>
            </a:r>
            <a:endParaRPr lang="fr-FR" sz="15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2.5546 1.4630 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1.1087 0.8954 0.7159 0.4940 0.4255</a:t>
            </a: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</a:t>
            </a: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500" dirty="0" err="1" smtClean="0">
                <a:latin typeface="Courier New" pitchFamily="49" charset="0"/>
                <a:cs typeface="Courier New" pitchFamily="49" charset="0"/>
              </a:rPr>
              <a:t>Eigenvalues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for </a:t>
            </a:r>
            <a:r>
              <a:rPr lang="fr-FR" sz="1500" dirty="0" err="1" smtClean="0">
                <a:latin typeface="Courier New" pitchFamily="49" charset="0"/>
                <a:cs typeface="Courier New" pitchFamily="49" charset="0"/>
              </a:rPr>
              <a:t>unconstrained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axes:</a:t>
            </a: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  MDS1   MDS2   MDS3   MDS4   MDS5   MDS6   MDS7   MDS8</a:t>
            </a:r>
            <a:endParaRPr lang="fr-FR" sz="15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sz="1500" dirty="0" smtClean="0">
                <a:latin typeface="Courier New" pitchFamily="49" charset="0"/>
                <a:cs typeface="Courier New" pitchFamily="49" charset="0"/>
              </a:rPr>
              <a:t>## 0.4161 0.2908 0.2540 0.2111 0.2066 0.2011 0.1675 0.1562</a:t>
            </a:r>
          </a:p>
          <a:p>
            <a:pPr>
              <a:spcBef>
                <a:spcPts val="0"/>
              </a:spcBef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## (Showed only 8 of all 56 unconstrained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eigenvalues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sz="15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108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667538" y="2617365"/>
            <a:ext cx="3775046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 type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explains roughly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63%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total variation between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samples 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(as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by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Unifrac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Diversity</a:t>
            </a:r>
            <a:r>
              <a:rPr lang="fr-FR" dirty="0" smtClean="0"/>
              <a:t> </a:t>
            </a:r>
            <a:r>
              <a:rPr lang="fr-FR" dirty="0" err="1" smtClean="0"/>
              <a:t>partitioning</a:t>
            </a:r>
            <a:r>
              <a:rPr lang="fr-FR" dirty="0" smtClean="0"/>
              <a:t> : CAP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test the confidence of CAP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anova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anova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cap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permutations = 999)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Permutation test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capscale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under reduced model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Permutation: free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Number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of permutations: 999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</a:t>
            </a:r>
          </a:p>
          <a:p>
            <a:pPr>
              <a:spcBef>
                <a:spcPts val="0"/>
              </a:spcBef>
            </a:pPr>
            <a:r>
              <a:rPr lang="it-IT" dirty="0" smtClean="0">
                <a:latin typeface="Courier New" pitchFamily="49" charset="0"/>
                <a:cs typeface="Courier New" pitchFamily="49" charset="0"/>
              </a:rPr>
              <a:t>## Model: capscale(formula = dist.uf ~ EnvType, data = metadata)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Df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Variance F Pr(&gt;F)</a:t>
            </a:r>
          </a:p>
          <a:p>
            <a:pPr>
              <a:spcBef>
                <a:spcPts val="0"/>
              </a:spcBef>
            </a:pPr>
            <a:r>
              <a:rPr lang="it-IT" dirty="0" smtClean="0">
                <a:latin typeface="Courier New" pitchFamily="49" charset="0"/>
                <a:cs typeface="Courier New" pitchFamily="49" charset="0"/>
              </a:rPr>
              <a:t>## Model 7 7.6571 13.603 0.001 ***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Residual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56 4.5032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---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Signif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. codes: 0 *** 0.001 ** 0.01 * 0.05 . 0.1   1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109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Data import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biom</a:t>
            </a:r>
            <a:r>
              <a:rPr lang="en-US" dirty="0" smtClean="0"/>
              <a:t> format natively supports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/>
              <a:t>otu</a:t>
            </a:r>
            <a:r>
              <a:rPr lang="en-US" dirty="0" smtClean="0"/>
              <a:t> count tables (required)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/>
              <a:t>otu</a:t>
            </a:r>
            <a:r>
              <a:rPr lang="en-US" dirty="0" smtClean="0"/>
              <a:t> description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sample description</a:t>
            </a:r>
          </a:p>
          <a:p>
            <a:pPr>
              <a:buNone/>
            </a:pPr>
            <a:r>
              <a:rPr lang="en-US" dirty="0" smtClean="0"/>
              <a:t>but each component can be stored in TSV files.</a:t>
            </a:r>
          </a:p>
          <a:p>
            <a:pPr>
              <a:buNone/>
            </a:pPr>
            <a:r>
              <a:rPr lang="en-US" dirty="0" smtClean="0"/>
              <a:t>Other optional components must be stored in separate files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/>
              <a:t>phylogenetic</a:t>
            </a:r>
            <a:r>
              <a:rPr lang="en-US" dirty="0" smtClean="0"/>
              <a:t> tree in </a:t>
            </a:r>
            <a:r>
              <a:rPr lang="en-US" dirty="0" err="1" smtClean="0"/>
              <a:t>Newick</a:t>
            </a:r>
            <a:r>
              <a:rPr lang="en-US" dirty="0" smtClean="0"/>
              <a:t> format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sequences in </a:t>
            </a:r>
            <a:r>
              <a:rPr lang="en-US" dirty="0" err="1" smtClean="0"/>
              <a:t>fasta</a:t>
            </a:r>
            <a:r>
              <a:rPr lang="en-US" dirty="0" smtClean="0"/>
              <a:t> format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98034" cy="1450757"/>
          </a:xfrm>
        </p:spPr>
        <p:txBody>
          <a:bodyPr/>
          <a:lstStyle/>
          <a:p>
            <a:r>
              <a:rPr lang="fr-FR" dirty="0" err="1" smtClean="0"/>
              <a:t>Diversity</a:t>
            </a:r>
            <a:r>
              <a:rPr lang="fr-FR" dirty="0" smtClean="0"/>
              <a:t> </a:t>
            </a:r>
            <a:r>
              <a:rPr lang="fr-FR" dirty="0" err="1" smtClean="0"/>
              <a:t>partitioning</a:t>
            </a:r>
            <a:r>
              <a:rPr lang="fr-FR" dirty="0" smtClean="0"/>
              <a:t> : </a:t>
            </a:r>
            <a:r>
              <a:rPr lang="fr-FR" dirty="0" err="1" smtClean="0"/>
              <a:t>Multivariate</a:t>
            </a:r>
            <a:r>
              <a:rPr lang="fr-FR" dirty="0" smtClean="0"/>
              <a:t> ANOVA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Idea : Test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differences</a:t>
            </a:r>
            <a:r>
              <a:rPr lang="en-US" dirty="0" smtClean="0"/>
              <a:t> </a:t>
            </a:r>
            <a:r>
              <a:rPr lang="en-US" dirty="0" smtClean="0"/>
              <a:t>in the community composition of communities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from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different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groups </a:t>
            </a:r>
            <a:r>
              <a:rPr lang="fr-FR" dirty="0" err="1" smtClean="0"/>
              <a:t>using</a:t>
            </a:r>
            <a:r>
              <a:rPr lang="fr-FR" dirty="0" smtClean="0"/>
              <a:t> a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distance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matrix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u="sng" dirty="0" smtClean="0"/>
              <a:t>How </a:t>
            </a:r>
            <a:r>
              <a:rPr lang="fr-FR" u="sng" dirty="0" err="1" smtClean="0"/>
              <a:t>it</a:t>
            </a:r>
            <a:r>
              <a:rPr lang="fr-FR" u="sng" dirty="0" smtClean="0"/>
              <a:t> </a:t>
            </a:r>
            <a:r>
              <a:rPr lang="fr-FR" u="sng" dirty="0" err="1" smtClean="0"/>
              <a:t>works</a:t>
            </a:r>
            <a:r>
              <a:rPr lang="fr-FR" u="sng" dirty="0" smtClean="0"/>
              <a:t> ?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fr-FR" dirty="0" smtClean="0"/>
              <a:t> No projection of distance </a:t>
            </a:r>
            <a:r>
              <a:rPr lang="fr-FR" dirty="0" err="1" smtClean="0"/>
              <a:t>matrix</a:t>
            </a:r>
            <a:r>
              <a:rPr lang="fr-FR" dirty="0" smtClean="0"/>
              <a:t>, but </a:t>
            </a:r>
            <a:r>
              <a:rPr lang="fr-FR" dirty="0" err="1" smtClean="0"/>
              <a:t>compute</a:t>
            </a:r>
            <a:endParaRPr lang="fr-FR" dirty="0" smtClean="0"/>
          </a:p>
          <a:p>
            <a:pPr>
              <a:spcBef>
                <a:spcPts val="0"/>
              </a:spcBef>
              <a:buNone/>
            </a:pPr>
            <a:r>
              <a:rPr lang="fr-FR" dirty="0" err="1" smtClean="0"/>
              <a:t>sum</a:t>
            </a:r>
            <a:r>
              <a:rPr lang="fr-FR" dirty="0" smtClean="0"/>
              <a:t> of </a:t>
            </a:r>
            <a:r>
              <a:rPr lang="fr-FR" dirty="0" smtClean="0"/>
              <a:t>square distance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smtClean="0"/>
              <a:t>Variance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110</a:t>
            </a:fld>
            <a:endParaRPr lang="fr-FR"/>
          </a:p>
        </p:txBody>
      </p:sp>
      <p:pic>
        <p:nvPicPr>
          <p:cNvPr id="268290" name="Picture 2" descr="\\jj-1313-srvdata\user\mbernard\Documents\FROGS\FROGS_formation\phyloseq\image\par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8041" y="2217022"/>
            <a:ext cx="5222022" cy="4556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Diversity</a:t>
            </a:r>
            <a:r>
              <a:rPr lang="fr-FR" dirty="0" smtClean="0"/>
              <a:t> </a:t>
            </a:r>
            <a:r>
              <a:rPr lang="fr-FR" dirty="0" err="1" smtClean="0"/>
              <a:t>partitioning</a:t>
            </a:r>
            <a:r>
              <a:rPr lang="fr-FR" dirty="0" smtClean="0"/>
              <a:t> : </a:t>
            </a:r>
            <a:r>
              <a:rPr lang="fr-FR" dirty="0" err="1" smtClean="0"/>
              <a:t>Multivariate</a:t>
            </a:r>
            <a:r>
              <a:rPr lang="fr-FR" dirty="0" smtClean="0"/>
              <a:t> ANOVA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7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metadata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sz="17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7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7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), </a:t>
            </a:r>
            <a:r>
              <a:rPr lang="fr-FR" sz="17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17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data.frame</a:t>
            </a:r>
            <a:r>
              <a:rPr lang="fr-FR" sz="17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pt-BR" sz="17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adonis</a:t>
            </a:r>
            <a:r>
              <a:rPr lang="pt-BR" sz="17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7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dist.uf</a:t>
            </a:r>
            <a:r>
              <a:rPr lang="pt-BR" sz="1700" dirty="0" smtClean="0">
                <a:latin typeface="Courier New" pitchFamily="49" charset="0"/>
                <a:cs typeface="Courier New" pitchFamily="49" charset="0"/>
              </a:rPr>
              <a:t> ~ EnvType, data = </a:t>
            </a:r>
            <a:r>
              <a:rPr lang="pt-BR" sz="17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metadata</a:t>
            </a:r>
            <a:r>
              <a:rPr lang="pt-BR" sz="1700" dirty="0" smtClean="0">
                <a:latin typeface="Courier New" pitchFamily="49" charset="0"/>
                <a:cs typeface="Courier New" pitchFamily="49" charset="0"/>
              </a:rPr>
              <a:t>, perm = 9999)</a:t>
            </a:r>
          </a:p>
          <a:p>
            <a:pPr>
              <a:spcBef>
                <a:spcPts val="0"/>
              </a:spcBef>
            </a:pP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##</a:t>
            </a:r>
          </a:p>
          <a:p>
            <a:pPr>
              <a:spcBef>
                <a:spcPts val="0"/>
              </a:spcBef>
            </a:pP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## Call:</a:t>
            </a:r>
          </a:p>
          <a:p>
            <a:pPr>
              <a:spcBef>
                <a:spcPts val="0"/>
              </a:spcBef>
            </a:pP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## adonis(formula = </a:t>
            </a:r>
            <a:r>
              <a:rPr lang="fr-FR" sz="1700" dirty="0" err="1" smtClean="0">
                <a:latin typeface="Courier New" pitchFamily="49" charset="0"/>
                <a:cs typeface="Courier New" pitchFamily="49" charset="0"/>
              </a:rPr>
              <a:t>dist.uf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fr-FR" sz="1700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, data = </a:t>
            </a:r>
            <a:r>
              <a:rPr lang="fr-FR" sz="1700" dirty="0" err="1" smtClean="0">
                <a:latin typeface="Courier New" pitchFamily="49" charset="0"/>
                <a:cs typeface="Courier New" pitchFamily="49" charset="0"/>
              </a:rPr>
              <a:t>metadata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, permutations = 9999)</a:t>
            </a:r>
          </a:p>
          <a:p>
            <a:pPr>
              <a:spcBef>
                <a:spcPts val="0"/>
              </a:spcBef>
            </a:pP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##</a:t>
            </a:r>
          </a:p>
          <a:p>
            <a:pPr>
              <a:spcBef>
                <a:spcPts val="0"/>
              </a:spcBef>
            </a:pP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## Permutation: free</a:t>
            </a:r>
          </a:p>
          <a:p>
            <a:pPr>
              <a:spcBef>
                <a:spcPts val="0"/>
              </a:spcBef>
            </a:pP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700" dirty="0" err="1" smtClean="0">
                <a:latin typeface="Courier New" pitchFamily="49" charset="0"/>
                <a:cs typeface="Courier New" pitchFamily="49" charset="0"/>
              </a:rPr>
              <a:t>Number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 of permutations: 9999</a:t>
            </a:r>
          </a:p>
          <a:p>
            <a:pPr>
              <a:spcBef>
                <a:spcPts val="0"/>
              </a:spcBef>
            </a:pP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##</a:t>
            </a:r>
          </a:p>
          <a:p>
            <a:pPr>
              <a:spcBef>
                <a:spcPts val="0"/>
              </a:spcBef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## Terms added sequentially (first to last)</a:t>
            </a:r>
          </a:p>
          <a:p>
            <a:pPr>
              <a:spcBef>
                <a:spcPts val="0"/>
              </a:spcBef>
            </a:pP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##</a:t>
            </a:r>
          </a:p>
          <a:p>
            <a:pPr>
              <a:spcBef>
                <a:spcPts val="0"/>
              </a:spcBef>
            </a:pP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##  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fr-FR" sz="1700" dirty="0" err="1" smtClean="0">
                <a:latin typeface="Courier New" pitchFamily="49" charset="0"/>
                <a:cs typeface="Courier New" pitchFamily="49" charset="0"/>
              </a:rPr>
              <a:t>Df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1700" dirty="0" err="1" smtClean="0">
                <a:latin typeface="Courier New" pitchFamily="49" charset="0"/>
                <a:cs typeface="Courier New" pitchFamily="49" charset="0"/>
              </a:rPr>
              <a:t>SumsOfSqs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1700" dirty="0" err="1" smtClean="0">
                <a:latin typeface="Courier New" pitchFamily="49" charset="0"/>
                <a:cs typeface="Courier New" pitchFamily="49" charset="0"/>
              </a:rPr>
              <a:t>MeanSqs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1700" dirty="0" err="1" smtClean="0">
                <a:latin typeface="Courier New" pitchFamily="49" charset="0"/>
                <a:cs typeface="Courier New" pitchFamily="49" charset="0"/>
              </a:rPr>
              <a:t>F.Model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       R2  Pr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(&gt;F)</a:t>
            </a:r>
          </a:p>
          <a:p>
            <a:pPr>
              <a:spcBef>
                <a:spcPts val="0"/>
              </a:spcBef>
            </a:pPr>
            <a:r>
              <a:rPr lang="pt-BR" sz="1700" dirty="0" smtClean="0">
                <a:latin typeface="Courier New" pitchFamily="49" charset="0"/>
                <a:cs typeface="Courier New" pitchFamily="49" charset="0"/>
              </a:rPr>
              <a:t>## EnvType </a:t>
            </a:r>
            <a:r>
              <a:rPr lang="pt-BR" sz="1700" dirty="0" smtClean="0">
                <a:latin typeface="Courier New" pitchFamily="49" charset="0"/>
                <a:cs typeface="Courier New" pitchFamily="49" charset="0"/>
              </a:rPr>
              <a:t>   7     7.6565  1.09379   13.699  </a:t>
            </a:r>
            <a:r>
              <a:rPr lang="pt-BR" sz="1700" b="1" dirty="0" smtClean="0">
                <a:latin typeface="Courier New" pitchFamily="49" charset="0"/>
                <a:cs typeface="Courier New" pitchFamily="49" charset="0"/>
              </a:rPr>
              <a:t>0.63132</a:t>
            </a:r>
            <a:r>
              <a:rPr lang="pt-BR" sz="1700" dirty="0" smtClean="0">
                <a:latin typeface="Courier New" pitchFamily="49" charset="0"/>
                <a:cs typeface="Courier New" pitchFamily="49" charset="0"/>
              </a:rPr>
              <a:t>   1e-04 </a:t>
            </a:r>
            <a:r>
              <a:rPr lang="pt-BR" sz="1700" dirty="0" smtClean="0">
                <a:latin typeface="Courier New" pitchFamily="49" charset="0"/>
                <a:cs typeface="Courier New" pitchFamily="49" charset="0"/>
              </a:rPr>
              <a:t>***</a:t>
            </a:r>
          </a:p>
          <a:p>
            <a:pPr>
              <a:spcBef>
                <a:spcPts val="0"/>
              </a:spcBef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## Residuals 56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    4.4713  0.07984           0.36868</a:t>
            </a: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## Total 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    63    12.1278                    1.00000</a:t>
            </a:r>
            <a:endParaRPr lang="fr-FR" sz="17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## ---</a:t>
            </a:r>
          </a:p>
          <a:p>
            <a:pPr>
              <a:spcBef>
                <a:spcPts val="0"/>
              </a:spcBef>
            </a:pP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700" dirty="0" err="1" smtClean="0">
                <a:latin typeface="Courier New" pitchFamily="49" charset="0"/>
                <a:cs typeface="Courier New" pitchFamily="49" charset="0"/>
              </a:rPr>
              <a:t>Signif</a:t>
            </a:r>
            <a:r>
              <a:rPr lang="fr-FR" sz="1700" dirty="0" smtClean="0">
                <a:latin typeface="Courier New" pitchFamily="49" charset="0"/>
                <a:cs typeface="Courier New" pitchFamily="49" charset="0"/>
              </a:rPr>
              <a:t>. codes: 0 *** 0.001 ** 0.01 * 0.05 . 0.1   1</a:t>
            </a:r>
            <a:endParaRPr lang="fr-FR" sz="1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751513" y="3419803"/>
            <a:ext cx="3775046" cy="7078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 type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explains roughly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63%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total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variation.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112</a:t>
            </a:fld>
            <a:endParaRPr lang="fr-FR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References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Chaillou</a:t>
            </a:r>
            <a:r>
              <a:rPr lang="en-US" dirty="0" smtClean="0"/>
              <a:t>, S., </a:t>
            </a:r>
            <a:r>
              <a:rPr lang="en-US" dirty="0" err="1" smtClean="0"/>
              <a:t>Chaulot-Talmon</a:t>
            </a:r>
            <a:r>
              <a:rPr lang="en-US" dirty="0" smtClean="0"/>
              <a:t>, A., </a:t>
            </a:r>
            <a:r>
              <a:rPr lang="en-US" dirty="0" err="1" smtClean="0"/>
              <a:t>Caekebeke</a:t>
            </a:r>
            <a:r>
              <a:rPr lang="en-US" dirty="0" smtClean="0"/>
              <a:t>, H., Cardinal, M., </a:t>
            </a:r>
            <a:r>
              <a:rPr lang="en-US" dirty="0" err="1" smtClean="0"/>
              <a:t>Christieans</a:t>
            </a:r>
            <a:r>
              <a:rPr lang="en-US" dirty="0" smtClean="0"/>
              <a:t>, S., Denis, C</a:t>
            </a:r>
            <a:r>
              <a:rPr lang="en-US" dirty="0" smtClean="0"/>
              <a:t>., </a:t>
            </a:r>
            <a:r>
              <a:rPr lang="fr-FR" dirty="0" err="1" smtClean="0"/>
              <a:t>Desmonts</a:t>
            </a:r>
            <a:r>
              <a:rPr lang="fr-FR" dirty="0" smtClean="0"/>
              <a:t>, M. H., </a:t>
            </a:r>
            <a:r>
              <a:rPr lang="fr-FR" dirty="0" err="1" smtClean="0"/>
              <a:t>Dousset</a:t>
            </a:r>
            <a:r>
              <a:rPr lang="fr-FR" dirty="0" smtClean="0"/>
              <a:t>, X., </a:t>
            </a:r>
            <a:r>
              <a:rPr lang="fr-FR" dirty="0" err="1" smtClean="0"/>
              <a:t>Feurer</a:t>
            </a:r>
            <a:r>
              <a:rPr lang="fr-FR" dirty="0" smtClean="0"/>
              <a:t>, C., Hamon, E., </a:t>
            </a:r>
            <a:r>
              <a:rPr lang="fr-FR" dirty="0" err="1" smtClean="0"/>
              <a:t>Joraud</a:t>
            </a:r>
            <a:r>
              <a:rPr lang="fr-FR" dirty="0" smtClean="0"/>
              <a:t>, J.-J., La </a:t>
            </a:r>
            <a:r>
              <a:rPr lang="fr-FR" dirty="0" err="1" smtClean="0"/>
              <a:t>Carbona</a:t>
            </a:r>
            <a:r>
              <a:rPr lang="fr-FR" dirty="0" smtClean="0"/>
              <a:t>, S., </a:t>
            </a:r>
            <a:r>
              <a:rPr lang="fr-FR" dirty="0" err="1" smtClean="0"/>
              <a:t>Leroi</a:t>
            </a:r>
            <a:r>
              <a:rPr lang="fr-FR" dirty="0" smtClean="0"/>
              <a:t>, F</a:t>
            </a:r>
            <a:r>
              <a:rPr lang="fr-FR" dirty="0" smtClean="0"/>
              <a:t>., Leroy, S., </a:t>
            </a:r>
            <a:r>
              <a:rPr lang="fr-FR" dirty="0" err="1" smtClean="0"/>
              <a:t>Lorre</a:t>
            </a:r>
            <a:r>
              <a:rPr lang="fr-FR" dirty="0" smtClean="0"/>
              <a:t>, S., Mace, S., Pilet, M.-F., </a:t>
            </a:r>
            <a:r>
              <a:rPr lang="fr-FR" dirty="0" err="1" smtClean="0"/>
              <a:t>Prevost</a:t>
            </a:r>
            <a:r>
              <a:rPr lang="fr-FR" dirty="0" smtClean="0"/>
              <a:t>, H., </a:t>
            </a:r>
            <a:r>
              <a:rPr lang="fr-FR" dirty="0" err="1" smtClean="0"/>
              <a:t>Rivollier</a:t>
            </a:r>
            <a:r>
              <a:rPr lang="fr-FR" dirty="0" smtClean="0"/>
              <a:t>, M., Roux, D., Talon, R</a:t>
            </a:r>
            <a:r>
              <a:rPr lang="fr-FR" dirty="0" smtClean="0"/>
              <a:t>., </a:t>
            </a:r>
            <a:r>
              <a:rPr lang="en-US" dirty="0" err="1" smtClean="0"/>
              <a:t>Zagorec</a:t>
            </a:r>
            <a:r>
              <a:rPr lang="en-US" dirty="0" smtClean="0"/>
              <a:t>, M., and </a:t>
            </a:r>
            <a:r>
              <a:rPr lang="en-US" dirty="0" err="1" smtClean="0"/>
              <a:t>Champomier</a:t>
            </a:r>
            <a:r>
              <a:rPr lang="en-US" dirty="0" smtClean="0"/>
              <a:t>-Verges, M.-C. (2015). Origin and ecological selection of </a:t>
            </a:r>
            <a:r>
              <a:rPr lang="en-US" dirty="0" smtClean="0"/>
              <a:t>core and </a:t>
            </a:r>
            <a:r>
              <a:rPr lang="en-US" dirty="0" smtClean="0"/>
              <a:t>food-</a:t>
            </a:r>
            <a:r>
              <a:rPr lang="en-US" dirty="0" err="1" smtClean="0"/>
              <a:t>specic</a:t>
            </a:r>
            <a:r>
              <a:rPr lang="en-US" dirty="0" smtClean="0"/>
              <a:t> bacterial communities associated with meat and seafood spoilage. ISME </a:t>
            </a:r>
            <a:r>
              <a:rPr lang="en-US" dirty="0" smtClean="0"/>
              <a:t>J, </a:t>
            </a:r>
            <a:r>
              <a:rPr lang="fr-FR" dirty="0" smtClean="0"/>
              <a:t>9(5</a:t>
            </a:r>
            <a:r>
              <a:rPr lang="fr-FR" dirty="0" smtClean="0"/>
              <a:t>):1105{1118.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McMurdie</a:t>
            </a:r>
            <a:r>
              <a:rPr lang="en-US" dirty="0" smtClean="0"/>
              <a:t>, P. J. and Holmes, S. (2013). </a:t>
            </a:r>
            <a:r>
              <a:rPr lang="en-US" dirty="0" err="1" smtClean="0"/>
              <a:t>phyloseq</a:t>
            </a:r>
            <a:r>
              <a:rPr lang="en-US" dirty="0" smtClean="0"/>
              <a:t>: An r package for reproducible </a:t>
            </a:r>
            <a:r>
              <a:rPr lang="en-US" dirty="0" smtClean="0"/>
              <a:t>interactive analysis </a:t>
            </a:r>
            <a:r>
              <a:rPr lang="en-US" dirty="0" smtClean="0"/>
              <a:t>and graphics of </a:t>
            </a:r>
            <a:r>
              <a:rPr lang="en-US" dirty="0" err="1" smtClean="0"/>
              <a:t>microbiome</a:t>
            </a:r>
            <a:r>
              <a:rPr lang="en-US" dirty="0" smtClean="0"/>
              <a:t> census data. </a:t>
            </a:r>
            <a:r>
              <a:rPr lang="en-US" dirty="0" err="1" smtClean="0"/>
              <a:t>PLoS</a:t>
            </a:r>
            <a:r>
              <a:rPr lang="en-US" dirty="0" smtClean="0"/>
              <a:t> ONE, 8(4):</a:t>
            </a:r>
            <a:r>
              <a:rPr lang="en-US" dirty="0" smtClean="0"/>
              <a:t>e61217.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Shade</a:t>
            </a:r>
            <a:r>
              <a:rPr lang="fr-FR" dirty="0" smtClean="0"/>
              <a:t>, A., Jones, S. E., </a:t>
            </a:r>
            <a:r>
              <a:rPr lang="fr-FR" dirty="0" err="1" smtClean="0"/>
              <a:t>Caporaso</a:t>
            </a:r>
            <a:r>
              <a:rPr lang="fr-FR" dirty="0" smtClean="0"/>
              <a:t>, J. G., </a:t>
            </a:r>
            <a:r>
              <a:rPr lang="fr-FR" dirty="0" err="1" smtClean="0"/>
              <a:t>Handelsman</a:t>
            </a:r>
            <a:r>
              <a:rPr lang="fr-FR" dirty="0" smtClean="0"/>
              <a:t>, J., Knight, R., </a:t>
            </a:r>
            <a:r>
              <a:rPr lang="fr-FR" dirty="0" err="1" smtClean="0"/>
              <a:t>Fierer</a:t>
            </a:r>
            <a:r>
              <a:rPr lang="fr-FR" dirty="0" smtClean="0"/>
              <a:t>, N., and </a:t>
            </a:r>
            <a:r>
              <a:rPr lang="fr-FR" dirty="0" smtClean="0"/>
              <a:t>Gilbert, </a:t>
            </a:r>
            <a:r>
              <a:rPr lang="en-US" dirty="0" smtClean="0"/>
              <a:t>J</a:t>
            </a:r>
            <a:r>
              <a:rPr lang="en-US" dirty="0" smtClean="0"/>
              <a:t>. A. (2014). Conditionally rare </a:t>
            </a:r>
            <a:r>
              <a:rPr lang="en-US" dirty="0" err="1" smtClean="0"/>
              <a:t>taxa</a:t>
            </a:r>
            <a:r>
              <a:rPr lang="en-US" dirty="0" smtClean="0"/>
              <a:t> disproportionately contribute to temporal changes </a:t>
            </a:r>
            <a:r>
              <a:rPr lang="en-US" dirty="0" smtClean="0"/>
              <a:t>in </a:t>
            </a:r>
            <a:r>
              <a:rPr lang="it-IT" dirty="0" smtClean="0"/>
              <a:t>microbial </a:t>
            </a:r>
            <a:r>
              <a:rPr lang="it-IT" dirty="0" smtClean="0"/>
              <a:t>diversity. MBio, 5(4):e01371{e01314.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113</a:t>
            </a:fld>
            <a:endParaRPr lang="fr-FR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Installing</a:t>
            </a:r>
            <a:r>
              <a:rPr lang="fr-FR" dirty="0" smtClean="0"/>
              <a:t> </a:t>
            </a:r>
            <a:r>
              <a:rPr lang="fr-FR" dirty="0" err="1" smtClean="0"/>
              <a:t>Phyloseq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bioconductor</a:t>
            </a:r>
            <a:endParaRPr lang="fr-FR" dirty="0" smtClean="0"/>
          </a:p>
          <a:p>
            <a:pPr>
              <a:buNone/>
            </a:pPr>
            <a:r>
              <a:rPr lang="en-US" dirty="0" smtClean="0"/>
              <a:t>## try http if https is not available</a:t>
            </a: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source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"https://bioconductor.org/biocLite.R"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biocLite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developer's</a:t>
            </a:r>
            <a:r>
              <a:rPr lang="fr-FR" dirty="0" smtClean="0"/>
              <a:t> </a:t>
            </a:r>
            <a:r>
              <a:rPr lang="fr-FR" dirty="0" err="1" smtClean="0"/>
              <a:t>website</a:t>
            </a:r>
            <a:endParaRPr lang="fr-FR" dirty="0" smtClean="0"/>
          </a:p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install.packages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devtools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## If not installed previously</a:t>
            </a:r>
          </a:p>
          <a:p>
            <a:pPr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library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devtools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install_github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"joey711"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114</a:t>
            </a:fld>
            <a:endParaRPr lang="fr-FR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phyloseq</a:t>
            </a:r>
            <a:r>
              <a:rPr lang="fr-FR" dirty="0" smtClean="0"/>
              <a:t> import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It </a:t>
            </a:r>
            <a:r>
              <a:rPr lang="en-US" dirty="0" smtClean="0"/>
              <a:t>is possible to build a </a:t>
            </a:r>
            <a:r>
              <a:rPr lang="en-US" dirty="0" err="1" smtClean="0"/>
              <a:t>phyloseq</a:t>
            </a:r>
            <a:r>
              <a:rPr lang="en-US" dirty="0" smtClean="0"/>
              <a:t> object from plain tabular </a:t>
            </a:r>
            <a:r>
              <a:rPr lang="en-US" dirty="0" smtClean="0"/>
              <a:t>files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Since </a:t>
            </a:r>
            <a:r>
              <a:rPr lang="en-US" dirty="0" err="1" smtClean="0"/>
              <a:t>otus</a:t>
            </a:r>
            <a:r>
              <a:rPr lang="en-US" dirty="0" smtClean="0"/>
              <a:t>/sample names are not always consistent (unlike in </a:t>
            </a:r>
            <a:r>
              <a:rPr lang="en-US" dirty="0" smtClean="0"/>
              <a:t>a </a:t>
            </a:r>
            <a:r>
              <a:rPr lang="en-US" dirty="0" err="1" smtClean="0"/>
              <a:t>biom</a:t>
            </a:r>
            <a:r>
              <a:rPr lang="en-US" dirty="0" smtClean="0"/>
              <a:t>), some care must be taken.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Otherwise </a:t>
            </a:r>
            <a:r>
              <a:rPr lang="en-US" dirty="0" smtClean="0"/>
              <a:t>the </a:t>
            </a:r>
            <a:r>
              <a:rPr lang="en-US" dirty="0" err="1" smtClean="0"/>
              <a:t>phyloseq</a:t>
            </a:r>
            <a:r>
              <a:rPr lang="en-US" dirty="0" smtClean="0"/>
              <a:t> objects consists only of </a:t>
            </a:r>
            <a:r>
              <a:rPr lang="en-US" dirty="0" err="1" smtClean="0"/>
              <a:t>otus</a:t>
            </a:r>
            <a:r>
              <a:rPr lang="en-US" dirty="0" smtClean="0"/>
              <a:t> and samples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consistent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names </a:t>
            </a:r>
            <a:r>
              <a:rPr lang="en-US" dirty="0" smtClean="0"/>
              <a:t>and may end up empty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Import </a:t>
            </a:r>
            <a:r>
              <a:rPr lang="fr-FR" dirty="0" err="1" smtClean="0"/>
              <a:t>each</a:t>
            </a:r>
            <a:r>
              <a:rPr lang="fr-FR" dirty="0" smtClean="0"/>
              <a:t> component </a:t>
            </a:r>
            <a:r>
              <a:rPr lang="fr-FR" dirty="0" err="1" smtClean="0"/>
              <a:t>separately</a:t>
            </a:r>
            <a:r>
              <a:rPr lang="fr-FR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Convert </a:t>
            </a:r>
            <a:r>
              <a:rPr lang="en-US" dirty="0" smtClean="0"/>
              <a:t>to correct base R data type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matrix</a:t>
            </a:r>
            <a:r>
              <a:rPr lang="en-US" dirty="0" smtClean="0"/>
              <a:t> for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otu_table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tax_table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data.frame</a:t>
            </a:r>
            <a:r>
              <a:rPr lang="en-US" dirty="0" smtClean="0"/>
              <a:t> for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sample_data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Convert </a:t>
            </a:r>
            <a:r>
              <a:rPr lang="en-US" dirty="0" smtClean="0"/>
              <a:t>to </a:t>
            </a:r>
            <a:r>
              <a:rPr lang="en-US" dirty="0" err="1" smtClean="0"/>
              <a:t>phyloseq</a:t>
            </a:r>
            <a:r>
              <a:rPr lang="en-US" dirty="0" smtClean="0"/>
              <a:t> data type 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otu_table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tax_table</a:t>
            </a:r>
            <a:r>
              <a:rPr lang="en-US" dirty="0" smtClean="0"/>
              <a:t>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sample_data</a:t>
            </a:r>
            <a:r>
              <a:rPr lang="fr-FR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Check </a:t>
            </a:r>
            <a:r>
              <a:rPr lang="fr-FR" dirty="0" err="1" smtClean="0"/>
              <a:t>name</a:t>
            </a:r>
            <a:r>
              <a:rPr lang="fr-FR" dirty="0" smtClean="0"/>
              <a:t> </a:t>
            </a:r>
            <a:r>
              <a:rPr lang="fr-FR" dirty="0" err="1" smtClean="0"/>
              <a:t>consistency</a:t>
            </a: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Build</a:t>
            </a:r>
            <a:r>
              <a:rPr lang="fr-FR" dirty="0" smtClean="0"/>
              <a:t> </a:t>
            </a:r>
            <a:r>
              <a:rPr lang="fr-FR" dirty="0" err="1" smtClean="0"/>
              <a:t>phyloseq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115</a:t>
            </a:fld>
            <a:endParaRPr lang="fr-FR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phyloseq</a:t>
            </a:r>
            <a:r>
              <a:rPr lang="fr-FR" dirty="0" smtClean="0"/>
              <a:t> import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Import </a:t>
            </a:r>
            <a:r>
              <a:rPr lang="fr-FR" dirty="0" err="1" smtClean="0"/>
              <a:t>each</a:t>
            </a:r>
            <a:r>
              <a:rPr lang="fr-FR" dirty="0" smtClean="0"/>
              <a:t> component</a:t>
            </a: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read.csv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"data/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manual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/sampledata.tsv"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sep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"nt"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row.names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1)</a:t>
            </a: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read.csv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"data/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manual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/taxtable.tsv"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sep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"nt"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row.names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1)</a:t>
            </a: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read.csv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"data/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manual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/otutable.tsv"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sep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"nt"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row.names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1)</a:t>
            </a: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tree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read.tree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"data/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manual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/tree.phy"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Convert </a:t>
            </a:r>
            <a:r>
              <a:rPr lang="en-US" dirty="0" smtClean="0"/>
              <a:t>to base R type</a:t>
            </a: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as.matrix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as.matrix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Convert </a:t>
            </a:r>
            <a:r>
              <a:rPr lang="en-US" dirty="0" smtClean="0"/>
              <a:t>to </a:t>
            </a:r>
            <a:r>
              <a:rPr lang="en-US" dirty="0" err="1" smtClean="0"/>
              <a:t>phyloseq</a:t>
            </a:r>
            <a:r>
              <a:rPr lang="en-US" dirty="0" smtClean="0"/>
              <a:t> base type</a:t>
            </a: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tax_table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otu_table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taxa_are_rows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TRUE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116</a:t>
            </a:fld>
            <a:endParaRPr lang="fr-FR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phyloseq</a:t>
            </a:r>
            <a:r>
              <a:rPr lang="fr-FR" dirty="0" smtClean="0"/>
              <a:t> import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Check </a:t>
            </a:r>
            <a:r>
              <a:rPr lang="fr-FR" dirty="0" err="1" smtClean="0"/>
              <a:t>name</a:t>
            </a:r>
            <a:r>
              <a:rPr lang="fr-FR" dirty="0" smtClean="0"/>
              <a:t> </a:t>
            </a:r>
            <a:r>
              <a:rPr lang="fr-FR" dirty="0" err="1" smtClean="0"/>
              <a:t>consistency</a:t>
            </a:r>
            <a:endParaRPr lang="fr-FR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Abundance table and sample data (sample names)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all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colnames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otutable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%in%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rownames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sampledata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 ## sample names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[1]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>
              <a:spcBef>
                <a:spcPts val="600"/>
              </a:spcBef>
            </a:pP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Abundance table and taxonomy table (</a:t>
            </a:r>
            <a:r>
              <a:rPr lang="en-US" dirty="0" err="1" smtClean="0"/>
              <a:t>taxa</a:t>
            </a:r>
            <a:r>
              <a:rPr lang="en-US" dirty="0" smtClean="0"/>
              <a:t> names)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all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rownames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otutable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%in%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rownames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taxtable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 ##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names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[1]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pPr>
              <a:spcBef>
                <a:spcPts val="600"/>
              </a:spcBef>
            </a:pP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Abundance table and tree leaves (</a:t>
            </a:r>
            <a:r>
              <a:rPr lang="en-US" dirty="0" err="1" smtClean="0"/>
              <a:t>taxa</a:t>
            </a:r>
            <a:r>
              <a:rPr lang="en-US" dirty="0" smtClean="0"/>
              <a:t> names)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all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rownames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otutable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%in%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tree$tip.label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##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names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[1] TRUE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117</a:t>
            </a:fld>
            <a:endParaRPr lang="fr-FR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phyloseq</a:t>
            </a:r>
            <a:r>
              <a:rPr lang="fr-FR" dirty="0" smtClean="0"/>
              <a:t> import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79" y="1845734"/>
            <a:ext cx="10892558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Build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endParaRPr lang="fr-FR" dirty="0" smtClean="0"/>
          </a:p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manualData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taxtable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tree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manualData</a:t>
            </a:r>
            <a:endParaRPr lang="fr-FR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-class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experiment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level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otu_table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OTU Table: [ 500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and 26 samples ]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Sample Data: [ 26 samples by 6 sample variables ]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tax_table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Taxonomy Table: [ 500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by 7 taxonomic ranks ]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phy_tree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Phylogenetic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Tree: [ 500 tips and 499 internal nodes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118</a:t>
            </a:fld>
            <a:endParaRPr lang="fr-FR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phyloseq</a:t>
            </a:r>
            <a:r>
              <a:rPr lang="fr-FR" dirty="0" smtClean="0"/>
              <a:t> </a:t>
            </a:r>
            <a:r>
              <a:rPr lang="fr-FR" dirty="0" err="1" smtClean="0"/>
              <a:t>filters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8305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 Specify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sample wise,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otu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wide condition </a:t>
            </a:r>
            <a:r>
              <a:rPr lang="en-US" dirty="0" smtClean="0"/>
              <a:t>(e.g. abundance </a:t>
            </a:r>
            <a:r>
              <a:rPr lang="en-US" dirty="0" smtClean="0"/>
              <a:t>greater than </a:t>
            </a:r>
            <a:r>
              <a:rPr lang="en-US" dirty="0" smtClean="0"/>
              <a:t>2, in the top ten </a:t>
            </a:r>
            <a:r>
              <a:rPr lang="en-US" dirty="0" err="1" smtClean="0"/>
              <a:t>otus</a:t>
            </a:r>
            <a:r>
              <a:rPr lang="en-US" dirty="0" smtClean="0"/>
              <a:t>, etc)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 Specify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number</a:t>
            </a:r>
            <a:r>
              <a:rPr lang="en-US" dirty="0" smtClean="0"/>
              <a:t> of samples A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 Select </a:t>
            </a:r>
            <a:r>
              <a:rPr lang="en-US" dirty="0" smtClean="0"/>
              <a:t>only </a:t>
            </a:r>
            <a:r>
              <a:rPr lang="en-US" dirty="0" err="1" smtClean="0"/>
              <a:t>otus</a:t>
            </a:r>
            <a:r>
              <a:rPr lang="en-US" dirty="0" smtClean="0"/>
              <a:t> satisfying condition in at least A samples (</a:t>
            </a:r>
            <a:r>
              <a:rPr lang="en-US" dirty="0" smtClean="0"/>
              <a:t>usually </a:t>
            </a:r>
            <a:r>
              <a:rPr lang="fr-FR" dirty="0" smtClean="0"/>
              <a:t>to </a:t>
            </a:r>
            <a:r>
              <a:rPr lang="fr-FR" dirty="0" smtClean="0"/>
              <a:t>prune </a:t>
            </a:r>
            <a:r>
              <a:rPr lang="fr-FR" dirty="0" err="1" smtClean="0"/>
              <a:t>them</a:t>
            </a:r>
            <a:r>
              <a:rPr lang="fr-FR" dirty="0" smtClean="0"/>
              <a:t>).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endParaRPr lang="fr-FR" dirty="0" smtClean="0"/>
          </a:p>
          <a:p>
            <a:pPr>
              <a:buNone/>
            </a:pPr>
            <a:r>
              <a:rPr lang="en-US" dirty="0" smtClean="0"/>
              <a:t>Examples (what do they do</a:t>
            </a:r>
            <a:r>
              <a:rPr lang="en-US" dirty="0" smtClean="0"/>
              <a:t>?)</a:t>
            </a:r>
            <a:endParaRPr lang="en-US" dirty="0" smtClean="0"/>
          </a:p>
          <a:p>
            <a:pPr>
              <a:spcBef>
                <a:spcPts val="600"/>
              </a:spcBef>
              <a:buNone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condition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(x)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{ x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&gt; 0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taxaToKeep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genefilter_sample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condition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5)</a:t>
            </a:r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prune_taxa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taxaToKeep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  <a:buNone/>
            </a:pP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condition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(x) {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order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decreasing = TRUE) &lt;= 250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taxaToKeep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genefilter_sample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condition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3)</a:t>
            </a:r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prune_taxa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taxaToKeep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119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Data import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Import</a:t>
            </a:r>
            <a:r>
              <a:rPr lang="fr-FR" dirty="0" smtClean="0">
                <a:cs typeface="Courier New" pitchFamily="49" charset="0"/>
              </a:rPr>
              <a:t> </a:t>
            </a:r>
            <a:r>
              <a:rPr lang="fr-FR" dirty="0" err="1" smtClean="0">
                <a:cs typeface="Courier New" pitchFamily="49" charset="0"/>
              </a:rPr>
              <a:t>biom</a:t>
            </a:r>
            <a:r>
              <a:rPr lang="fr-FR" dirty="0" smtClean="0">
                <a:cs typeface="Courier New" pitchFamily="49" charset="0"/>
              </a:rPr>
              <a:t> file (</a:t>
            </a:r>
            <a:r>
              <a:rPr lang="fr-FR" dirty="0" err="1" smtClean="0">
                <a:cs typeface="Courier New" pitchFamily="49" charset="0"/>
              </a:rPr>
              <a:t>from</a:t>
            </a:r>
            <a:r>
              <a:rPr lang="fr-FR" dirty="0" smtClean="0">
                <a:cs typeface="Courier New" pitchFamily="49" charset="0"/>
              </a:rPr>
              <a:t> FROGS or </a:t>
            </a:r>
            <a:r>
              <a:rPr lang="fr-FR" dirty="0" err="1" smtClean="0">
                <a:cs typeface="Courier New" pitchFamily="49" charset="0"/>
              </a:rPr>
              <a:t>anywhere</a:t>
            </a:r>
            <a:r>
              <a:rPr lang="fr-FR" dirty="0" smtClean="0">
                <a:cs typeface="Courier New" pitchFamily="49" charset="0"/>
              </a:rPr>
              <a:t> </a:t>
            </a:r>
            <a:r>
              <a:rPr lang="fr-FR" dirty="0" err="1" smtClean="0">
                <a:cs typeface="Courier New" pitchFamily="49" charset="0"/>
              </a:rPr>
              <a:t>else</a:t>
            </a:r>
            <a:r>
              <a:rPr lang="fr-FR" dirty="0" smtClean="0"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biomfile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"data/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chaillou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chaillou.biom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pPr>
              <a:buNone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food1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&lt;-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import_biom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biomfile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food1</a:t>
            </a: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-class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experiment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level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otu_table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   OTU Table:         [ 508 taxa and 64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]</a:t>
            </a: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tax_table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 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Taxonomy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Table:    [ 508 taxa by 7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taxonomic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ranks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]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phyloseq</a:t>
            </a:r>
            <a:r>
              <a:rPr lang="fr-FR" dirty="0" smtClean="0"/>
              <a:t> </a:t>
            </a:r>
            <a:r>
              <a:rPr lang="fr-FR" dirty="0" err="1" smtClean="0"/>
              <a:t>filters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First </a:t>
            </a:r>
            <a:r>
              <a:rPr lang="fr-FR" u="sng" dirty="0" err="1" smtClean="0"/>
              <a:t>example</a:t>
            </a:r>
            <a:endParaRPr lang="fr-FR" u="sng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condition </a:t>
            </a:r>
            <a:r>
              <a:rPr lang="en-US" dirty="0" smtClean="0"/>
              <a:t>is TRUE if a </a:t>
            </a:r>
            <a:r>
              <a:rPr lang="en-US" dirty="0" err="1" smtClean="0"/>
              <a:t>taxa</a:t>
            </a:r>
            <a:r>
              <a:rPr lang="en-US" dirty="0" smtClean="0"/>
              <a:t> is present in a sample;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condition </a:t>
            </a:r>
            <a:r>
              <a:rPr lang="en-US" dirty="0" smtClean="0"/>
              <a:t>must be met 5 times;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</a:t>
            </a:r>
            <a:r>
              <a:rPr lang="en-US" dirty="0" smtClean="0"/>
              <a:t> Select </a:t>
            </a:r>
            <a:r>
              <a:rPr lang="en-US" dirty="0" err="1" smtClean="0"/>
              <a:t>taxa</a:t>
            </a:r>
            <a:r>
              <a:rPr lang="en-US" dirty="0" smtClean="0"/>
              <a:t> that appear in at least 5 samples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fr-FR" u="sng" dirty="0" smtClean="0"/>
              <a:t>Second </a:t>
            </a:r>
            <a:r>
              <a:rPr lang="fr-FR" u="sng" dirty="0" err="1" smtClean="0"/>
              <a:t>example</a:t>
            </a:r>
            <a:endParaRPr lang="fr-FR" u="sng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condition </a:t>
            </a:r>
            <a:r>
              <a:rPr lang="en-US" dirty="0" smtClean="0"/>
              <a:t>is TRUE if a </a:t>
            </a:r>
            <a:r>
              <a:rPr lang="en-US" dirty="0" err="1" smtClean="0"/>
              <a:t>taxa</a:t>
            </a:r>
            <a:r>
              <a:rPr lang="en-US" dirty="0" smtClean="0"/>
              <a:t> is among the 250 most abundant </a:t>
            </a:r>
            <a:r>
              <a:rPr lang="en-US" dirty="0" smtClean="0"/>
              <a:t>ones </a:t>
            </a:r>
            <a:r>
              <a:rPr lang="fr-FR" dirty="0" smtClean="0"/>
              <a:t>in </a:t>
            </a:r>
            <a:r>
              <a:rPr lang="fr-FR" dirty="0" smtClean="0"/>
              <a:t>the </a:t>
            </a:r>
            <a:r>
              <a:rPr lang="fr-FR" dirty="0" err="1" smtClean="0"/>
              <a:t>sample</a:t>
            </a:r>
            <a:r>
              <a:rPr lang="fr-FR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condition </a:t>
            </a:r>
            <a:r>
              <a:rPr lang="en-US" dirty="0" smtClean="0"/>
              <a:t>must be met 3 times;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 </a:t>
            </a:r>
            <a:r>
              <a:rPr lang="en-US" dirty="0" smtClean="0"/>
              <a:t>Select </a:t>
            </a:r>
            <a:r>
              <a:rPr lang="en-US" dirty="0" err="1" smtClean="0"/>
              <a:t>taxa</a:t>
            </a:r>
            <a:r>
              <a:rPr lang="en-US" dirty="0" smtClean="0"/>
              <a:t> that are very abundant (top 250) in at least 3 samples.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120</a:t>
            </a:fld>
            <a:endParaRPr lang="fr-FR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phyloseq</a:t>
            </a:r>
            <a:r>
              <a:rPr lang="fr-FR" dirty="0" smtClean="0"/>
              <a:t> </a:t>
            </a:r>
            <a:r>
              <a:rPr lang="fr-FR" dirty="0" err="1" smtClean="0"/>
              <a:t>filters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573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 Specify </a:t>
            </a:r>
            <a:r>
              <a:rPr lang="en-US" dirty="0" smtClean="0"/>
              <a:t>an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otu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wise, sample wide </a:t>
            </a:r>
            <a:r>
              <a:rPr lang="en-US" dirty="0" smtClean="0"/>
              <a:t>on the </a:t>
            </a:r>
            <a:r>
              <a:rPr lang="en-US" dirty="0" err="1" smtClean="0"/>
              <a:t>otu</a:t>
            </a:r>
            <a:r>
              <a:rPr lang="en-US" dirty="0" smtClean="0"/>
              <a:t> abundance </a:t>
            </a:r>
            <a:r>
              <a:rPr lang="en-US" dirty="0" smtClean="0"/>
              <a:t>vector condition </a:t>
            </a:r>
            <a:r>
              <a:rPr lang="en-US" dirty="0" smtClean="0"/>
              <a:t>(e.g. overall abundance greater than 3, etc);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 Selects </a:t>
            </a:r>
            <a:r>
              <a:rPr lang="en-US" dirty="0" smtClean="0"/>
              <a:t>only </a:t>
            </a:r>
            <a:r>
              <a:rPr lang="en-US" dirty="0" err="1" smtClean="0"/>
              <a:t>otus</a:t>
            </a:r>
            <a:r>
              <a:rPr lang="en-US" dirty="0" smtClean="0"/>
              <a:t> satisfying condition (usually to prune them)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 Works </a:t>
            </a:r>
            <a:r>
              <a:rPr lang="en-US" dirty="0" smtClean="0"/>
              <a:t>on an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otu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-by-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otu</a:t>
            </a:r>
            <a:r>
              <a:rPr lang="en-US" dirty="0" smtClean="0"/>
              <a:t> basis. Beware of bad normalizations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  <a:buNone/>
            </a:pPr>
            <a:endParaRPr lang="en-US" dirty="0" smtClean="0"/>
          </a:p>
          <a:p>
            <a:r>
              <a:rPr lang="en-US" dirty="0" smtClean="0"/>
              <a:t>Examples (what do they do?)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condition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(x)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(x &gt; 0) &gt;= 5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taxaToKeep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filter_taxa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condition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prune_taxa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taxaToKeep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</a:pP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condition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(x)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(x) &gt;= 100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taxaToKeep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filter_taxa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condition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prune_taxa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taxaToKeep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121</a:t>
            </a:fld>
            <a:endParaRPr lang="fr-FR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phyloseq</a:t>
            </a:r>
            <a:r>
              <a:rPr lang="fr-FR" dirty="0" smtClean="0"/>
              <a:t> </a:t>
            </a:r>
            <a:r>
              <a:rPr lang="fr-FR" dirty="0" err="1" smtClean="0"/>
              <a:t>filters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First </a:t>
            </a:r>
            <a:r>
              <a:rPr lang="fr-FR" u="sng" dirty="0" err="1" smtClean="0"/>
              <a:t>example</a:t>
            </a:r>
            <a:endParaRPr lang="fr-FR" u="sng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condition </a:t>
            </a:r>
            <a:r>
              <a:rPr lang="en-US" dirty="0" smtClean="0"/>
              <a:t>is TRUE if a </a:t>
            </a:r>
            <a:r>
              <a:rPr lang="en-US" dirty="0" err="1" smtClean="0"/>
              <a:t>taxa</a:t>
            </a:r>
            <a:r>
              <a:rPr lang="en-US" dirty="0" smtClean="0"/>
              <a:t> has at least 5 positive counts (</a:t>
            </a:r>
            <a:r>
              <a:rPr lang="en-US" dirty="0" smtClean="0"/>
              <a:t>across </a:t>
            </a:r>
            <a:r>
              <a:rPr lang="fr-FR" dirty="0" err="1" smtClean="0"/>
              <a:t>samples</a:t>
            </a:r>
            <a:r>
              <a:rPr lang="fr-FR" dirty="0" smtClean="0"/>
              <a:t>);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 </a:t>
            </a:r>
            <a:r>
              <a:rPr lang="en-US" dirty="0" smtClean="0"/>
              <a:t>Select </a:t>
            </a:r>
            <a:r>
              <a:rPr lang="en-US" dirty="0" err="1" smtClean="0"/>
              <a:t>taxa</a:t>
            </a:r>
            <a:r>
              <a:rPr lang="en-US" dirty="0" smtClean="0"/>
              <a:t> that appear in at least 5 samples;</a:t>
            </a:r>
          </a:p>
          <a:p>
            <a:r>
              <a:rPr lang="en-US" dirty="0" smtClean="0"/>
              <a:t>Probably better done with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genefilter_sample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fr-FR" u="sng" dirty="0" smtClean="0"/>
              <a:t>Second </a:t>
            </a:r>
            <a:r>
              <a:rPr lang="fr-FR" u="sng" dirty="0" err="1" smtClean="0"/>
              <a:t>example</a:t>
            </a:r>
            <a:endParaRPr lang="fr-FR" u="sng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condition </a:t>
            </a:r>
            <a:r>
              <a:rPr lang="en-US" dirty="0" smtClean="0"/>
              <a:t>is TRUE if a </a:t>
            </a:r>
            <a:r>
              <a:rPr lang="en-US" dirty="0" err="1" smtClean="0"/>
              <a:t>taxa</a:t>
            </a:r>
            <a:r>
              <a:rPr lang="en-US" dirty="0" smtClean="0"/>
              <a:t> has global abundance at least 100;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 </a:t>
            </a:r>
            <a:r>
              <a:rPr lang="en-US" dirty="0" smtClean="0"/>
              <a:t>Select </a:t>
            </a:r>
            <a:r>
              <a:rPr lang="en-US" dirty="0" err="1" smtClean="0"/>
              <a:t>taxa</a:t>
            </a:r>
            <a:r>
              <a:rPr lang="en-US" dirty="0" smtClean="0"/>
              <a:t> with overall abundance at least 100 (beware of </a:t>
            </a:r>
            <a:r>
              <a:rPr lang="en-US" dirty="0" smtClean="0"/>
              <a:t>unequal </a:t>
            </a:r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sizes</a:t>
            </a:r>
            <a:r>
              <a:rPr lang="fr-FR" dirty="0" smtClean="0"/>
              <a:t>).</a:t>
            </a:r>
          </a:p>
          <a:p>
            <a:r>
              <a:rPr lang="en-US" dirty="0" smtClean="0"/>
              <a:t>Probably done better with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sample_sums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122</a:t>
            </a:fld>
            <a:endParaRPr lang="fr-FR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phyloseq</a:t>
            </a:r>
            <a:r>
              <a:rPr lang="fr-FR" dirty="0" smtClean="0"/>
              <a:t> </a:t>
            </a:r>
            <a:r>
              <a:rPr lang="fr-FR" dirty="0" err="1" smtClean="0"/>
              <a:t>smoothing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077" y="1845734"/>
            <a:ext cx="11069847" cy="4023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merge_samples</a:t>
            </a:r>
            <a:r>
              <a:rPr lang="en-US" sz="1800" dirty="0" smtClean="0"/>
              <a:t> </a:t>
            </a:r>
            <a:r>
              <a:rPr lang="en-US" sz="1800" dirty="0" smtClean="0"/>
              <a:t>merges samples according to a factor by summing </a:t>
            </a:r>
            <a:r>
              <a:rPr lang="en-US" sz="1800" dirty="0" smtClean="0"/>
              <a:t>their abundances </a:t>
            </a:r>
            <a:r>
              <a:rPr lang="en-US" sz="1800" dirty="0" smtClean="0"/>
              <a:t>(beware of </a:t>
            </a:r>
            <a:r>
              <a:rPr lang="en-US" sz="1800" dirty="0" smtClean="0"/>
              <a:t>different </a:t>
            </a:r>
            <a:r>
              <a:rPr lang="en-US" sz="1800" dirty="0" smtClean="0"/>
              <a:t>group sizes and library sizes</a:t>
            </a:r>
            <a:r>
              <a:rPr lang="en-US" sz="1800" dirty="0" smtClean="0"/>
              <a:t>)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mergedData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merge_samples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fr-FR" sz="1800" i="1" dirty="0" smtClean="0">
                <a:latin typeface="Courier New" pitchFamily="49" charset="0"/>
                <a:cs typeface="Courier New" pitchFamily="49" charset="0"/>
              </a:rPr>
              <a:t>## Warning in </a:t>
            </a:r>
            <a:r>
              <a:rPr lang="fr-FR" sz="1800" i="1" dirty="0" err="1" smtClean="0">
                <a:latin typeface="Courier New" pitchFamily="49" charset="0"/>
                <a:cs typeface="Courier New" pitchFamily="49" charset="0"/>
              </a:rPr>
              <a:t>asMethod</a:t>
            </a:r>
            <a:r>
              <a:rPr lang="fr-FR" sz="18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i="1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fr-FR" sz="1800" i="1" dirty="0" smtClean="0">
                <a:latin typeface="Courier New" pitchFamily="49" charset="0"/>
                <a:cs typeface="Courier New" pitchFamily="49" charset="0"/>
              </a:rPr>
              <a:t>): </a:t>
            </a:r>
            <a:r>
              <a:rPr lang="fr-FR" sz="1800" i="1" dirty="0" err="1" smtClean="0">
                <a:latin typeface="Courier New" pitchFamily="49" charset="0"/>
                <a:cs typeface="Courier New" pitchFamily="49" charset="0"/>
              </a:rPr>
              <a:t>NAs</a:t>
            </a:r>
            <a:r>
              <a:rPr lang="fr-FR" sz="1800" i="1" dirty="0" smtClean="0">
                <a:latin typeface="Courier New" pitchFamily="49" charset="0"/>
                <a:cs typeface="Courier New" pitchFamily="49" charset="0"/>
              </a:rPr>
              <a:t> introduits lors de la </a:t>
            </a:r>
            <a:r>
              <a:rPr lang="fr-FR" sz="1800" i="1" dirty="0" smtClean="0">
                <a:latin typeface="Courier New" pitchFamily="49" charset="0"/>
                <a:cs typeface="Courier New" pitchFamily="49" charset="0"/>
              </a:rPr>
              <a:t>conversion automatique</a:t>
            </a:r>
            <a:endParaRPr lang="fr-FR" sz="18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i="1" dirty="0" smtClean="0">
                <a:latin typeface="Courier New" pitchFamily="49" charset="0"/>
                <a:cs typeface="Courier New" pitchFamily="49" charset="0"/>
              </a:rPr>
              <a:t>## Warning in </a:t>
            </a:r>
            <a:r>
              <a:rPr lang="fr-FR" sz="1800" i="1" dirty="0" err="1" smtClean="0">
                <a:latin typeface="Courier New" pitchFamily="49" charset="0"/>
                <a:cs typeface="Courier New" pitchFamily="49" charset="0"/>
              </a:rPr>
              <a:t>asMethod</a:t>
            </a:r>
            <a:r>
              <a:rPr lang="fr-FR" sz="18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i="1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fr-FR" sz="1800" i="1" dirty="0" smtClean="0">
                <a:latin typeface="Courier New" pitchFamily="49" charset="0"/>
                <a:cs typeface="Courier New" pitchFamily="49" charset="0"/>
              </a:rPr>
              <a:t>): </a:t>
            </a:r>
            <a:r>
              <a:rPr lang="fr-FR" sz="1800" i="1" dirty="0" err="1" smtClean="0">
                <a:latin typeface="Courier New" pitchFamily="49" charset="0"/>
                <a:cs typeface="Courier New" pitchFamily="49" charset="0"/>
              </a:rPr>
              <a:t>NAs</a:t>
            </a:r>
            <a:r>
              <a:rPr lang="fr-FR" sz="1800" i="1" dirty="0" smtClean="0">
                <a:latin typeface="Courier New" pitchFamily="49" charset="0"/>
                <a:cs typeface="Courier New" pitchFamily="49" charset="0"/>
              </a:rPr>
              <a:t> introduits lors de la </a:t>
            </a:r>
            <a:r>
              <a:rPr lang="fr-FR" sz="1800" i="1" dirty="0" smtClean="0">
                <a:latin typeface="Courier New" pitchFamily="49" charset="0"/>
                <a:cs typeface="Courier New" pitchFamily="49" charset="0"/>
              </a:rPr>
              <a:t>conversion automatique</a:t>
            </a:r>
            <a:endParaRPr lang="fr-FR" sz="18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mergedData</a:t>
            </a:r>
            <a:endParaRPr lang="fr-FR" sz="1800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-class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experiment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level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otu_table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 OTU Table: [ 508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and 8 samples ]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 Sample Data: [ 8 samples by 3 sample variables ]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tax_table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 Taxonomy Table: [ 508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by 7 taxonomic ranks ]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phy_tree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Phylogenetic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Tree: [ 508 tips and 507 internal nodes ]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sample_names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mergedData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[1]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BoeufHache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VeauHache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MerguezVolaille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[5]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SaumonFume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FiletSaumon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FiletCabillaud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 "Crevette"</a:t>
            </a:r>
            <a:endParaRPr lang="fr-FR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123</a:t>
            </a:fld>
            <a:endParaRPr lang="fr-FR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phyloseq</a:t>
            </a:r>
            <a:r>
              <a:rPr lang="fr-FR" dirty="0" smtClean="0"/>
              <a:t> </a:t>
            </a:r>
            <a:r>
              <a:rPr lang="fr-FR" dirty="0" err="1" smtClean="0"/>
              <a:t>smoothing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dirty="0" smtClean="0"/>
              <a:t>Unfortunately, merging the contextual data is hard to do automatically </a:t>
            </a:r>
            <a:r>
              <a:rPr lang="en-US" dirty="0" smtClean="0"/>
              <a:t>in a </a:t>
            </a:r>
            <a:r>
              <a:rPr lang="en-US" dirty="0" smtClean="0"/>
              <a:t>meaningful way and information is lost in the process...</a:t>
            </a:r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mergedData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)[1:2, ]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Sample Data: [2 samples by 3 sample variables]:</a:t>
            </a:r>
          </a:p>
          <a:p>
            <a:pPr>
              <a:spcBef>
                <a:spcPts val="600"/>
              </a:spcBef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FoodType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Description</a:t>
            </a:r>
          </a:p>
          <a:p>
            <a:pPr>
              <a:spcBef>
                <a:spcPts val="600"/>
              </a:spcBef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BoeufHache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1 NA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NA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VeauHache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2 NA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NA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)[1:2, ]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Sample Data: [2 samples by 3 sample variables]:</a:t>
            </a:r>
          </a:p>
          <a:p>
            <a:pPr>
              <a:spcBef>
                <a:spcPts val="600"/>
              </a:spcBef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FoodType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Description</a:t>
            </a:r>
          </a:p>
          <a:p>
            <a:pPr>
              <a:spcBef>
                <a:spcPts val="600"/>
              </a:spcBef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DLT0.LOT08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Meat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LOT8</a:t>
            </a:r>
          </a:p>
          <a:p>
            <a:pPr>
              <a:spcBef>
                <a:spcPts val="600"/>
              </a:spcBef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DLT0.LOT05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Meat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LOT5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124</a:t>
            </a:fld>
            <a:endParaRPr lang="fr-FR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phyloseq</a:t>
            </a:r>
            <a:r>
              <a:rPr lang="fr-FR" dirty="0" smtClean="0"/>
              <a:t> </a:t>
            </a:r>
            <a:r>
              <a:rPr lang="fr-FR" dirty="0" err="1" smtClean="0"/>
              <a:t>smoothing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tip glom agglomerates </a:t>
            </a:r>
            <a:r>
              <a:rPr lang="en-US" dirty="0" err="1" smtClean="0"/>
              <a:t>otus</a:t>
            </a:r>
            <a:r>
              <a:rPr lang="en-US" dirty="0" smtClean="0"/>
              <a:t> at a given height in the tree.</a:t>
            </a:r>
          </a:p>
          <a:p>
            <a:pPr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mergedData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tip_glom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h = 0.3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125</a:t>
            </a:fld>
            <a:endParaRPr lang="fr-FR"/>
          </a:p>
        </p:txBody>
      </p:sp>
      <p:pic>
        <p:nvPicPr>
          <p:cNvPr id="270338" name="Picture 2" descr="\\jj-1313-srvdata\user\mbernard\Documents\FROGS\FROGS_formation\phyloseq\image\annex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2335" y="2693269"/>
            <a:ext cx="8107330" cy="4181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smtClean="0"/>
              <a:t>: </a:t>
            </a:r>
            <a:r>
              <a:rPr lang="fr-FR" dirty="0" err="1" smtClean="0"/>
              <a:t>rarefaction</a:t>
            </a:r>
            <a:r>
              <a:rPr lang="fr-FR" dirty="0" smtClean="0"/>
              <a:t> </a:t>
            </a:r>
            <a:r>
              <a:rPr lang="fr-FR" dirty="0" err="1" smtClean="0"/>
              <a:t>curves</a:t>
            </a:r>
            <a:endParaRPr lang="fr-FR" dirty="0"/>
          </a:p>
        </p:txBody>
      </p:sp>
      <p:pic>
        <p:nvPicPr>
          <p:cNvPr id="5" name="Espace réservé du contenu 4" descr="ra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3200" y="2235600"/>
            <a:ext cx="7668483" cy="469499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126</a:t>
            </a:fld>
            <a:endParaRPr lang="fr-FR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rarefaction</a:t>
            </a:r>
            <a:r>
              <a:rPr lang="fr-FR" dirty="0" smtClean="0"/>
              <a:t> </a:t>
            </a:r>
            <a:r>
              <a:rPr lang="fr-FR" dirty="0" err="1" smtClean="0"/>
              <a:t>curves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127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..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filtering</a:t>
            </a:r>
            <a:r>
              <a:rPr lang="fr-FR" dirty="0" smtClean="0"/>
              <a:t> on rare </a:t>
            </a:r>
            <a:r>
              <a:rPr lang="fr-FR" dirty="0" err="1" smtClean="0"/>
              <a:t>OTUs</a:t>
            </a:r>
            <a:endParaRPr lang="fr-FR" dirty="0"/>
          </a:p>
        </p:txBody>
      </p:sp>
      <p:pic>
        <p:nvPicPr>
          <p:cNvPr id="271362" name="Picture 2" descr="\\jj-1313-srvdata\user\mbernard\Documents\FROGS\FROGS_formation\phyloseq\image\ra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084" y="2234236"/>
            <a:ext cx="7603833" cy="4655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rarefaction</a:t>
            </a:r>
            <a:r>
              <a:rPr lang="fr-FR" dirty="0" smtClean="0"/>
              <a:t> </a:t>
            </a:r>
            <a:r>
              <a:rPr lang="fr-FR" dirty="0" err="1" smtClean="0"/>
              <a:t>curves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Why</a:t>
            </a:r>
            <a:r>
              <a:rPr lang="fr-FR" dirty="0" smtClean="0"/>
              <a:t>?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diversity indices are heavily </a:t>
            </a:r>
            <a:r>
              <a:rPr lang="en-US" sz="2000" dirty="0" smtClean="0"/>
              <a:t>influenced </a:t>
            </a:r>
            <a:r>
              <a:rPr lang="en-US" sz="2000" dirty="0" smtClean="0"/>
              <a:t>by sampling depths.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Rarefaction curves assess if sampling has exhausted the diversity.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How</a:t>
            </a:r>
            <a:r>
              <a:rPr lang="fr-FR" dirty="0" smtClean="0"/>
              <a:t>?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Rarefy all samples to the same depth (optional, for speed here);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Use custom function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ggrare</a:t>
            </a:r>
            <a:r>
              <a:rPr lang="en-US" sz="2000" dirty="0" smtClean="0"/>
              <a:t> and specify a step size.</a:t>
            </a:r>
          </a:p>
          <a:p>
            <a:pPr lvl="1">
              <a:buNone/>
            </a:pP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rarefy_even_depth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</a:rPr>
              <a:t>rngseed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= 1121983)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ggrare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step = 1000, color = "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SampleType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", se = FALSE)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To distinguish </a:t>
            </a:r>
            <a:r>
              <a:rPr lang="en-US" sz="2000" dirty="0" smtClean="0"/>
              <a:t>different </a:t>
            </a:r>
            <a:r>
              <a:rPr lang="en-US" sz="2000" dirty="0" smtClean="0"/>
              <a:t>environments easily, use </a:t>
            </a:r>
            <a:r>
              <a:rPr lang="en-US" sz="2000" dirty="0" err="1" smtClean="0"/>
              <a:t>facetting</a:t>
            </a:r>
            <a:r>
              <a:rPr lang="en-US" sz="2000" dirty="0" smtClean="0"/>
              <a:t> (and </a:t>
            </a:r>
            <a:r>
              <a:rPr lang="en-US" sz="2000" dirty="0" smtClean="0"/>
              <a:t>plain </a:t>
            </a:r>
            <a:r>
              <a:rPr lang="fr-FR" sz="2000" dirty="0" smtClean="0"/>
              <a:t>background</a:t>
            </a:r>
            <a:r>
              <a:rPr lang="fr-FR" sz="2000" dirty="0" smtClean="0"/>
              <a:t>)</a:t>
            </a:r>
          </a:p>
          <a:p>
            <a:pPr lvl="1">
              <a:buNone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facet_wrap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(~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) + </a:t>
            </a:r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theme_bw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())</a:t>
            </a:r>
            <a:endParaRPr lang="fr-FR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128</a:t>
            </a:fld>
            <a:endParaRPr lang="fr-FR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rarefaction</a:t>
            </a:r>
            <a:r>
              <a:rPr lang="fr-FR" dirty="0" smtClean="0"/>
              <a:t> </a:t>
            </a:r>
            <a:r>
              <a:rPr lang="fr-FR" dirty="0" err="1" smtClean="0"/>
              <a:t>curves</a:t>
            </a:r>
            <a:endParaRPr lang="fr-FR" dirty="0"/>
          </a:p>
        </p:txBody>
      </p:sp>
      <p:pic>
        <p:nvPicPr>
          <p:cNvPr id="5" name="Espace réservé du contenu 4" descr="rare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0786" y="1846263"/>
            <a:ext cx="8690428" cy="5011737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129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Data import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 err="1" smtClean="0"/>
              <a:t>metadata</a:t>
            </a:r>
            <a:r>
              <a:rPr lang="fr-FR" dirty="0" smtClean="0"/>
              <a:t> (</a:t>
            </a:r>
            <a:r>
              <a:rPr lang="fr-FR" dirty="0" err="1" smtClean="0"/>
              <a:t>optional</a:t>
            </a:r>
            <a:r>
              <a:rPr lang="fr-FR" dirty="0" smtClean="0"/>
              <a:t>,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stored</a:t>
            </a:r>
            <a:r>
              <a:rPr lang="fr-FR" dirty="0" smtClean="0"/>
              <a:t> in </a:t>
            </a:r>
            <a:r>
              <a:rPr lang="fr-FR" dirty="0" err="1" smtClean="0"/>
              <a:t>biom</a:t>
            </a:r>
            <a:r>
              <a:rPr lang="fr-FR" dirty="0" smtClean="0"/>
              <a:t> file)</a:t>
            </a:r>
            <a:endParaRPr lang="fr-FR" dirty="0" smtClean="0">
              <a:cs typeface="Courier New" pitchFamily="49" charset="0"/>
            </a:endParaRPr>
          </a:p>
          <a:p>
            <a:pPr>
              <a:buNone/>
            </a:pP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sampledata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&lt;-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read.csv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"data/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chaillou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/sample_data.tsv"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sep=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"\t"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row.names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= 1)</a:t>
            </a:r>
          </a:p>
          <a:p>
            <a:pPr>
              <a:buNone/>
            </a:pP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food1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 &lt;- 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sampledata</a:t>
            </a:r>
            <a:endParaRPr lang="fr-FR" sz="1800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food1</a:t>
            </a: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-class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experiment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level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otu_table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   OTU Table:         [ 508 taxa and 64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]</a:t>
            </a: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Data:       [ 64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by 4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variables ]</a:t>
            </a: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tax_table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 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Taxonomy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Table:    [ 508 taxa by 7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taxonomic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ranks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]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rarefaction</a:t>
            </a:r>
            <a:r>
              <a:rPr lang="fr-FR" dirty="0" smtClean="0"/>
              <a:t> </a:t>
            </a:r>
            <a:r>
              <a:rPr lang="fr-FR" dirty="0" err="1" smtClean="0"/>
              <a:t>curves</a:t>
            </a:r>
            <a:endParaRPr lang="fr-FR" dirty="0"/>
          </a:p>
        </p:txBody>
      </p:sp>
      <p:pic>
        <p:nvPicPr>
          <p:cNvPr id="5" name="Espace réservé du contenu 4" descr="rar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0786" y="1846263"/>
            <a:ext cx="8690428" cy="5011737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130</a:t>
            </a:fld>
            <a:endParaRPr lang="fr-FR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use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color</a:t>
            </a:r>
            <a:r>
              <a:rPr lang="fr-FR" dirty="0" smtClean="0"/>
              <a:t> palette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already order the food types to make graphs easy to read: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## [1] "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BoeufHache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VeauHache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MerguezVolaille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## [5]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SaumonFume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FiletSaumon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FiletCabillaud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Crevette"</a:t>
            </a:r>
          </a:p>
          <a:p>
            <a:r>
              <a:rPr lang="en-US" dirty="0" smtClean="0"/>
              <a:t>Likewise</a:t>
            </a:r>
            <a:r>
              <a:rPr lang="en-US" dirty="0" smtClean="0"/>
              <a:t>, we're going to use a custom color palette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foodPalette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#67001f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#b2182b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#d6604d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#f4a582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"#92c5de", "#4393c3",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"#2166ac",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"#053061"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names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foodPalette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levels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)$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131</a:t>
            </a:fld>
            <a:endParaRPr lang="fr-FR"/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4812264"/>
            <a:ext cx="11229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use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color</a:t>
            </a:r>
            <a:r>
              <a:rPr lang="fr-FR" dirty="0" smtClean="0"/>
              <a:t> palette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6516502" cy="40233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800" dirty="0" err="1" smtClean="0"/>
              <a:t>Try</a:t>
            </a:r>
            <a:r>
              <a:rPr lang="fr-FR" sz="1800" dirty="0" smtClean="0"/>
              <a:t> </a:t>
            </a:r>
            <a:r>
              <a:rPr lang="fr-FR" sz="1800" dirty="0" err="1" smtClean="0"/>
              <a:t>this</a:t>
            </a:r>
            <a:r>
              <a:rPr lang="fr-FR" sz="1800" dirty="0" smtClean="0"/>
              <a:t> palette on </a:t>
            </a:r>
            <a:r>
              <a:rPr lang="fr-FR" sz="1800" dirty="0" err="1" smtClean="0"/>
              <a:t>clustering</a:t>
            </a:r>
            <a:r>
              <a:rPr lang="fr-FR" sz="1800" dirty="0" smtClean="0"/>
              <a:t> plot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type to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color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tipColor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col_factor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foodPalette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levels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levels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))(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Change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hclust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to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phylo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and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plot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clust.uf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as.phylo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hclust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dist.uf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method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"ward.D2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spcBef>
                <a:spcPts val="0"/>
              </a:spcBef>
              <a:buNone/>
            </a:pP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clust.uf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tip.color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tipColor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direction =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downwards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main =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"Ward linkage"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Espace réservé du contenu 6" descr="palette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64741"/>
          <a:stretch>
            <a:fillRect/>
          </a:stretch>
        </p:blipFill>
        <p:spPr>
          <a:xfrm>
            <a:off x="7633885" y="1791476"/>
            <a:ext cx="4054241" cy="501986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132</a:t>
            </a:fld>
            <a:endParaRPr lang="fr-FR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use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color</a:t>
            </a:r>
            <a:r>
              <a:rPr lang="fr-FR" dirty="0" smtClean="0"/>
              <a:t> palette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800" dirty="0" err="1" smtClean="0"/>
              <a:t>Try</a:t>
            </a:r>
            <a:r>
              <a:rPr lang="fr-FR" sz="1800" dirty="0" smtClean="0"/>
              <a:t> </a:t>
            </a:r>
            <a:r>
              <a:rPr lang="fr-FR" sz="1800" dirty="0" err="1" smtClean="0"/>
              <a:t>this</a:t>
            </a:r>
            <a:r>
              <a:rPr lang="fr-FR" sz="1800" dirty="0" smtClean="0"/>
              <a:t> on </a:t>
            </a:r>
            <a:r>
              <a:rPr lang="fr-FR" sz="1800" dirty="0" err="1" smtClean="0"/>
              <a:t>any</a:t>
            </a:r>
            <a:r>
              <a:rPr lang="fr-FR" sz="1800" dirty="0" smtClean="0"/>
              <a:t> </a:t>
            </a:r>
            <a:r>
              <a:rPr lang="fr-FR" sz="1800" dirty="0" err="1" smtClean="0"/>
              <a:t>ggplot</a:t>
            </a:r>
            <a:endParaRPr lang="fr-FR" sz="1800" dirty="0" smtClean="0"/>
          </a:p>
          <a:p>
            <a:pPr>
              <a:spcBef>
                <a:spcPts val="0"/>
              </a:spcBef>
              <a:buNone/>
            </a:pP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rarefy_even_depth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rngseed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= 1121983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ggrare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step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= 1000,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color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se = FALSE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facet_wrap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(~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ncol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= 4) +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theme_bw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scale_color_manual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(values = 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foodPalette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133</a:t>
            </a:fld>
            <a:endParaRPr lang="fr-FR"/>
          </a:p>
        </p:txBody>
      </p:sp>
      <p:pic>
        <p:nvPicPr>
          <p:cNvPr id="8" name="Espace réservé du contenu 7" descr="palette2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19870" y="3299047"/>
            <a:ext cx="6552260" cy="3590049"/>
          </a:xfr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heatmap</a:t>
            </a:r>
            <a:r>
              <a:rPr lang="fr-FR" dirty="0" smtClean="0"/>
              <a:t> </a:t>
            </a:r>
            <a:r>
              <a:rPr lang="fr-FR" dirty="0" err="1" smtClean="0"/>
              <a:t>order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76532" cy="450841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buNone/>
            </a:pPr>
            <a:r>
              <a:rPr lang="fr-FR" dirty="0" smtClean="0"/>
              <a:t>custom </a:t>
            </a:r>
            <a:r>
              <a:rPr lang="fr-FR" dirty="0" err="1" smtClean="0"/>
              <a:t>otu</a:t>
            </a:r>
            <a:r>
              <a:rPr lang="fr-FR" dirty="0" smtClean="0"/>
              <a:t> </a:t>
            </a:r>
            <a:r>
              <a:rPr lang="fr-FR" dirty="0" err="1" smtClean="0"/>
              <a:t>order</a:t>
            </a:r>
            <a:r>
              <a:rPr lang="fr-FR" dirty="0" smtClean="0"/>
              <a:t> in </a:t>
            </a:r>
            <a:r>
              <a:rPr lang="fr-FR" dirty="0" err="1" smtClean="0"/>
              <a:t>function</a:t>
            </a:r>
            <a:r>
              <a:rPr lang="fr-FR" dirty="0" smtClean="0"/>
              <a:t> of </a:t>
            </a:r>
            <a:r>
              <a:rPr lang="fr-FR" dirty="0" err="1" smtClean="0"/>
              <a:t>prevalence</a:t>
            </a:r>
            <a:endParaRPr lang="fr-FR" dirty="0" smtClean="0"/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prevalence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estimate_prevalence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smtClean="0"/>
              <a:t>in a </a:t>
            </a:r>
            <a:r>
              <a:rPr lang="fr-FR" dirty="0" err="1" smtClean="0"/>
              <a:t>different</a:t>
            </a:r>
            <a:r>
              <a:rPr lang="fr-FR" dirty="0" smtClean="0"/>
              <a:t> format to </a:t>
            </a:r>
            <a:r>
              <a:rPr lang="fr-FR" dirty="0" err="1" smtClean="0"/>
              <a:t>estimate</a:t>
            </a:r>
            <a:r>
              <a:rPr lang="fr-FR" dirty="0" smtClean="0"/>
              <a:t> </a:t>
            </a:r>
            <a:r>
              <a:rPr lang="fr-FR" dirty="0" err="1" smtClean="0"/>
              <a:t>correlations</a:t>
            </a:r>
            <a:endParaRPr lang="fr-FR" dirty="0" smtClean="0"/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correlationData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estimate_prevalence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format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wide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correlationData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correlationData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correlation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cor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correlationData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method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pearson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fr-FR" dirty="0" err="1" smtClean="0"/>
              <a:t>clustering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and </a:t>
            </a:r>
            <a:r>
              <a:rPr lang="fr-FR" dirty="0" err="1" smtClean="0"/>
              <a:t>order</a:t>
            </a:r>
            <a:r>
              <a:rPr lang="fr-FR" dirty="0" smtClean="0"/>
              <a:t> </a:t>
            </a:r>
            <a:r>
              <a:rPr lang="fr-FR" dirty="0" err="1" smtClean="0"/>
              <a:t>otu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the </a:t>
            </a:r>
            <a:r>
              <a:rPr lang="fr-FR" dirty="0" err="1" smtClean="0"/>
              <a:t>tree</a:t>
            </a:r>
            <a:endParaRPr lang="fr-FR" dirty="0" smtClean="0"/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otu.clust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hclust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as.dist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(1-c),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method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complete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otuOrder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otu.clust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$labels[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otu.clust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order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spcBef>
                <a:spcPts val="600"/>
              </a:spcBef>
              <a:buNone/>
            </a:pPr>
            <a:r>
              <a:rPr lang="fr-FR" dirty="0" smtClean="0"/>
              <a:t>plot</a:t>
            </a:r>
          </a:p>
          <a:p>
            <a:pPr>
              <a:spcBef>
                <a:spcPts val="600"/>
              </a:spcBef>
              <a:buNone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plot_heatmap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taxa.order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otuOrder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facet_grid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(~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scales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"free"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space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"free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scale_fill_gradient2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low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"#1a9850"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mid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"#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ffffbf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high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"#d73027"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na.value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"white"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trans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log_trans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(4),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midpoint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(100,base= 4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spcBef>
                <a:spcPts val="600"/>
              </a:spcBef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134</a:t>
            </a:fld>
            <a:endParaRPr lang="fr-FR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</a:t>
            </a:r>
            <a:r>
              <a:rPr lang="fr-FR" dirty="0" err="1" smtClean="0"/>
              <a:t>further</a:t>
            </a:r>
            <a:r>
              <a:rPr lang="fr-FR" dirty="0" smtClean="0"/>
              <a:t> : </a:t>
            </a:r>
            <a:r>
              <a:rPr lang="fr-FR" dirty="0" err="1" smtClean="0"/>
              <a:t>heatmap</a:t>
            </a:r>
            <a:r>
              <a:rPr lang="fr-FR" dirty="0" smtClean="0"/>
              <a:t> </a:t>
            </a:r>
            <a:r>
              <a:rPr lang="fr-FR" dirty="0" err="1" smtClean="0"/>
              <a:t>order</a:t>
            </a:r>
            <a:endParaRPr lang="fr-FR" dirty="0"/>
          </a:p>
        </p:txBody>
      </p:sp>
      <p:pic>
        <p:nvPicPr>
          <p:cNvPr id="5" name="Espace réservé du contenu 4" descr="heatmap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4648" y="1846263"/>
            <a:ext cx="7482705" cy="5011737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135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Data import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phylogenetic</a:t>
            </a:r>
            <a:r>
              <a:rPr lang="fr-FR" dirty="0" smtClean="0"/>
              <a:t> </a:t>
            </a:r>
            <a:r>
              <a:rPr lang="fr-FR" dirty="0" err="1" smtClean="0"/>
              <a:t>tree</a:t>
            </a:r>
            <a:r>
              <a:rPr lang="fr-FR" dirty="0" smtClean="0"/>
              <a:t> (</a:t>
            </a:r>
            <a:r>
              <a:rPr lang="fr-FR" dirty="0" err="1" smtClean="0"/>
              <a:t>optional</a:t>
            </a:r>
            <a:r>
              <a:rPr lang="fr-FR" dirty="0" smtClean="0"/>
              <a:t>)</a:t>
            </a:r>
            <a:endParaRPr lang="fr-FR" dirty="0" smtClean="0">
              <a:cs typeface="Courier New" pitchFamily="49" charset="0"/>
            </a:endParaRPr>
          </a:p>
          <a:p>
            <a:pPr>
              <a:buNone/>
            </a:pP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treefile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read.tree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"data/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chaillou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/tree.nwk"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phy_tree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food1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 &lt;- 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treefile</a:t>
            </a:r>
            <a:endParaRPr lang="fr-FR" sz="1800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food1</a:t>
            </a: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-class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experiment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level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otu_table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   OTU Table:         [ 508 taxa and 64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]</a:t>
            </a: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Data:       [ 64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by 4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variables ]</a:t>
            </a: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tax_table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 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Taxonomy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Table:    [ 508 taxa by 7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taxonomic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ranks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]</a:t>
            </a: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phy_tree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  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Phylogenetic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Tree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: [ 508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tips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and 507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internal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nodes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]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Data import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More direct </a:t>
            </a:r>
            <a:r>
              <a:rPr lang="fr-FR" dirty="0" err="1" smtClean="0"/>
              <a:t>way</a:t>
            </a:r>
            <a:r>
              <a:rPr lang="fr-FR" dirty="0" smtClean="0"/>
              <a:t>, if </a:t>
            </a:r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metadata</a:t>
            </a:r>
            <a:r>
              <a:rPr lang="fr-FR" dirty="0" smtClean="0"/>
              <a:t> are in </a:t>
            </a:r>
            <a:r>
              <a:rPr lang="fr-FR" dirty="0" err="1" smtClean="0"/>
              <a:t>biom</a:t>
            </a:r>
            <a:r>
              <a:rPr lang="fr-FR" dirty="0" smtClean="0"/>
              <a:t> file</a:t>
            </a:r>
          </a:p>
          <a:p>
            <a:pPr>
              <a:buNone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biomfile2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"data/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chaillou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chaillou_with_sam_data.biom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fr-FR" dirty="0" smtClean="0">
              <a:cs typeface="Courier New" pitchFamily="49" charset="0"/>
            </a:endParaRPr>
          </a:p>
          <a:p>
            <a:pPr>
              <a:buNone/>
            </a:pP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treefile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read.tree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"data/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chaillou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/tree.nwk"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&lt;-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import_biom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biomfile2, 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treefile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parseFunction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parse_taxonomy_greengenes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sz="1800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endParaRPr lang="fr-FR" sz="1800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-class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experiment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level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otu_table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   OTU Table:         [ 508 taxa and 64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]</a:t>
            </a: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Data:       [ 64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by 4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variables ]</a:t>
            </a: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tax_table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 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Taxonomy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Table:    [ 508 taxa by 7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taxonomic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ranks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]</a:t>
            </a:r>
          </a:p>
          <a:p>
            <a:pPr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phy_tree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()  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Phylogenetic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Tree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: [ 508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tips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and 507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internal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nodes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]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Data Structure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/>
          <a:lstStyle/>
          <a:p>
            <a:r>
              <a:rPr lang="en-US" dirty="0" smtClean="0"/>
              <a:t>What information do we expect to find in food?</a:t>
            </a:r>
          </a:p>
          <a:p>
            <a:pPr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endParaRPr lang="fr-FR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-class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experiment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level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otu_table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OTU Table: [ 508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and 64 samples ]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Sample Data: [ 64 samples by 3 sample variables ]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tax_table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Taxonomy Table: [ 508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by 7 taxonomic ranks ]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phy_tree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Phylogenetic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Tree: [ 508 tips and 507 internal nodes ]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Data Structure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phyloseq</a:t>
            </a:r>
            <a:r>
              <a:rPr lang="en-US" dirty="0" smtClean="0"/>
              <a:t> object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food</a:t>
            </a:r>
            <a:r>
              <a:rPr lang="en-US" dirty="0" smtClean="0"/>
              <a:t> is made up of four parts: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OTU Table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err="1" smtClean="0"/>
              <a:t>Sample</a:t>
            </a:r>
            <a:r>
              <a:rPr lang="fr-FR" dirty="0" smtClean="0"/>
              <a:t> Data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err="1" smtClean="0"/>
              <a:t>Taxomony</a:t>
            </a:r>
            <a:r>
              <a:rPr lang="fr-FR" dirty="0" smtClean="0"/>
              <a:t> Table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err="1" smtClean="0"/>
              <a:t>Phylogenetic</a:t>
            </a:r>
            <a:r>
              <a:rPr lang="fr-FR" dirty="0" smtClean="0"/>
              <a:t> </a:t>
            </a:r>
            <a:r>
              <a:rPr lang="fr-FR" dirty="0" err="1" smtClean="0"/>
              <a:t>Tree</a:t>
            </a:r>
            <a:endParaRPr lang="fr-FR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Let's have a quick look at each </a:t>
            </a:r>
            <a:r>
              <a:rPr lang="en-US" dirty="0" smtClean="0"/>
              <a:t>using the hinted at functions: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otu_table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sample_data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tax_table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phy_tree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Data Structure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760009"/>
            <a:ext cx="11094720" cy="40233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/>
              <a:t>OTU_table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matrix</a:t>
            </a:r>
            <a:r>
              <a:rPr lang="fr-FR" dirty="0" smtClean="0"/>
              <a:t>-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endParaRPr lang="fr-F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otu_table</a:t>
            </a: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 Table:          [6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and 64 samples]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      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are rows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          DLT0.LOT08 DLT0.LOT05 DLT0.LOT03 DLT0.LOT07 DLT0.LOT06 DLT0.LOT01 DLT0.LOT04 DLT0.LOT10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##otu_00520          0          0          0          0          0          0          0          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##otu_00555          4          0          8          3         15          4          2          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##otu_00568          0          0          0          0          0          0          0          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##otu_00566          0          3          0          0          0          0          0          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##otu_00569         12          3         26         16         38          0          4          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##otu_00545          0          0          0          0          0          0          0          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          MVT0.LOT05 MVT0.LOT01 MVT0.LOT06 MVT0.LOT07 MVT0.LOT03 MVT0.LOT09 MVT0.LOT08 MVT0.LOT10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##otu_00520          0          0          0          0          0          0          0          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##otu_00555         12         17         25         31         11         40         12          4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##otu_00568          0          0          0          0          0          0          0          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##otu_00566          0          0          0          0          0          0          0          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##otu_00569         10         15         40         35         11        119          0          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Data Structure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736676"/>
            <a:ext cx="11094720" cy="469767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/>
              <a:t>tax_table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matrix</a:t>
            </a:r>
            <a:r>
              <a:rPr lang="fr-FR" dirty="0" smtClean="0"/>
              <a:t>-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endParaRPr lang="fr-F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4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tax_table</a:t>
            </a: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14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##Taxonomy Table:     [6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by 7 taxonomic ranks]: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 	    Kingdom    Phylum           Class                 Order               Family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##otu_00520 "Bacteria"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Proteobacteria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Gammaproteobacteria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Enterobacteriales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Enterobacteriaceae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“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##otu_00555 "Bacteria"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Proteobacteria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Gammaproteobacteria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Enterobacteriales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Enterobacteriaceae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“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##otu_00568 "Bacteria"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Proteobacteria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Gammaproteobacteria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Enterobacteriales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Enterobacteriaceae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“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##otu_00566 "Bacteria"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Proteobacteria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Gammaproteobacteria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Enterobacteriales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Enterobacteriaceae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“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##otu_00569 "Bacteria"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Proteobacteria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Gammaproteobacteria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Enterobacteriales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Enterobacteriaceae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“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##otu_00545 "Bacteria"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Proteobacteria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Gammaproteobacteria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Enterobacteriales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Enterobacteriaceae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“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	    Genus                    Species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##otu_00520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Raoultella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           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Ornithinolytica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“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##otu_00555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Hafnia-Obesumbacterium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Alveii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##otu_00568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Serratia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             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Fonticola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##otu_00566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Serratia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             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Liquefaciens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##otu_00569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Serratia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              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Proteamaculans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Courier New" pitchFamily="49" charset="0"/>
                <a:sym typeface="Wingdings" pitchFamily="2" charset="2"/>
              </a:rPr>
              <a:t> Try on food1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Goals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ct val="100000"/>
              </a:lnSpc>
              <a:buFont typeface="Wingdings" pitchFamily="2" charset="2"/>
              <a:buChar char="§"/>
            </a:pPr>
            <a:r>
              <a:rPr lang="fr-FR" sz="1800" dirty="0" smtClean="0"/>
              <a:t> </a:t>
            </a:r>
            <a:r>
              <a:rPr lang="en-US" sz="1800" dirty="0" smtClean="0"/>
              <a:t>Learn about and become familiar with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phyloseq</a:t>
            </a:r>
            <a:r>
              <a:rPr lang="en-US" sz="1800" dirty="0" smtClean="0"/>
              <a:t> R package for the analysis of microbial census data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/>
              <a:t> Exploratory Data Analysis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α-diversity</a:t>
            </a:r>
            <a:r>
              <a:rPr lang="en-US" dirty="0" smtClean="0"/>
              <a:t>: how diverse is my community?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-diversity</a:t>
            </a:r>
            <a:r>
              <a:rPr lang="en-US" dirty="0" smtClean="0"/>
              <a:t>: how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erent</a:t>
            </a:r>
            <a:r>
              <a:rPr lang="en-US" dirty="0" smtClean="0"/>
              <a:t> are two communities?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 Use a distance matrix to study structures:</a:t>
            </a:r>
          </a:p>
          <a:p>
            <a:pPr lvl="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Hierarchical clustering</a:t>
            </a:r>
            <a:r>
              <a:rPr lang="en-US" sz="1800" dirty="0" smtClean="0"/>
              <a:t>: how do the communities cluster?</a:t>
            </a:r>
          </a:p>
          <a:p>
            <a:pPr lvl="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Permutational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ANOVA</a:t>
            </a:r>
            <a:r>
              <a:rPr lang="en-US" sz="1800" dirty="0" smtClean="0"/>
              <a:t>: are the communities structured by some known environmental factor (pH, height, etc)?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 Visual assessment of the data</a:t>
            </a:r>
          </a:p>
          <a:p>
            <a:pPr lvl="2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bar plots</a:t>
            </a:r>
            <a:r>
              <a:rPr lang="en-US" sz="1800" dirty="0" smtClean="0"/>
              <a:t>: what is the composition of each community?</a:t>
            </a:r>
          </a:p>
          <a:p>
            <a:pPr lvl="2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Multidimensional Scaling</a:t>
            </a:r>
            <a:r>
              <a:rPr lang="en-US" sz="1800" dirty="0" smtClean="0"/>
              <a:t>: how are communities related?</a:t>
            </a:r>
          </a:p>
          <a:p>
            <a:pPr lvl="2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Heatmaps</a:t>
            </a:r>
            <a:r>
              <a:rPr lang="en-US" sz="1800" dirty="0" smtClean="0"/>
              <a:t>: are there interactions between species and (groups of) </a:t>
            </a:r>
            <a:r>
              <a:rPr lang="en-US" sz="1800" dirty="0" smtClean="0"/>
              <a:t>communities?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Data Structure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/>
              <a:t>Sample_data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data.frame-like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endParaRPr lang="fr-F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##Sample Data:        [6 samples by 3 sample variables]: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    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FoodType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Description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##DLT0.LOT08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Meat        LOT8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##DLT0.LOT05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Meat        LOT5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##DLT0.LOT03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Meat        LOT3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##DLT0.LOT07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Meat        LOT7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##DLT0.LOT06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Meat        LOT6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##DLT0.LOT01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Meat        LOT1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Data Structure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/>
              <a:t>Phy_tree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phylo_class</a:t>
            </a:r>
            <a:r>
              <a:rPr lang="fr-FR" dirty="0" smtClean="0"/>
              <a:t>(</a:t>
            </a:r>
            <a:r>
              <a:rPr lang="fr-FR" dirty="0" err="1" smtClean="0"/>
              <a:t>tree</a:t>
            </a:r>
            <a:r>
              <a:rPr lang="fr-FR" dirty="0" smtClean="0"/>
              <a:t>) </a:t>
            </a:r>
            <a:r>
              <a:rPr lang="fr-FR" dirty="0" err="1" smtClean="0"/>
              <a:t>object</a:t>
            </a:r>
            <a:endParaRPr lang="fr-F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phy_tree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Phylogenetic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tree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with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508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tips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and 507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internal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nodes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Tip labels:	otu_00520, otu_00555, otu_00568, otu_00566, otu_00569, otu_00545, ...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Rooted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includes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branch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lengths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Data Structure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 err="1" smtClean="0"/>
              <a:t>phyloseq</a:t>
            </a:r>
            <a:r>
              <a:rPr lang="en-US" dirty="0" smtClean="0"/>
              <a:t> object is made of up to 5 </a:t>
            </a:r>
            <a:r>
              <a:rPr lang="en-US" b="1" dirty="0" smtClean="0"/>
              <a:t>components</a:t>
            </a:r>
            <a:r>
              <a:rPr lang="en-US" dirty="0" smtClean="0"/>
              <a:t> (or slots):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otu_table</a:t>
            </a:r>
            <a:r>
              <a:rPr lang="en-US" dirty="0" smtClean="0"/>
              <a:t>: an </a:t>
            </a:r>
            <a:r>
              <a:rPr lang="en-US" dirty="0" err="1" smtClean="0"/>
              <a:t>otu</a:t>
            </a:r>
            <a:r>
              <a:rPr lang="en-US" dirty="0" smtClean="0"/>
              <a:t> abundance table;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sample_data</a:t>
            </a:r>
            <a:r>
              <a:rPr lang="en-US" dirty="0" smtClean="0"/>
              <a:t>: a table of sample metadata, like sequencing technology, location of sampling, etc;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tax_table</a:t>
            </a:r>
            <a:r>
              <a:rPr lang="en-US" dirty="0" smtClean="0"/>
              <a:t>: a table of taxonomic descriptors for each </a:t>
            </a:r>
            <a:r>
              <a:rPr lang="en-US" dirty="0" err="1" smtClean="0"/>
              <a:t>otu</a:t>
            </a:r>
            <a:r>
              <a:rPr lang="en-US" dirty="0" smtClean="0"/>
              <a:t>, typically the taxonomic assignation at </a:t>
            </a:r>
            <a:r>
              <a:rPr lang="en-US" dirty="0" err="1" smtClean="0"/>
              <a:t>dierent</a:t>
            </a:r>
            <a:r>
              <a:rPr lang="en-US" dirty="0" smtClean="0"/>
              <a:t> levels (phylum, order, class, </a:t>
            </a:r>
            <a:r>
              <a:rPr lang="fr-FR" dirty="0" smtClean="0"/>
              <a:t>etc.);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phy_tree</a:t>
            </a:r>
            <a:r>
              <a:rPr lang="en-US" dirty="0" smtClean="0"/>
              <a:t>: a </a:t>
            </a:r>
            <a:r>
              <a:rPr lang="en-US" dirty="0" err="1" smtClean="0"/>
              <a:t>phylogenetic</a:t>
            </a:r>
            <a:r>
              <a:rPr lang="en-US" dirty="0" smtClean="0"/>
              <a:t> tree of the </a:t>
            </a:r>
            <a:r>
              <a:rPr lang="en-US" dirty="0" err="1" smtClean="0"/>
              <a:t>otus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refseq</a:t>
            </a:r>
            <a:r>
              <a:rPr lang="en-US" dirty="0" smtClean="0"/>
              <a:t>: a set of reference sequences (one per </a:t>
            </a:r>
            <a:r>
              <a:rPr lang="en-US" dirty="0" err="1" smtClean="0"/>
              <a:t>otu</a:t>
            </a:r>
            <a:r>
              <a:rPr lang="en-US" dirty="0" smtClean="0"/>
              <a:t>), not present in </a:t>
            </a:r>
            <a:r>
              <a:rPr lang="fr-FR" dirty="0" err="1" smtClean="0"/>
              <a:t>food</a:t>
            </a:r>
            <a:r>
              <a:rPr lang="fr-FR" dirty="0" smtClean="0"/>
              <a:t>.</a:t>
            </a:r>
            <a:endParaRPr lang="fr-FR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Data Structure</a:t>
            </a:r>
            <a:endParaRPr lang="fr-FR" dirty="0"/>
          </a:p>
        </p:txBody>
      </p:sp>
      <p:pic>
        <p:nvPicPr>
          <p:cNvPr id="7" name="Espace réservé du contenu 6" descr="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501" y="1907044"/>
            <a:ext cx="8704998" cy="424610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76130" name="AutoShape 2" descr="phyloseq clas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6132" name="AutoShape 4" descr="phyloseq clas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724025" y="1895475"/>
            <a:ext cx="8734425" cy="1914525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26765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Phyloseq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objects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393382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Functions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access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objects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9350" y="4057650"/>
            <a:ext cx="5219700" cy="295275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accessors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Phyloseq</a:t>
            </a:r>
            <a:r>
              <a:rPr lang="en-US" dirty="0" smtClean="0"/>
              <a:t> also offers the following </a:t>
            </a:r>
            <a:r>
              <a:rPr lang="en-US" dirty="0" err="1" smtClean="0"/>
              <a:t>accessors</a:t>
            </a:r>
            <a:r>
              <a:rPr lang="en-US" dirty="0" smtClean="0"/>
              <a:t> to extract parts of a </a:t>
            </a:r>
            <a:r>
              <a:rPr lang="en-US" dirty="0" err="1" smtClean="0"/>
              <a:t>phyloseq</a:t>
            </a:r>
            <a:r>
              <a:rPr lang="en-US" dirty="0" smtClean="0"/>
              <a:t> object.: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ntaxa</a:t>
            </a:r>
            <a:r>
              <a:rPr lang="fr-FR" dirty="0" smtClean="0"/>
              <a:t> /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nsamples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sample_names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smtClean="0"/>
              <a:t>/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taxa_names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sample_sums</a:t>
            </a:r>
            <a:r>
              <a:rPr lang="fr-FR" dirty="0" smtClean="0"/>
              <a:t> /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taxa_sums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rank_names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sample_variables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get_taxa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get_samples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get_variable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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Try them on your own </a:t>
            </a:r>
            <a:r>
              <a:rPr lang="en-US" dirty="0" smtClean="0"/>
              <a:t>(on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food</a:t>
            </a:r>
            <a:r>
              <a:rPr lang="en-US" dirty="0" smtClean="0"/>
              <a:t>) and guess what they do.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accessors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ntaxa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## [1] 508</a:t>
            </a:r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ntaxa</a:t>
            </a:r>
            <a:r>
              <a:rPr lang="en-US" dirty="0" smtClean="0"/>
              <a:t> returns the </a:t>
            </a:r>
            <a:r>
              <a:rPr lang="en-US" u="sng" dirty="0" smtClean="0"/>
              <a:t>number of </a:t>
            </a:r>
            <a:r>
              <a:rPr lang="en-US" u="sng" dirty="0" err="1" smtClean="0"/>
              <a:t>taxa</a:t>
            </a:r>
            <a:r>
              <a:rPr lang="en-US" dirty="0" smtClean="0"/>
              <a:t>;</a:t>
            </a:r>
          </a:p>
          <a:p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nsamples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## [1] 64</a:t>
            </a:r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nsamples</a:t>
            </a:r>
            <a:r>
              <a:rPr lang="en-US" dirty="0" smtClean="0"/>
              <a:t> returns the </a:t>
            </a:r>
            <a:r>
              <a:rPr lang="en-US" u="sng" dirty="0" smtClean="0"/>
              <a:t>number of samples</a:t>
            </a:r>
            <a:r>
              <a:rPr lang="en-US" dirty="0" smtClean="0"/>
              <a:t>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accessors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/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sample_names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## [1] "DLT0.LOT08" "DLT0.LOT05" "DLT0.LOT03" "DLT0.LOT07" "DLT0.LOT06"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## [6] "DLT0.LOT01« </a:t>
            </a:r>
          </a:p>
          <a:p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taxa_names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fi-FI" dirty="0" smtClean="0">
                <a:latin typeface="Courier New" pitchFamily="49" charset="0"/>
                <a:cs typeface="Courier New" pitchFamily="49" charset="0"/>
              </a:rPr>
              <a:t>## [1] "otu_00520" "otu_00555" "otu_00568" "otu_00566" "otu_00569" "otu_00545”</a:t>
            </a:r>
          </a:p>
          <a:p>
            <a:endParaRPr lang="fi-FI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u="sng" dirty="0" smtClean="0"/>
              <a:t>Names of the samples and </a:t>
            </a:r>
            <a:r>
              <a:rPr lang="en-US" u="sng" dirty="0" err="1" smtClean="0"/>
              <a:t>taxa</a:t>
            </a:r>
            <a:r>
              <a:rPr lang="en-US" u="sng" dirty="0" smtClean="0"/>
              <a:t> </a:t>
            </a:r>
            <a:r>
              <a:rPr lang="en-US" dirty="0" smtClean="0"/>
              <a:t>included in the </a:t>
            </a:r>
            <a:r>
              <a:rPr lang="en-US" dirty="0" err="1" smtClean="0"/>
              <a:t>phyloseq</a:t>
            </a:r>
            <a:r>
              <a:rPr lang="en-US" dirty="0" smtClean="0"/>
              <a:t> object.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accessors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555066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sample_sums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## DLT0.LOT08 DLT0.LOT05 DLT0.LOT03 DLT0.LOT07 DLT0.LOT06 DLT0.LOT01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##	   11812      11787      11804      11806      11832      11857</a:t>
            </a:r>
          </a:p>
          <a:p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taxa_sums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fi-FI" dirty="0" smtClean="0">
                <a:latin typeface="Courier New" pitchFamily="49" charset="0"/>
                <a:cs typeface="Courier New" pitchFamily="49" charset="0"/>
              </a:rPr>
              <a:t>## otu_00520 otu_00555 otu_00568 otu_00566 otu_00569 otu_00545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##        55 	  395 	 22	     13 	 1998 	210</a:t>
            </a:r>
          </a:p>
          <a:p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u="sng" dirty="0" smtClean="0"/>
              <a:t>Total count of each sample </a:t>
            </a:r>
            <a:r>
              <a:rPr lang="en-US" dirty="0" smtClean="0"/>
              <a:t>(i.e. sample library sizes) </a:t>
            </a:r>
            <a:r>
              <a:rPr lang="en-US" u="sng" dirty="0" smtClean="0"/>
              <a:t>or of each </a:t>
            </a:r>
            <a:r>
              <a:rPr lang="en-US" u="sng" dirty="0" err="1" smtClean="0"/>
              <a:t>taxa</a:t>
            </a:r>
            <a:r>
              <a:rPr lang="en-US" u="sng" dirty="0" smtClean="0"/>
              <a:t> </a:t>
            </a:r>
            <a:r>
              <a:rPr lang="en-US" dirty="0" smtClean="0"/>
              <a:t>(i.e.</a:t>
            </a:r>
          </a:p>
          <a:p>
            <a:r>
              <a:rPr lang="en-US" dirty="0" smtClean="0"/>
              <a:t>overall abundances across all samples)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accessors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/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rank_names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## [1] "Kingdom" "Phylum"  "Class"   "Order"   "Family"  "Genus"   "Species" </a:t>
            </a:r>
          </a:p>
          <a:p>
            <a:r>
              <a:rPr lang="en-US" u="sng" dirty="0" smtClean="0"/>
              <a:t>Names of the taxonomic levels </a:t>
            </a:r>
            <a:r>
              <a:rPr lang="en-US" dirty="0" smtClean="0"/>
              <a:t>available in the </a:t>
            </a:r>
            <a:r>
              <a:rPr lang="en-US" dirty="0" err="1" smtClean="0"/>
              <a:t>tax_table</a:t>
            </a:r>
            <a:r>
              <a:rPr lang="en-US" dirty="0" smtClean="0"/>
              <a:t> slot.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 Try on food1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sample_variables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## [1] "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FoodType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 "Description"</a:t>
            </a:r>
          </a:p>
          <a:p>
            <a:r>
              <a:rPr lang="en-US" u="sng" dirty="0" smtClean="0"/>
              <a:t>Names of the contextual data </a:t>
            </a:r>
            <a:r>
              <a:rPr lang="en-US" dirty="0" smtClean="0"/>
              <a:t>recorded on the samples.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accessors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/>
          <a:lstStyle/>
          <a:p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Exercice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fr-FR" dirty="0" err="1" smtClean="0"/>
              <a:t>Find</a:t>
            </a:r>
            <a:r>
              <a:rPr lang="fr-FR" dirty="0" smtClean="0"/>
              <a:t> the 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library size of samples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MVT0.LOT01, MVT0.LOT07, MVT0.LOT09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overall </a:t>
            </a:r>
            <a:r>
              <a:rPr lang="en-US" dirty="0" err="1" smtClean="0"/>
              <a:t>abudance</a:t>
            </a:r>
            <a:r>
              <a:rPr lang="en-US" dirty="0" smtClean="0"/>
              <a:t> of </a:t>
            </a:r>
            <a:r>
              <a:rPr lang="en-US" dirty="0" err="1" smtClean="0"/>
              <a:t>otus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otu_00520, otu_00569, otu_00527</a:t>
            </a:r>
          </a:p>
          <a:p>
            <a:r>
              <a:rPr lang="en-US" dirty="0" smtClean="0"/>
              <a:t>Hint: What's the class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sample_sums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food</a:t>
            </a:r>
            <a:r>
              <a:rPr lang="en-US" dirty="0" smtClean="0"/>
              <a:t>) and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taxa_sums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food</a:t>
            </a:r>
            <a:r>
              <a:rPr lang="en-US" dirty="0" smtClean="0"/>
              <a:t>)? How do you index them?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97280" y="3381374"/>
            <a:ext cx="11094720" cy="30480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sample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library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sizes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sample_sums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)[c(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"MVT0.LOT01"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"MVT0.LOT07"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"MVT0.LOT09"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MVT0.LOT01 MVT0.LOT07 MVT0.LOT09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	  11743 	 11765 	11739</a:t>
            </a:r>
          </a:p>
          <a:p>
            <a:endParaRPr lang="fr-FR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Otu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overall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abundances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taxa_sums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)[c(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"otu_00520"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"otu_00569"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"otu_00527"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otu_00520 otu_00569 otu_00527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	    55 	1998 		58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Training 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cs typeface="Courier New" pitchFamily="49" charset="0"/>
              </a:rPr>
              <a:t>Training data come </a:t>
            </a:r>
            <a:r>
              <a:rPr lang="fr-FR" dirty="0" err="1" smtClean="0">
                <a:cs typeface="Courier New" pitchFamily="49" charset="0"/>
              </a:rPr>
              <a:t>from</a:t>
            </a:r>
            <a:r>
              <a:rPr lang="fr-FR" dirty="0" smtClean="0">
                <a:cs typeface="Courier New" pitchFamily="49" charset="0"/>
              </a:rPr>
              <a:t> a real </a:t>
            </a:r>
            <a:r>
              <a:rPr lang="fr-FR" dirty="0" err="1" smtClean="0">
                <a:cs typeface="Courier New" pitchFamily="49" charset="0"/>
              </a:rPr>
              <a:t>analysis</a:t>
            </a:r>
            <a:r>
              <a:rPr lang="fr-FR" dirty="0" smtClean="0">
                <a:cs typeface="Courier New" pitchFamily="49" charset="0"/>
              </a:rPr>
              <a:t> </a:t>
            </a:r>
            <a:r>
              <a:rPr lang="fr-FR" dirty="0" err="1" smtClean="0">
                <a:cs typeface="Courier New" pitchFamily="49" charset="0"/>
              </a:rPr>
              <a:t>provided</a:t>
            </a:r>
            <a:r>
              <a:rPr lang="fr-FR" dirty="0" smtClean="0">
                <a:cs typeface="Courier New" pitchFamily="49" charset="0"/>
              </a:rPr>
              <a:t> by Stéphane </a:t>
            </a:r>
            <a:r>
              <a:rPr lang="fr-FR" dirty="0" err="1" smtClean="0">
                <a:cs typeface="Courier New" pitchFamily="49" charset="0"/>
              </a:rPr>
              <a:t>Chaillou</a:t>
            </a:r>
            <a:r>
              <a:rPr lang="fr-FR" dirty="0" smtClean="0">
                <a:cs typeface="Courier New" pitchFamily="49" charset="0"/>
              </a:rPr>
              <a:t> et al.  </a:t>
            </a:r>
          </a:p>
          <a:p>
            <a:pPr>
              <a:buNone/>
            </a:pPr>
            <a:r>
              <a:rPr lang="fr-FR" dirty="0" smtClean="0">
                <a:cs typeface="Courier New" pitchFamily="49" charset="0"/>
              </a:rPr>
              <a:t>The </a:t>
            </a:r>
            <a:r>
              <a:rPr lang="fr-FR" dirty="0" err="1" smtClean="0">
                <a:cs typeface="Courier New" pitchFamily="49" charset="0"/>
              </a:rPr>
              <a:t>aim</a:t>
            </a:r>
            <a:r>
              <a:rPr lang="fr-FR" dirty="0" smtClean="0">
                <a:cs typeface="Courier New" pitchFamily="49" charset="0"/>
              </a:rPr>
              <a:t> </a:t>
            </a:r>
            <a:r>
              <a:rPr lang="fr-FR" dirty="0" err="1" smtClean="0">
                <a:cs typeface="Courier New" pitchFamily="49" charset="0"/>
              </a:rPr>
              <a:t>was</a:t>
            </a:r>
            <a:r>
              <a:rPr lang="fr-FR" dirty="0" smtClean="0">
                <a:cs typeface="Courier New" pitchFamily="49" charset="0"/>
              </a:rPr>
              <a:t> to compare </a:t>
            </a:r>
            <a:r>
              <a:rPr lang="fr-FR" dirty="0" err="1" smtClean="0">
                <a:cs typeface="Courier New" pitchFamily="49" charset="0"/>
              </a:rPr>
              <a:t>meat</a:t>
            </a:r>
            <a:r>
              <a:rPr lang="fr-FR" dirty="0" smtClean="0">
                <a:cs typeface="Courier New" pitchFamily="49" charset="0"/>
              </a:rPr>
              <a:t> </a:t>
            </a:r>
            <a:r>
              <a:rPr lang="fr-FR" dirty="0" smtClean="0">
                <a:cs typeface="Courier New" pitchFamily="49" charset="0"/>
              </a:rPr>
              <a:t>(4 types) and </a:t>
            </a:r>
            <a:r>
              <a:rPr lang="fr-FR" dirty="0" err="1" smtClean="0">
                <a:cs typeface="Courier New" pitchFamily="49" charset="0"/>
              </a:rPr>
              <a:t>seafood</a:t>
            </a:r>
            <a:r>
              <a:rPr lang="fr-FR" dirty="0" smtClean="0">
                <a:cs typeface="Courier New" pitchFamily="49" charset="0"/>
              </a:rPr>
              <a:t> (4 types) </a:t>
            </a:r>
            <a:r>
              <a:rPr lang="fr-FR" dirty="0" err="1" smtClean="0">
                <a:cs typeface="Courier New" pitchFamily="49" charset="0"/>
              </a:rPr>
              <a:t>bacterial</a:t>
            </a:r>
            <a:r>
              <a:rPr lang="fr-FR" dirty="0" smtClean="0">
                <a:cs typeface="Courier New" pitchFamily="49" charset="0"/>
              </a:rPr>
              <a:t> </a:t>
            </a:r>
            <a:r>
              <a:rPr lang="fr-FR" dirty="0" err="1" smtClean="0">
                <a:cs typeface="Courier New" pitchFamily="49" charset="0"/>
              </a:rPr>
              <a:t>communities</a:t>
            </a:r>
            <a:r>
              <a:rPr lang="fr-FR" dirty="0" smtClean="0">
                <a:cs typeface="Courier New" pitchFamily="49" charset="0"/>
              </a:rPr>
              <a:t>.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use </a:t>
            </a:r>
            <a:r>
              <a:rPr lang="fr-FR" dirty="0" err="1" smtClean="0"/>
              <a:t>here</a:t>
            </a:r>
            <a:r>
              <a:rPr lang="fr-FR" dirty="0" smtClean="0"/>
              <a:t>, an </a:t>
            </a:r>
            <a:r>
              <a:rPr lang="fr-FR" dirty="0" err="1" smtClean="0"/>
              <a:t>extract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public data :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/>
              <a:t>64 </a:t>
            </a:r>
            <a:r>
              <a:rPr lang="fr-FR" sz="2000" dirty="0" err="1" smtClean="0"/>
              <a:t>samples</a:t>
            </a:r>
            <a:r>
              <a:rPr lang="fr-FR" sz="2000" dirty="0" smtClean="0"/>
              <a:t> of 16S V1-V3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err="1" smtClean="0"/>
              <a:t>From</a:t>
            </a:r>
            <a:r>
              <a:rPr lang="fr-FR" sz="2000" dirty="0" smtClean="0"/>
              <a:t>  8 </a:t>
            </a:r>
            <a:r>
              <a:rPr lang="fr-FR" sz="2000" dirty="0" err="1" smtClean="0"/>
              <a:t>environment</a:t>
            </a:r>
            <a:r>
              <a:rPr lang="fr-FR" sz="2000" dirty="0" smtClean="0"/>
              <a:t> types : </a:t>
            </a:r>
          </a:p>
          <a:p>
            <a:pPr lvl="2">
              <a:buFont typeface="Wingdings" pitchFamily="2" charset="2"/>
              <a:buChar char="§"/>
            </a:pPr>
            <a:r>
              <a:rPr lang="fr-FR" sz="2000" dirty="0" err="1" smtClean="0"/>
              <a:t>Meat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dirty="0" err="1" smtClean="0"/>
              <a:t>Ground</a:t>
            </a:r>
            <a:r>
              <a:rPr lang="fr-FR" sz="2000" dirty="0" smtClean="0"/>
              <a:t> </a:t>
            </a:r>
            <a:r>
              <a:rPr lang="fr-FR" sz="2000" dirty="0" err="1" smtClean="0"/>
              <a:t>Beef</a:t>
            </a:r>
            <a:r>
              <a:rPr lang="fr-FR" sz="2000" dirty="0" smtClean="0"/>
              <a:t>, </a:t>
            </a:r>
            <a:r>
              <a:rPr lang="fr-FR" sz="2000" dirty="0" err="1" smtClean="0"/>
              <a:t>Ground</a:t>
            </a:r>
            <a:r>
              <a:rPr lang="fr-FR" sz="2000" dirty="0" smtClean="0"/>
              <a:t> </a:t>
            </a:r>
            <a:r>
              <a:rPr lang="fr-FR" sz="2000" dirty="0" err="1" smtClean="0"/>
              <a:t>veal</a:t>
            </a:r>
            <a:r>
              <a:rPr lang="fr-FR" sz="2000" dirty="0" smtClean="0"/>
              <a:t>, </a:t>
            </a:r>
            <a:r>
              <a:rPr lang="fr-FR" sz="2000" dirty="0" err="1" smtClean="0"/>
              <a:t>Poultry</a:t>
            </a:r>
            <a:r>
              <a:rPr lang="fr-FR" sz="2000" dirty="0" smtClean="0"/>
              <a:t> </a:t>
            </a:r>
            <a:r>
              <a:rPr lang="fr-FR" sz="2000" dirty="0" err="1" smtClean="0"/>
              <a:t>sausage</a:t>
            </a:r>
            <a:r>
              <a:rPr lang="fr-FR" sz="2000" dirty="0" smtClean="0"/>
              <a:t>, </a:t>
            </a:r>
            <a:r>
              <a:rPr lang="fr-FR" sz="2000" dirty="0" err="1" smtClean="0"/>
              <a:t>Diced</a:t>
            </a:r>
            <a:r>
              <a:rPr lang="fr-FR" sz="2000" dirty="0" smtClean="0"/>
              <a:t> bacon</a:t>
            </a:r>
          </a:p>
          <a:p>
            <a:pPr lvl="2">
              <a:buFont typeface="Wingdings" pitchFamily="2" charset="2"/>
              <a:buChar char="§"/>
            </a:pPr>
            <a:r>
              <a:rPr lang="fr-FR" sz="2000" dirty="0" err="1" smtClean="0"/>
              <a:t>Seafood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dirty="0" err="1" smtClean="0">
                <a:sym typeface="Wingdings" pitchFamily="2" charset="2"/>
              </a:rPr>
              <a:t>Cooked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schrimps</a:t>
            </a:r>
            <a:r>
              <a:rPr lang="fr-FR" sz="2000" dirty="0" smtClean="0">
                <a:sym typeface="Wingdings" pitchFamily="2" charset="2"/>
              </a:rPr>
              <a:t>, </a:t>
            </a:r>
            <a:r>
              <a:rPr lang="fr-FR" sz="2000" dirty="0" err="1" smtClean="0">
                <a:sym typeface="Wingdings" pitchFamily="2" charset="2"/>
              </a:rPr>
              <a:t>Smoked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salmon</a:t>
            </a:r>
            <a:r>
              <a:rPr lang="fr-FR" sz="2000" dirty="0" smtClean="0">
                <a:sym typeface="Wingdings" pitchFamily="2" charset="2"/>
              </a:rPr>
              <a:t>, Salmon filet, Cod filet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sym typeface="Wingdings" pitchFamily="2" charset="2"/>
              </a:rPr>
              <a:t>508 </a:t>
            </a:r>
            <a:r>
              <a:rPr lang="fr-FR" sz="2000" dirty="0" err="1" smtClean="0">
                <a:sym typeface="Wingdings" pitchFamily="2" charset="2"/>
              </a:rPr>
              <a:t>OTUs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affiliated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with</a:t>
            </a:r>
            <a:r>
              <a:rPr lang="fr-FR" sz="2000" dirty="0" smtClean="0">
                <a:sym typeface="Wingdings" pitchFamily="2" charset="2"/>
              </a:rPr>
              <a:t> the </a:t>
            </a:r>
            <a:r>
              <a:rPr lang="fr-FR" sz="2000" dirty="0" err="1" smtClean="0">
                <a:sym typeface="Wingdings" pitchFamily="2" charset="2"/>
              </a:rPr>
              <a:t>Greengenes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database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6400800"/>
            <a:ext cx="596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Chaillou</a:t>
            </a:r>
            <a:r>
              <a:rPr lang="en-US" sz="1000" dirty="0" smtClean="0"/>
              <a:t>, S. et al (2015). Origin and ecological  selection of core and food-specific bacterial  communities associated with meat and seafood spoilage. ISME J, </a:t>
            </a:r>
            <a:r>
              <a:rPr lang="fr-FR" sz="1000" dirty="0" smtClean="0"/>
              <a:t>9(5):1105-1118.</a:t>
            </a:r>
            <a:endParaRPr lang="fr-FR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accessors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get_variable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varName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[1]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8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Levels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BoeufHache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VeauHache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MerguezVolaille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... Crevette</a:t>
            </a:r>
          </a:p>
          <a:p>
            <a:pPr>
              <a:buNone/>
            </a:pPr>
            <a:r>
              <a:rPr lang="en-US" u="sng" dirty="0" smtClean="0"/>
              <a:t>values for variable 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varName</a:t>
            </a:r>
            <a:r>
              <a:rPr lang="en-US" dirty="0" smtClean="0"/>
              <a:t> in sample data</a:t>
            </a:r>
          </a:p>
          <a:p>
            <a:pPr>
              <a:buNone/>
            </a:pP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get_sample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i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"otu_00520"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nb-NO" dirty="0" smtClean="0">
                <a:latin typeface="Courier New" pitchFamily="49" charset="0"/>
                <a:cs typeface="Courier New" pitchFamily="49" charset="0"/>
              </a:rPr>
              <a:t>## DLT0.LOT08 DLT0.LOT05 DLT0.LOT03 DLT0.LOT07 DLT0.LOT06 DLT0.LOT01</a:t>
            </a:r>
          </a:p>
          <a:p>
            <a:pPr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0 0 0 0 0 0</a:t>
            </a:r>
          </a:p>
          <a:p>
            <a:pPr>
              <a:buNone/>
            </a:pPr>
            <a:r>
              <a:rPr lang="en-US" u="sng" dirty="0" smtClean="0"/>
              <a:t>abundance values of 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otu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u="sng" dirty="0" smtClean="0"/>
              <a:t> in all samples </a:t>
            </a:r>
            <a:r>
              <a:rPr lang="en-US" dirty="0" smtClean="0"/>
              <a:t>(row of OTU table).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accessors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get_taxa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i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"MVT0.LOT07"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fi-FI" dirty="0" smtClean="0">
                <a:latin typeface="Courier New" pitchFamily="49" charset="0"/>
                <a:cs typeface="Courier New" pitchFamily="49" charset="0"/>
              </a:rPr>
              <a:t>## otu_00520 otu_00555 otu_00568 otu_00566 otu_00569 otu_00545</a:t>
            </a:r>
          </a:p>
          <a:p>
            <a:pPr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0 31 0 0 35 0</a:t>
            </a:r>
            <a:endParaRPr lang="en-US" dirty="0" smtClean="0"/>
          </a:p>
          <a:p>
            <a:pPr>
              <a:buNone/>
            </a:pPr>
            <a:r>
              <a:rPr lang="en-US" u="sng" dirty="0" smtClean="0"/>
              <a:t>abundance values of all </a:t>
            </a:r>
            <a:r>
              <a:rPr lang="en-US" u="sng" dirty="0" err="1" smtClean="0"/>
              <a:t>otus</a:t>
            </a:r>
            <a:r>
              <a:rPr lang="en-US" u="sng" dirty="0" smtClean="0"/>
              <a:t> in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sample 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/>
              <a:t> (column of OTU table)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accessors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Exercice</a:t>
            </a:r>
            <a:r>
              <a:rPr lang="fr-FR" dirty="0" smtClean="0"/>
              <a:t>:  How to </a:t>
            </a:r>
            <a:r>
              <a:rPr lang="fr-FR" dirty="0" err="1" smtClean="0"/>
              <a:t>modify</a:t>
            </a:r>
            <a:r>
              <a:rPr lang="fr-FR" dirty="0" smtClean="0"/>
              <a:t>  part of </a:t>
            </a:r>
            <a:r>
              <a:rPr lang="fr-FR" dirty="0" err="1" smtClean="0"/>
              <a:t>phyloseq</a:t>
            </a:r>
            <a:r>
              <a:rPr lang="fr-FR" dirty="0" smtClean="0"/>
              <a:t> </a:t>
            </a:r>
            <a:r>
              <a:rPr lang="fr-FR" dirty="0" err="1" smtClean="0"/>
              <a:t>objects</a:t>
            </a:r>
            <a:r>
              <a:rPr lang="fr-FR" dirty="0" smtClean="0"/>
              <a:t>?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dirty="0" smtClean="0"/>
              <a:t> Change, the </a:t>
            </a:r>
            <a:r>
              <a:rPr lang="fr-FR" dirty="0" err="1" smtClean="0"/>
              <a:t>taxonomic</a:t>
            </a:r>
            <a:r>
              <a:rPr lang="fr-FR" dirty="0" smtClean="0"/>
              <a:t> </a:t>
            </a:r>
            <a:r>
              <a:rPr lang="fr-FR" dirty="0" err="1" smtClean="0"/>
              <a:t>rank</a:t>
            </a:r>
            <a:r>
              <a:rPr lang="fr-FR" dirty="0" smtClean="0"/>
              <a:t> </a:t>
            </a:r>
            <a:r>
              <a:rPr lang="fr-FR" dirty="0" err="1" smtClean="0"/>
              <a:t>names</a:t>
            </a:r>
            <a:r>
              <a:rPr lang="fr-FR" dirty="0" smtClean="0"/>
              <a:t> in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food1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r>
              <a:rPr lang="en-US" dirty="0" smtClean="0"/>
              <a:t>. Hint : use the (high level) </a:t>
            </a:r>
            <a:r>
              <a:rPr lang="en-US" dirty="0" err="1" smtClean="0"/>
              <a:t>accessors</a:t>
            </a:r>
            <a:r>
              <a:rPr lang="en-US" dirty="0" smtClean="0"/>
              <a:t>?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66700" y="2971801"/>
            <a:ext cx="11925300" cy="34385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desired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rank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names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new_rank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&lt;- 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("Kingdom", "Phylum", "Class", "Order", "Family", "Genus", "Species"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modify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colnames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tax_table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food1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)) &lt;-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new_rank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check</a:t>
            </a:r>
          </a:p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rank_names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food1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 ## or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tax_table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(food1))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[1]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"Kingdom"	"Phylum"	"Class"	"Order"	"Family"	"Genus"	"Species"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accessors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Exercice</a:t>
            </a:r>
            <a:r>
              <a:rPr lang="fr-FR" dirty="0" smtClean="0"/>
              <a:t>:  How to </a:t>
            </a:r>
            <a:r>
              <a:rPr lang="fr-FR" dirty="0" err="1" smtClean="0"/>
              <a:t>modify</a:t>
            </a:r>
            <a:r>
              <a:rPr lang="fr-FR" dirty="0" smtClean="0"/>
              <a:t>  part of </a:t>
            </a:r>
            <a:r>
              <a:rPr lang="fr-FR" dirty="0" err="1" smtClean="0"/>
              <a:t>phyloseq</a:t>
            </a:r>
            <a:r>
              <a:rPr lang="fr-FR" dirty="0" smtClean="0"/>
              <a:t> </a:t>
            </a:r>
            <a:r>
              <a:rPr lang="fr-FR" dirty="0" err="1" smtClean="0"/>
              <a:t>objects</a:t>
            </a:r>
            <a:r>
              <a:rPr lang="fr-FR" dirty="0" smtClean="0"/>
              <a:t>?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dirty="0" smtClean="0"/>
              <a:t> Change, the </a:t>
            </a:r>
            <a:r>
              <a:rPr lang="fr-FR" dirty="0" err="1" smtClean="0"/>
              <a:t>EnvType</a:t>
            </a:r>
            <a:r>
              <a:rPr lang="fr-FR" dirty="0" smtClean="0"/>
              <a:t> variable </a:t>
            </a:r>
            <a:r>
              <a:rPr lang="fr-FR" dirty="0" err="1" smtClean="0"/>
              <a:t>order</a:t>
            </a:r>
            <a:r>
              <a:rPr lang="fr-FR" dirty="0" smtClean="0"/>
              <a:t> to have </a:t>
            </a:r>
            <a:r>
              <a:rPr lang="fr-FR" dirty="0" err="1" smtClean="0"/>
              <a:t>meat</a:t>
            </a:r>
            <a:r>
              <a:rPr lang="fr-FR" dirty="0" smtClean="0"/>
              <a:t> </a:t>
            </a:r>
            <a:r>
              <a:rPr lang="en-US" dirty="0" smtClean="0"/>
              <a:t>products first and seafood second.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66700" y="2971801"/>
            <a:ext cx="11925300" cy="34385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desired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order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correct.order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&lt;- c(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BoeufHache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", "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VeauHache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", "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« , "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MerguezVolaille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", "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SaumonFume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", "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FiletSaumon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« , "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FiletCabillaud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", "Crevette"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modify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)$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factor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)$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EnvType,levels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correct.order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check</a:t>
            </a:r>
          </a:p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levels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get_variable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[1]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BoeufHache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VeauHache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MerguezVolaille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[5]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SaumonFume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FiletSaumon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FiletCabillaud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"Crevette"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accessors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Exercice</a:t>
            </a:r>
            <a:r>
              <a:rPr lang="fr-FR" dirty="0" smtClean="0"/>
              <a:t>:  How to </a:t>
            </a:r>
            <a:r>
              <a:rPr lang="fr-FR" dirty="0" err="1" smtClean="0"/>
              <a:t>modify</a:t>
            </a:r>
            <a:r>
              <a:rPr lang="fr-FR" dirty="0" smtClean="0"/>
              <a:t>  part of </a:t>
            </a:r>
            <a:r>
              <a:rPr lang="fr-FR" dirty="0" err="1" smtClean="0"/>
              <a:t>phyloseq</a:t>
            </a:r>
            <a:r>
              <a:rPr lang="fr-FR" dirty="0" smtClean="0"/>
              <a:t> </a:t>
            </a:r>
            <a:r>
              <a:rPr lang="fr-FR" dirty="0" err="1" smtClean="0"/>
              <a:t>objects</a:t>
            </a:r>
            <a:r>
              <a:rPr lang="fr-FR" dirty="0" smtClean="0"/>
              <a:t>?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en-US" dirty="0" smtClean="0"/>
              <a:t>modify the count of OTU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/>
              <a:t>otu_00520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/>
              <a:t> in sample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/>
              <a:t>DLT0.LOT08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dirty="0" smtClean="0"/>
              <a:t>, </a:t>
            </a:r>
            <a:r>
              <a:rPr lang="fr-FR" dirty="0" smtClean="0"/>
              <a:t>or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affiliation</a:t>
            </a:r>
            <a:r>
              <a:rPr lang="en-US" dirty="0" smtClean="0"/>
              <a:t>?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133474" y="2971801"/>
            <a:ext cx="11058525" cy="34385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change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abundance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of "otu_00520" in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sample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"DLT0.LOT08" to 0</a:t>
            </a:r>
          </a:p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otu_table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)[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"otu_00520"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"DLT0.LOT08"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] &lt;- 0</a:t>
            </a:r>
          </a:p>
          <a:p>
            <a:endParaRPr lang="fr-FR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change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species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affiliation of "otu_00520" to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Ornithinolytica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tax_table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)[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"otu_00520"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Species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] &lt;-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Ornithinolytica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endParaRPr lang="fr-FR" sz="20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Data Structure</a:t>
            </a:r>
            <a:endParaRPr lang="fr-FR" dirty="0"/>
          </a:p>
        </p:txBody>
      </p:sp>
      <p:pic>
        <p:nvPicPr>
          <p:cNvPr id="7" name="Espace réservé du contenu 6" descr="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501" y="1907044"/>
            <a:ext cx="8704998" cy="424610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176130" name="AutoShape 2" descr="phyloseq clas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6132" name="AutoShape 4" descr="phyloseq clas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487025" y="4495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Additionnal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accessor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functions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34300" y="4010025"/>
            <a:ext cx="1333500" cy="2076450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Filtering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79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u="sng" dirty="0" smtClean="0"/>
              <a:t>Prune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prune_taxa</a:t>
            </a:r>
            <a:r>
              <a:rPr lang="fr-FR" dirty="0" smtClean="0"/>
              <a:t> /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prune_samples</a:t>
            </a:r>
            <a:r>
              <a:rPr lang="fr-FR" dirty="0" smtClean="0"/>
              <a:t> prunes </a:t>
            </a:r>
            <a:r>
              <a:rPr lang="fr-FR" dirty="0" err="1" smtClean="0"/>
              <a:t>unwanted</a:t>
            </a:r>
            <a:r>
              <a:rPr lang="fr-FR" dirty="0" smtClean="0"/>
              <a:t> taxa /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phyloseq</a:t>
            </a:r>
            <a:r>
              <a:rPr lang="en-US" dirty="0" smtClean="0"/>
              <a:t> object based on a vector of </a:t>
            </a:r>
            <a:r>
              <a:rPr lang="en-US" dirty="0" err="1" smtClean="0"/>
              <a:t>taxa</a:t>
            </a:r>
            <a:r>
              <a:rPr lang="en-US" dirty="0" smtClean="0"/>
              <a:t> to keep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 err="1" smtClean="0"/>
              <a:t>taxa</a:t>
            </a:r>
            <a:r>
              <a:rPr lang="en-US" dirty="0" smtClean="0"/>
              <a:t> are passed as a vector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taxa</a:t>
            </a:r>
            <a:r>
              <a:rPr lang="en-US" dirty="0" smtClean="0"/>
              <a:t> of character (“otu1”, “otu4”) or of </a:t>
            </a:r>
            <a:r>
              <a:rPr lang="fr-FR" dirty="0" err="1" smtClean="0"/>
              <a:t>logical</a:t>
            </a:r>
            <a:r>
              <a:rPr lang="fr-FR" dirty="0" smtClean="0"/>
              <a:t> (TRUE, FALSE, FALSE, TRUE)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Example :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prune_taxa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physeq_obj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/>
              <a:t> would keep only </a:t>
            </a:r>
            <a:r>
              <a:rPr lang="en-US" dirty="0" err="1" smtClean="0"/>
              <a:t>otus</a:t>
            </a:r>
            <a:r>
              <a:rPr lang="en-US" dirty="0" smtClean="0"/>
              <a:t> otu1, otu4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fr-FR" u="sng" dirty="0" err="1" smtClean="0"/>
              <a:t>Subset</a:t>
            </a:r>
            <a:endParaRPr lang="fr-FR" u="sng" dirty="0" smtClean="0"/>
          </a:p>
          <a:p>
            <a:pPr lvl="1">
              <a:buFont typeface="Wingdings" pitchFamily="2" charset="2"/>
              <a:buChar char="§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subset_taxa</a:t>
            </a:r>
            <a:r>
              <a:rPr lang="pt-BR" dirty="0" smtClean="0"/>
              <a:t> /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subset_samples</a:t>
            </a:r>
            <a:r>
              <a:rPr lang="pt-BR" dirty="0" smtClean="0"/>
              <a:t> subsets unwanted taxa / samples </a:t>
            </a:r>
            <a:r>
              <a:rPr lang="en-US" dirty="0" smtClean="0"/>
              <a:t>from a </a:t>
            </a:r>
            <a:r>
              <a:rPr lang="en-US" dirty="0" err="1" smtClean="0"/>
              <a:t>phyloseq</a:t>
            </a:r>
            <a:r>
              <a:rPr lang="en-US" dirty="0" smtClean="0"/>
              <a:t> object based on conditions that must be met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conditions (any number) can apply to any descriptor (e.g. taxonomy) of the </a:t>
            </a:r>
            <a:r>
              <a:rPr lang="en-US" dirty="0" err="1" smtClean="0"/>
              <a:t>otus</a:t>
            </a:r>
            <a:r>
              <a:rPr lang="en-US" dirty="0" smtClean="0"/>
              <a:t> included in the </a:t>
            </a:r>
            <a:r>
              <a:rPr lang="en-US" dirty="0" err="1" smtClean="0"/>
              <a:t>phyloseq</a:t>
            </a:r>
            <a:r>
              <a:rPr lang="en-US" dirty="0" smtClean="0"/>
              <a:t> object </a:t>
            </a:r>
            <a:r>
              <a:rPr lang="en-US" dirty="0" err="1" smtClean="0"/>
              <a:t>physeq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subset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physeq_obj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Phylum ==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Firmicutes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/>
              <a:t> would keep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Firmicutes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Filtering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791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None/>
            </a:pPr>
            <a:r>
              <a:rPr lang="fr-FR" u="sng" dirty="0" smtClean="0">
                <a:solidFill>
                  <a:schemeClr val="accent1">
                    <a:lumMod val="50000"/>
                  </a:schemeClr>
                </a:solidFill>
              </a:rPr>
              <a:t>Exercice : Prune</a:t>
            </a:r>
          </a:p>
          <a:p>
            <a:pPr>
              <a:buClr>
                <a:schemeClr val="accent1">
                  <a:lumMod val="50000"/>
                </a:schemeClr>
              </a:buClr>
              <a:buNone/>
            </a:pPr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the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first 10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samples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smtClean="0"/>
              <a:t>of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phyloseq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food</a:t>
            </a:r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None/>
            </a:pPr>
            <a:endParaRPr lang="fr-FR" u="sng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97280" y="2819400"/>
            <a:ext cx="10058400" cy="35242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samplesToKeep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sample_names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)[1:10]</a:t>
            </a:r>
          </a:p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prune_samples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samplesToKeep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-class 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</a:rPr>
              <a:t>experiment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</a:rPr>
              <a:t>level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fr-FR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otu_table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 OTU Table: [ 508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and 10 samples ]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 Sample Data: [ 10 samples by 3 sample variables ]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tax_table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 Taxonomy Table: [ 508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by 7 taxonomic ranks ]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phy_tree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Phylogenetic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Tree: [ 508 tips and 507 internal nodes ]</a:t>
            </a:r>
            <a:endParaRPr kumimoji="0" lang="fr-FR" sz="2000" b="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Filtering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791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None/>
            </a:pPr>
            <a:r>
              <a:rPr lang="fr-FR" u="sng" dirty="0" smtClean="0">
                <a:solidFill>
                  <a:schemeClr val="accent1">
                    <a:lumMod val="50000"/>
                  </a:schemeClr>
                </a:solidFill>
              </a:rPr>
              <a:t>Exercice : </a:t>
            </a:r>
            <a:r>
              <a:rPr lang="fr-FR" u="sng" dirty="0" err="1" smtClean="0">
                <a:solidFill>
                  <a:schemeClr val="accent1">
                    <a:lumMod val="50000"/>
                  </a:schemeClr>
                </a:solidFill>
              </a:rPr>
              <a:t>Subset</a:t>
            </a:r>
            <a:endParaRPr lang="fr-FR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None/>
            </a:pPr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corresponds to "</a:t>
            </a:r>
            <a:r>
              <a:rPr lang="fr-FR" dirty="0" err="1" smtClean="0"/>
              <a:t>DesLardons</a:t>
            </a:r>
            <a:r>
              <a:rPr lang="fr-FR" dirty="0" smtClean="0"/>
              <a:t>"  and "</a:t>
            </a:r>
            <a:r>
              <a:rPr lang="fr-FR" dirty="0" err="1" smtClean="0"/>
              <a:t>MerguezVolaille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/>
              <a:t>.</a:t>
            </a:r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None/>
            </a:pPr>
            <a:endParaRPr lang="fr-FR" u="sng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97280" y="2819400"/>
            <a:ext cx="11094720" cy="35242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subset_samples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%in% c(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DesLardons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MerguezVolaille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-class 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</a:rPr>
              <a:t>experiment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</a:rPr>
              <a:t>level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fr-FR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otu_table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 OTU Table: [ 508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and 16 samples ]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 Sample Data: [ 16 samples by 3 sample variables ]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tax_table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 Taxonomy Table: [ 508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by 7 taxonomic ranks ]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phy_tree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Phylogenetic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Tree: [ 508 tips and 507 internal nodes ]</a:t>
            </a:r>
            <a:endParaRPr kumimoji="0" lang="fr-FR" sz="2000" b="0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Filtering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791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None/>
            </a:pPr>
            <a:r>
              <a:rPr lang="fr-FR" u="sng" dirty="0" smtClean="0">
                <a:solidFill>
                  <a:schemeClr val="accent1">
                    <a:lumMod val="50000"/>
                  </a:schemeClr>
                </a:solidFill>
              </a:rPr>
              <a:t>Advanced exercice : </a:t>
            </a:r>
            <a:r>
              <a:rPr lang="fr-FR" u="sng" dirty="0" err="1" smtClean="0">
                <a:solidFill>
                  <a:schemeClr val="accent1">
                    <a:lumMod val="50000"/>
                  </a:schemeClr>
                </a:solidFill>
              </a:rPr>
              <a:t>Subset</a:t>
            </a:r>
            <a:r>
              <a:rPr lang="fr-FR" u="sng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Multiple conditions combined</a:t>
            </a:r>
            <a:endParaRPr lang="fr-FR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None/>
            </a:pPr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Phylum affiliation </a:t>
            </a:r>
            <a:r>
              <a:rPr lang="fr-FR" dirty="0" err="1" smtClean="0"/>
              <a:t>equal</a:t>
            </a:r>
            <a:r>
              <a:rPr lang="fr-FR" dirty="0" smtClean="0"/>
              <a:t> to </a:t>
            </a:r>
            <a:r>
              <a:rPr lang="fr-FR" dirty="0" err="1" smtClean="0"/>
              <a:t>Firmicutes</a:t>
            </a:r>
            <a:r>
              <a:rPr lang="fr-FR" dirty="0" smtClean="0"/>
              <a:t> and Class affiliation to </a:t>
            </a:r>
            <a:r>
              <a:rPr lang="fr-FR" dirty="0" err="1" smtClean="0"/>
              <a:t>Bacilli</a:t>
            </a:r>
            <a:r>
              <a:rPr lang="fr-FR" dirty="0" smtClean="0"/>
              <a:t>.</a:t>
            </a:r>
          </a:p>
          <a:p>
            <a:pPr>
              <a:buClr>
                <a:schemeClr val="accent1">
                  <a:lumMod val="50000"/>
                </a:schemeClr>
              </a:buClr>
              <a:buNone/>
            </a:pPr>
            <a:r>
              <a:rPr lang="fr-FR" dirty="0" err="1" smtClean="0"/>
              <a:t>Hint</a:t>
            </a:r>
            <a:r>
              <a:rPr lang="fr-FR" dirty="0" smtClean="0"/>
              <a:t> : AND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coded</a:t>
            </a:r>
            <a:r>
              <a:rPr lang="fr-FR" dirty="0" smtClean="0"/>
              <a:t> by « &amp; » and OR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coded</a:t>
            </a:r>
            <a:r>
              <a:rPr lang="fr-FR" dirty="0" smtClean="0"/>
              <a:t> by « | »</a:t>
            </a:r>
          </a:p>
          <a:p>
            <a:pPr>
              <a:buClr>
                <a:schemeClr val="accent1">
                  <a:lumMod val="50000"/>
                </a:schemeClr>
              </a:buClr>
              <a:buNone/>
            </a:pPr>
            <a:endParaRPr lang="fr-FR" u="sng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97280" y="3171824"/>
            <a:ext cx="11094720" cy="3390901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/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small.food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&lt;-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subset_taxa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, Phylum ==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Firmicutes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&amp; Class ==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"Bacilli"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tax_table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small.food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)[ , c(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"Phylum", "Class", "Order"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)])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Taxonomy Table: [6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by 3 taxonomic ranks]: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Phylum Class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Order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otu_00583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Firmicutes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Bacilli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Lactobacillales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otu_00574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Firmicutes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Bacilli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Lactobacillales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otu_00581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Firmicutes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Bacilli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Lactobacillales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otu_00591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Firmicutes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Bacilli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Lactobacillales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otu_00582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Firmicutes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Bacilli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Lactobacillales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otu_00586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Firmicutes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Bacilli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Lactobacillales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</a:p>
          <a:p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Unique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combinations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(Phylum, Class)</a:t>
            </a:r>
          </a:p>
          <a:p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unique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tax_table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small.food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)[ , c(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"Phylum", "Class"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)])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Taxonomy Table: [1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 by 2 taxonomic ranks]: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Phylum Class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## otu_00583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Firmicutes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Bacilli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kumimoji="0" lang="fr-FR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Training 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79" y="1845734"/>
            <a:ext cx="11094721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err="1" smtClean="0"/>
              <a:t>Take</a:t>
            </a:r>
            <a:r>
              <a:rPr lang="fr-FR" dirty="0" smtClean="0"/>
              <a:t> a look </a:t>
            </a:r>
            <a:r>
              <a:rPr lang="fr-FR" dirty="0" err="1" smtClean="0"/>
              <a:t>at</a:t>
            </a:r>
            <a:r>
              <a:rPr lang="fr-FR" dirty="0" smtClean="0"/>
              <a:t> the data: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smtClean="0"/>
              <a:t>data/</a:t>
            </a:r>
            <a:r>
              <a:rPr lang="fr-FR" dirty="0" err="1" smtClean="0"/>
              <a:t>chaillou</a:t>
            </a:r>
            <a:r>
              <a:rPr lang="fr-FR" dirty="0" smtClean="0"/>
              <a:t>/otu_table.tsv</a:t>
            </a:r>
            <a:endParaRPr lang="fr-FR" dirty="0" smtClean="0"/>
          </a:p>
          <a:p>
            <a:pPr>
              <a:spcBef>
                <a:spcPts val="0"/>
              </a:spcBef>
              <a:buNone/>
            </a:pPr>
            <a:r>
              <a:rPr lang="fr-FR" sz="1800" dirty="0" smtClean="0"/>
              <a:t>                                   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CDT0#LOT06    CDT0#LOT09  CDT0#LOT07  CDT0#LOT02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otu_00601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           0             0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       0           4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otu_01717              0             4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	 37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	 5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data/</a:t>
            </a:r>
            <a:r>
              <a:rPr lang="fr-FR" dirty="0" err="1" smtClean="0"/>
              <a:t>chaillou</a:t>
            </a:r>
            <a:r>
              <a:rPr lang="fr-FR" dirty="0" smtClean="0"/>
              <a:t>/tax_table.tsv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Kingdom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        Phylum                Class         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Order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…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otu_00001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Bacteria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Proteobacteria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Gammaproteobacteria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Pseudomonadales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otu_00004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Bacteria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Proteobacteria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Gammaproteobacteria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Pseudomonadales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…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Smoothing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tax_glom</a:t>
            </a:r>
            <a:r>
              <a:rPr lang="en-US" dirty="0" smtClean="0"/>
              <a:t> agglomerates </a:t>
            </a:r>
            <a:r>
              <a:rPr lang="en-US" dirty="0" err="1" smtClean="0"/>
              <a:t>otus</a:t>
            </a:r>
            <a:r>
              <a:rPr lang="en-US" dirty="0" smtClean="0"/>
              <a:t> at a given taxonomic level. Finer taxonomic </a:t>
            </a:r>
            <a:r>
              <a:rPr lang="fr-FR" dirty="0" smtClean="0"/>
              <a:t>information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lost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mergedData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tax_glom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"Phylum"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ntaxa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mergedData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## number of different phyla</a:t>
            </a:r>
          </a:p>
          <a:p>
            <a:pPr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[1] 11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tax_table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mergedData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)[1:2, c(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"Phylum"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"Order"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"Class"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Taxonomy Table: [2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taxa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by 3 taxonomic ranks]:</a:t>
            </a:r>
          </a:p>
          <a:p>
            <a:pPr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Phylum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Order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Class</a:t>
            </a:r>
          </a:p>
          <a:p>
            <a:pPr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otu_01101 "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Proteobacteria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 NA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NA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otu_01152 "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Actinobacteria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" NA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NA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Smoothing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7916"/>
          </a:xfrm>
        </p:spPr>
        <p:txBody>
          <a:bodyPr>
            <a:normAutofit/>
          </a:bodyPr>
          <a:lstStyle/>
          <a:p>
            <a:r>
              <a:rPr lang="en-US" dirty="0" smtClean="0"/>
              <a:t>The effect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tax_glom</a:t>
            </a:r>
            <a:r>
              <a:rPr lang="en-US" dirty="0" smtClean="0"/>
              <a:t> is most obvious and best understood on the </a:t>
            </a:r>
            <a:r>
              <a:rPr lang="en-US" dirty="0" err="1" smtClean="0"/>
              <a:t>phylogenetic</a:t>
            </a:r>
            <a:r>
              <a:rPr lang="en-US" dirty="0" smtClean="0"/>
              <a:t> tree (</a:t>
            </a:r>
            <a:r>
              <a:rPr lang="en-US" dirty="0" err="1" smtClean="0"/>
              <a:t>otus</a:t>
            </a:r>
            <a:r>
              <a:rPr lang="en-US" dirty="0" smtClean="0"/>
              <a:t> are colored by phylum).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5" name="Image 4" descr="tree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5654" y="2485686"/>
            <a:ext cx="7980692" cy="437231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Data Structure</a:t>
            </a:r>
            <a:endParaRPr lang="fr-FR" dirty="0"/>
          </a:p>
        </p:txBody>
      </p:sp>
      <p:pic>
        <p:nvPicPr>
          <p:cNvPr id="7" name="Espace réservé du contenu 6" descr="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501" y="1907044"/>
            <a:ext cx="8704998" cy="424610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176130" name="AutoShape 2" descr="phyloseq clas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6132" name="AutoShape 4" descr="phyloseq clas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487025" y="449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Additionnal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editor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functions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48750" y="4000500"/>
            <a:ext cx="1333500" cy="2076450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Abundance</a:t>
            </a:r>
            <a:r>
              <a:rPr lang="fr-FR" dirty="0" smtClean="0"/>
              <a:t> manipulation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79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2200" dirty="0" err="1" smtClean="0"/>
              <a:t>rarefy_even_depth</a:t>
            </a:r>
            <a:r>
              <a:rPr lang="en-US" sz="2200" dirty="0" smtClean="0"/>
              <a:t> </a:t>
            </a:r>
            <a:r>
              <a:rPr lang="en-US" sz="2200" dirty="0" err="1" smtClean="0"/>
              <a:t>downsamples</a:t>
            </a:r>
            <a:r>
              <a:rPr lang="en-US" sz="2200" dirty="0" smtClean="0"/>
              <a:t>/normalizes all samples to the same depth and prunes </a:t>
            </a:r>
            <a:r>
              <a:rPr lang="en-US" sz="2200" dirty="0" err="1" smtClean="0"/>
              <a:t>otus</a:t>
            </a:r>
            <a:r>
              <a:rPr lang="en-US" sz="2200" dirty="0" smtClean="0"/>
              <a:t> that disappear from all samples as a result.</a:t>
            </a:r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foodRare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rarefy_even_depth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rngseed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1121983)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`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set.seed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(1121983)` was used to initialize repeatable random</a:t>
            </a:r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subsampling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Please record this for your records so others can reproduce.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Try `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set.seed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(1121983); 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Random.seed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` for the full vector</a:t>
            </a:r>
          </a:p>
          <a:p>
            <a:pPr>
              <a:spcBef>
                <a:spcPts val="600"/>
              </a:spcBef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...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1OTUs were removed because they are no longer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present in any sample after random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subsampling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  <a:buNone/>
            </a:pP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sample_sums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foodRare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)[1:5]</a:t>
            </a:r>
          </a:p>
          <a:p>
            <a:pPr>
              <a:spcBef>
                <a:spcPts val="600"/>
              </a:spcBef>
              <a:buNone/>
            </a:pPr>
            <a:r>
              <a:rPr lang="nb-NO" dirty="0" smtClean="0">
                <a:latin typeface="Courier New" pitchFamily="49" charset="0"/>
                <a:cs typeface="Courier New" pitchFamily="49" charset="0"/>
              </a:rPr>
              <a:t>## DLT0.LOT08 DLT0.LOT05 DLT0.LOT03 DLT0.LOT07 DLT0.LOT06</a:t>
            </a:r>
          </a:p>
          <a:p>
            <a:pPr>
              <a:spcBef>
                <a:spcPts val="600"/>
              </a:spcBef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	  11718 	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11718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	    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11718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	  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11718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	 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11718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</a:t>
            </a:r>
            <a:r>
              <a:rPr lang="fr-FR" dirty="0" err="1" smtClean="0"/>
              <a:t>Abundance</a:t>
            </a:r>
            <a:r>
              <a:rPr lang="fr-FR" dirty="0" smtClean="0"/>
              <a:t> manipulation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transform_sample_counts</a:t>
            </a:r>
            <a:r>
              <a:rPr lang="en-US" dirty="0" smtClean="0"/>
              <a:t> applies a function to the abundance vector of each sample. It can be useful for normalization. 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count_to_prop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(x) {return( x / sum(x) )}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dirty="0" err="1" smtClean="0"/>
              <a:t>transforms</a:t>
            </a:r>
            <a:r>
              <a:rPr lang="fr-FR" dirty="0" smtClean="0"/>
              <a:t> </a:t>
            </a:r>
            <a:r>
              <a:rPr lang="fr-FR" dirty="0" err="1" smtClean="0"/>
              <a:t>counts</a:t>
            </a:r>
            <a:r>
              <a:rPr lang="fr-FR" dirty="0" smtClean="0"/>
              <a:t> to proportions.</a:t>
            </a:r>
          </a:p>
          <a:p>
            <a:pPr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foodTrans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transform_sample_counts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count_to_prop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sample_sums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foodTrans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)[1:5] ## should be 1</a:t>
            </a:r>
          </a:p>
          <a:p>
            <a:pPr>
              <a:buNone/>
            </a:pPr>
            <a:r>
              <a:rPr lang="nb-NO" dirty="0" smtClean="0">
                <a:latin typeface="Courier New" pitchFamily="49" charset="0"/>
                <a:cs typeface="Courier New" pitchFamily="49" charset="0"/>
              </a:rPr>
              <a:t>## DLT0.LOT08 DLT0.LOT05 DLT0.LOT03 DLT0.LOT07 DLT0.LOT06</a:t>
            </a:r>
          </a:p>
          <a:p>
            <a:pPr>
              <a:buNone/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		1 	     1 	    1 	   1 		  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: in </a:t>
            </a:r>
            <a:r>
              <a:rPr lang="fr-FR" dirty="0" err="1" smtClean="0"/>
              <a:t>brief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nice data structure to store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count table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taxonomic information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contextual data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phylogenetic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tree</a:t>
            </a:r>
            <a:r>
              <a:rPr lang="en-US" dirty="0" smtClean="0"/>
              <a:t> as different components of a single </a:t>
            </a:r>
            <a:r>
              <a:rPr lang="fr-FR" dirty="0" smtClean="0"/>
              <a:t>R </a:t>
            </a:r>
            <a:r>
              <a:rPr lang="fr-FR" dirty="0" err="1" smtClean="0"/>
              <a:t>object</a:t>
            </a:r>
            <a:r>
              <a:rPr lang="fr-FR" dirty="0" smtClean="0"/>
              <a:t> .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r>
              <a:rPr lang="fr-FR" dirty="0" smtClean="0"/>
              <a:t> to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import</a:t>
            </a:r>
            <a:r>
              <a:rPr lang="fr-FR" dirty="0" smtClean="0"/>
              <a:t> data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biom</a:t>
            </a:r>
            <a:r>
              <a:rPr lang="fr-FR" dirty="0" smtClean="0"/>
              <a:t> les, </a:t>
            </a:r>
            <a:r>
              <a:rPr lang="fr-FR" dirty="0" err="1" smtClean="0"/>
              <a:t>qiime</a:t>
            </a:r>
            <a:r>
              <a:rPr lang="fr-FR" dirty="0" smtClean="0"/>
              <a:t> output les or plain </a:t>
            </a:r>
            <a:r>
              <a:rPr lang="fr-FR" dirty="0" err="1" smtClean="0"/>
              <a:t>tabular</a:t>
            </a:r>
            <a:r>
              <a:rPr lang="fr-FR" dirty="0" smtClean="0"/>
              <a:t> files.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Accessors</a:t>
            </a:r>
            <a:r>
              <a:rPr lang="en-US" dirty="0" smtClean="0"/>
              <a:t> to access </a:t>
            </a:r>
            <a:r>
              <a:rPr lang="en-US" dirty="0" err="1" smtClean="0"/>
              <a:t>dierent</a:t>
            </a:r>
            <a:r>
              <a:rPr lang="en-US" dirty="0" smtClean="0"/>
              <a:t> component of your dataset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Samples and </a:t>
            </a:r>
            <a:r>
              <a:rPr lang="en-US" dirty="0" err="1" smtClean="0"/>
              <a:t>taxa</a:t>
            </a:r>
            <a:r>
              <a:rPr lang="en-US" dirty="0" smtClean="0"/>
              <a:t> names are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coherent</a:t>
            </a:r>
            <a:r>
              <a:rPr lang="en-US" dirty="0" smtClean="0"/>
              <a:t> between the different </a:t>
            </a:r>
            <a:r>
              <a:rPr lang="fr-FR" dirty="0" smtClean="0"/>
              <a:t>components.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Filters</a:t>
            </a:r>
            <a:r>
              <a:rPr lang="en-US" dirty="0" smtClean="0"/>
              <a:t> to keep only part of the dataset.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Smoothers</a:t>
            </a:r>
            <a:r>
              <a:rPr lang="en-US" dirty="0" smtClean="0"/>
              <a:t> to aggregate parts of the dataset.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Manipulators</a:t>
            </a:r>
            <a:r>
              <a:rPr lang="en-US" dirty="0" smtClean="0"/>
              <a:t> to rarefy and transform samples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r>
              <a:rPr lang="fr-FR" dirty="0" smtClean="0"/>
              <a:t> in </a:t>
            </a:r>
            <a:r>
              <a:rPr lang="fr-FR" dirty="0" err="1" smtClean="0"/>
              <a:t>brief</a:t>
            </a:r>
            <a:endParaRPr lang="fr-FR" dirty="0"/>
          </a:p>
        </p:txBody>
      </p:sp>
      <p:pic>
        <p:nvPicPr>
          <p:cNvPr id="7" name="Espace réservé du contenu 6" descr="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501" y="1907044"/>
            <a:ext cx="8704998" cy="424610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176130" name="AutoShape 2" descr="phyloseq clas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6132" name="AutoShape 4" descr="phyloseq class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487025" y="4495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Additionnal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accessor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and editor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functions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48750" y="4000500"/>
            <a:ext cx="1278098" cy="2076450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699521" y="3993509"/>
            <a:ext cx="1333500" cy="2076450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24025" y="1895475"/>
            <a:ext cx="8734425" cy="1914525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26765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Phyloseq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objects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393382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Functions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access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objects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9350" y="4057650"/>
            <a:ext cx="5219700" cy="295275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Biodiversity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Biodiversity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Exploring</a:t>
            </a:r>
            <a:r>
              <a:rPr lang="fr-FR" dirty="0" smtClean="0"/>
              <a:t> the </a:t>
            </a:r>
            <a:r>
              <a:rPr lang="fr-FR" dirty="0" err="1" smtClean="0"/>
              <a:t>samples</a:t>
            </a:r>
            <a:r>
              <a:rPr lang="fr-FR" dirty="0" smtClean="0"/>
              <a:t> composition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Notions of </a:t>
            </a:r>
            <a:r>
              <a:rPr lang="fr-FR" dirty="0" err="1" smtClean="0"/>
              <a:t>biodiversity</a:t>
            </a: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-</a:t>
            </a:r>
            <a:r>
              <a:rPr lang="fr-FR" dirty="0" err="1" smtClean="0"/>
              <a:t>diversity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dirty="0" smtClean="0"/>
              <a:t>-</a:t>
            </a:r>
            <a:r>
              <a:rPr lang="fr-FR" dirty="0" err="1" smtClean="0"/>
              <a:t>diversity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Biodiversity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visualization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Training 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90125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err="1" smtClean="0"/>
              <a:t>Take</a:t>
            </a:r>
            <a:r>
              <a:rPr lang="fr-FR" dirty="0" smtClean="0"/>
              <a:t> a look </a:t>
            </a:r>
            <a:r>
              <a:rPr lang="fr-FR" dirty="0" err="1" smtClean="0"/>
              <a:t>at</a:t>
            </a:r>
            <a:r>
              <a:rPr lang="fr-FR" dirty="0" smtClean="0"/>
              <a:t> the data: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data/</a:t>
            </a:r>
            <a:r>
              <a:rPr lang="fr-FR" dirty="0" err="1" smtClean="0"/>
              <a:t>chaillou</a:t>
            </a:r>
            <a:r>
              <a:rPr lang="fr-FR" dirty="0" smtClean="0"/>
              <a:t>/sample_data.tsv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SampleID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Description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FoodType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BHT0.LOT01  BHT0#LOT01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BoeufHache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       LOT1    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Meat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BHT0.LOT03  BHT0#LOT03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BoeufHache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       LOT3    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Meat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smtClean="0"/>
              <a:t>data/</a:t>
            </a:r>
            <a:r>
              <a:rPr lang="fr-FR" dirty="0" err="1" smtClean="0"/>
              <a:t>chaillou</a:t>
            </a:r>
            <a:r>
              <a:rPr lang="fr-FR" dirty="0" smtClean="0"/>
              <a:t>/tree.nwk</a:t>
            </a:r>
            <a:endParaRPr lang="fr-FR" dirty="0" smtClean="0"/>
          </a:p>
          <a:p>
            <a:pPr>
              <a:spcBef>
                <a:spcPts val="0"/>
              </a:spcBef>
              <a:buNone/>
            </a:pPr>
            <a:r>
              <a:rPr lang="fi-FI" sz="1800" dirty="0" smtClean="0">
                <a:latin typeface="Courier New" pitchFamily="49" charset="0"/>
                <a:cs typeface="Courier New" pitchFamily="49" charset="0"/>
              </a:rPr>
              <a:t>(((((((((((((otu_00520:0.016,otu_00555:0.01122):0.01094,((otu_00568:0.00301,otu_00566:0.01354):0.00617,otu_00569:0.00821):0.00998):0.00828,otu_00545:0.03879):0.02824,((otu_00527:0.02225,otu_00521:0.00934</a:t>
            </a:r>
            <a:r>
              <a:rPr lang="fi-FI" sz="1800" dirty="0" smtClean="0">
                <a:latin typeface="Courier New" pitchFamily="49" charset="0"/>
                <a:cs typeface="Courier New" pitchFamily="49" charset="0"/>
              </a:rPr>
              <a:t>): 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fr-FR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fr-FR" dirty="0" err="1" smtClean="0"/>
              <a:t>visualization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plot_bar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 ## Base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graphic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ugly</a:t>
            </a:r>
            <a:endParaRPr lang="fr-FR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7" name="Espace réservé du contenu 6" descr="plot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79348" y="1867453"/>
            <a:ext cx="6419558" cy="4248121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fr-FR" dirty="0" err="1" smtClean="0"/>
              <a:t>visualization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002" y="1845734"/>
            <a:ext cx="5570290" cy="402336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Organize samples and color </a:t>
            </a:r>
            <a:r>
              <a:rPr lang="en-US" dirty="0" err="1" smtClean="0"/>
              <a:t>otu</a:t>
            </a:r>
            <a:r>
              <a:rPr lang="en-US" dirty="0" smtClean="0"/>
              <a:t> by Phylum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aes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fill bar according to phylum                          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plot_bar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fill =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"Phylum"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## add facets                         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facet_wrap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(~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scales =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free_x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nrow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1) </a:t>
            </a:r>
          </a:p>
          <a:p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11" name="Espace réservé du contenu 10" descr="plot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80800" y="1868400"/>
            <a:ext cx="6403021" cy="4237177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fr-FR" dirty="0" err="1" smtClean="0"/>
              <a:t>visualization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 Limitations: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Plot bar works at the OTU-level...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...which may lead to graph cluttering and useless legends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No easy way to look at a subset of the data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Works with absolute counts (beware of unequal depths)</a:t>
            </a:r>
          </a:p>
          <a:p>
            <a:pPr lvl="1">
              <a:buFont typeface="Wingdings" pitchFamily="2" charset="2"/>
              <a:buChar char="§"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fr-FR" dirty="0" err="1" smtClean="0"/>
              <a:t>visualization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7780" y="1754155"/>
            <a:ext cx="5461234" cy="1978089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Customization</a:t>
            </a:r>
            <a:r>
              <a:rPr lang="fr-FR" sz="1800" dirty="0" smtClean="0"/>
              <a:t>: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plot_composition</a:t>
            </a:r>
            <a:r>
              <a:rPr lang="fr-FR" sz="1800" dirty="0" smtClean="0"/>
              <a:t> </a:t>
            </a:r>
            <a:r>
              <a:rPr lang="fr-FR" sz="1800" dirty="0" err="1" smtClean="0"/>
              <a:t>function</a:t>
            </a:r>
            <a:endParaRPr lang="fr-FR" sz="1800" dirty="0" smtClean="0"/>
          </a:p>
          <a:p>
            <a:pPr marL="274320" lvl="2" indent="-9144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subset </a:t>
            </a:r>
            <a:r>
              <a:rPr lang="en-US" sz="1800" dirty="0" err="1" smtClean="0">
                <a:solidFill>
                  <a:schemeClr val="accent3">
                    <a:lumMod val="75000"/>
                  </a:schemeClr>
                </a:solidFill>
              </a:rPr>
              <a:t>otus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at a given taxonomic level</a:t>
            </a:r>
          </a:p>
          <a:p>
            <a:pPr marL="274320" lvl="2" indent="-9144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aggregate </a:t>
            </a:r>
            <a:r>
              <a:rPr lang="en-US" sz="1800" dirty="0" err="1" smtClean="0">
                <a:solidFill>
                  <a:schemeClr val="accent3">
                    <a:lumMod val="75000"/>
                  </a:schemeClr>
                </a:solidFill>
              </a:rPr>
              <a:t>otus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at another taxonomic level</a:t>
            </a:r>
          </a:p>
          <a:p>
            <a:pPr marL="274320" lvl="2" indent="-9144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</a:pPr>
            <a:r>
              <a:rPr lang="en-US" sz="1800" dirty="0" smtClean="0"/>
              <a:t> Show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only a given number </a:t>
            </a:r>
            <a:r>
              <a:rPr lang="en-US" sz="1800" dirty="0" smtClean="0"/>
              <a:t>of </a:t>
            </a:r>
            <a:r>
              <a:rPr lang="en-US" sz="1800" dirty="0" err="1" smtClean="0"/>
              <a:t>otus</a:t>
            </a:r>
            <a:r>
              <a:rPr lang="en-US" sz="1800" dirty="0" smtClean="0"/>
              <a:t> (default the 10 most abundant).</a:t>
            </a:r>
            <a:endParaRPr lang="en-US" sz="1800" dirty="0" smtClean="0"/>
          </a:p>
          <a:p>
            <a:pPr marL="274320" lvl="2" indent="-9144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</a:pPr>
            <a:r>
              <a:rPr lang="en-US" sz="1800" dirty="0" smtClean="0"/>
              <a:t> Works with relative abundances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9" name="Espace réservé du contenu 8" descr="plot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80800" y="1868400"/>
            <a:ext cx="6403021" cy="4237177"/>
          </a:xfr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169178" y="3756473"/>
            <a:ext cx="5461234" cy="262715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: Select Bacteria (at Kingdom level)  and aggregate by Phylum.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&lt;-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plot_composition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food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"Kingdom"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"Bacteria"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"Phylum“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numberOfTaxa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5,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fill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"Phylum"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&lt;-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+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facet_wrap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(~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EnvType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scales =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free_x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"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nrow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= 1)</a:t>
            </a:r>
          </a:p>
          <a:p>
            <a:pPr marL="91440" marR="0" lvl="0" indent="-91440" algn="l" defTabSz="914400" rtl="0" eaLnBrk="1" fontAlgn="auto" latinLnBrk="0" hangingPunct="1">
              <a:lnSpc>
                <a:spcPct val="11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plot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fr-FR" dirty="0" err="1" smtClean="0"/>
              <a:t>visualization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7780" y="1845734"/>
            <a:ext cx="5461234" cy="4487954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u="sng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fr-FR" u="sng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Example</a:t>
            </a:r>
            <a:r>
              <a:rPr lang="fr-FR" u="sng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: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Select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Proteobacteria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 (at Phylum level) and aggregate by Family.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plot_composition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"Phylum"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Proteobacteria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"Family"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numberOfTaxa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9,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fill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Family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facet_wrap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(~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scales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free_x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nrow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1)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54</a:t>
            </a:fld>
            <a:endParaRPr lang="fr-FR"/>
          </a:p>
        </p:txBody>
      </p:sp>
      <p:pic>
        <p:nvPicPr>
          <p:cNvPr id="8" name="Espace réservé du contenu 7" descr="plot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80800" y="1868400"/>
            <a:ext cx="6403021" cy="4237177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Biodiversity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Diversity</a:t>
            </a:r>
            <a:r>
              <a:rPr lang="fr-FR" dirty="0" smtClean="0"/>
              <a:t> indices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fr-FR" dirty="0" err="1" smtClean="0"/>
              <a:t>statistical</a:t>
            </a:r>
            <a:r>
              <a:rPr lang="fr-FR" dirty="0" smtClean="0"/>
              <a:t> indices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97280" y="1845734"/>
            <a:ext cx="5027295" cy="4023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Second Step, compute and compare diversity indices. Three flavors of diversity: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b="1" dirty="0" smtClean="0">
                <a:solidFill>
                  <a:schemeClr val="accent3">
                    <a:lumMod val="75000"/>
                  </a:schemeClr>
                </a:solidFill>
              </a:rPr>
              <a:t>α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-diversity</a:t>
            </a:r>
            <a:r>
              <a:rPr lang="en-US" sz="2000" dirty="0" smtClean="0"/>
              <a:t>: diversity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within</a:t>
            </a:r>
            <a:r>
              <a:rPr lang="en-US" sz="2000" dirty="0" smtClean="0"/>
              <a:t> a community;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b="1" dirty="0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-diversity</a:t>
            </a:r>
            <a:r>
              <a:rPr lang="en-US" sz="2000" dirty="0" smtClean="0"/>
              <a:t>: diversity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between</a:t>
            </a:r>
            <a:r>
              <a:rPr lang="en-US" sz="2000" dirty="0" smtClean="0"/>
              <a:t> communities;</a:t>
            </a:r>
          </a:p>
          <a:p>
            <a:pPr lvl="2">
              <a:buFont typeface="Wingdings" pitchFamily="2" charset="2"/>
              <a:buChar char="§"/>
            </a:pPr>
            <a:r>
              <a:rPr lang="el-GR" sz="2000" dirty="0" smtClean="0"/>
              <a:t>β</a:t>
            </a:r>
            <a:r>
              <a:rPr lang="en-US" sz="2000" dirty="0" smtClean="0"/>
              <a:t>-dissimilarities/distances</a:t>
            </a:r>
          </a:p>
          <a:p>
            <a:pPr lvl="3">
              <a:buFont typeface="Wingdings" pitchFamily="2" charset="2"/>
              <a:buChar char="§"/>
            </a:pPr>
            <a:r>
              <a:rPr lang="en-US" sz="2000" dirty="0" smtClean="0"/>
              <a:t>Dissimilarities between pairs of communities</a:t>
            </a:r>
          </a:p>
          <a:p>
            <a:pPr lvl="3">
              <a:buFont typeface="Wingdings" pitchFamily="2" charset="2"/>
              <a:buChar char="§"/>
            </a:pPr>
            <a:r>
              <a:rPr lang="en-US" sz="2000" dirty="0" smtClean="0"/>
              <a:t>Often used as a first step to compute-diversity</a:t>
            </a:r>
          </a:p>
          <a:p>
            <a:pPr lvl="3"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γ</a:t>
            </a:r>
            <a:r>
              <a:rPr lang="en-US" sz="2000" dirty="0" smtClean="0"/>
              <a:t>-diversity: diversity at the landscape scale (blurry for bacterial communities);</a:t>
            </a:r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414289"/>
            <a:ext cx="5753100" cy="29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fr-FR" dirty="0" err="1" smtClean="0"/>
              <a:t>statistical</a:t>
            </a:r>
            <a:r>
              <a:rPr lang="fr-FR" dirty="0" smtClean="0"/>
              <a:t> indices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/>
              <a:t>Qualitative (Presence/Absence) vs. Quantitative (Abundance 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Qualitative gives less weight to dominant species;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Qualitative is more sensitive to differences in sampling depths;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Qualitative emphasizes difference in </a:t>
            </a:r>
            <a:r>
              <a:rPr lang="en-US" sz="2400" dirty="0" err="1" smtClean="0"/>
              <a:t>taxa</a:t>
            </a:r>
            <a:r>
              <a:rPr lang="en-US" sz="2400" dirty="0" smtClean="0"/>
              <a:t> diversity rather than differences in composition.</a:t>
            </a:r>
          </a:p>
          <a:p>
            <a:pPr lvl="2"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None/>
            </a:pPr>
            <a:r>
              <a:rPr lang="en-US" sz="2200" b="1" dirty="0" smtClean="0"/>
              <a:t>Compositional vs. </a:t>
            </a:r>
            <a:r>
              <a:rPr lang="en-US" sz="2200" b="1" dirty="0" err="1" smtClean="0"/>
              <a:t>Phylogenetic</a:t>
            </a:r>
            <a:endParaRPr lang="en-US" sz="22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Compositional does not require a </a:t>
            </a:r>
            <a:r>
              <a:rPr lang="en-US" sz="2400" dirty="0" err="1" smtClean="0"/>
              <a:t>phylogenetic</a:t>
            </a:r>
            <a:r>
              <a:rPr lang="en-US" sz="2400" dirty="0" smtClean="0"/>
              <a:t> tree;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is more sensitive to erroneous </a:t>
            </a:r>
            <a:r>
              <a:rPr lang="en-US" sz="2400" dirty="0" err="1" smtClean="0"/>
              <a:t>otu</a:t>
            </a:r>
            <a:r>
              <a:rPr lang="en-US" sz="2400" dirty="0" smtClean="0"/>
              <a:t> picking;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gives the same importance to all </a:t>
            </a:r>
            <a:r>
              <a:rPr lang="en-US" sz="2400" dirty="0" err="1" smtClean="0"/>
              <a:t>otus</a:t>
            </a:r>
            <a:r>
              <a:rPr lang="en-US" sz="24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Biodiversity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cap="none" dirty="0" smtClean="0"/>
              <a:t>α</a:t>
            </a:r>
            <a:r>
              <a:rPr lang="fr-FR" cap="none" dirty="0" smtClean="0"/>
              <a:t>-</a:t>
            </a:r>
            <a:r>
              <a:rPr lang="fr-FR" dirty="0" err="1" smtClean="0"/>
              <a:t>Diversity</a:t>
            </a:r>
            <a:r>
              <a:rPr lang="fr-FR" dirty="0" smtClean="0"/>
              <a:t> indices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α</a:t>
            </a:r>
            <a:r>
              <a:rPr lang="en-US" dirty="0" smtClean="0"/>
              <a:t>-diversity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-diversity is equivalent to the richness : number of species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59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032000" y="2234141"/>
          <a:ext cx="812800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Richness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Chao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Number</a:t>
                      </a:r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of </a:t>
                      </a:r>
                      <a:r>
                        <a:rPr lang="fr-FR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observed</a:t>
                      </a:r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fr-FR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species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Richness + (estimated) number of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unobserved species</a:t>
                      </a:r>
                      <a:endParaRPr lang="en-US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5345" name="Picture 1" descr="\\jj-1313-srvdata\user\mbernard\Documents\FROGS\FROGS_formation\phyloseq\image\adi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934" y="3338818"/>
            <a:ext cx="6840132" cy="348484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6677637" y="3959604"/>
            <a:ext cx="150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</a:t>
            </a:r>
            <a:r>
              <a:rPr lang="fr-FR" sz="1200" dirty="0" err="1" smtClean="0"/>
              <a:t>real</a:t>
            </a:r>
            <a:r>
              <a:rPr lang="fr-FR" dirty="0" smtClean="0"/>
              <a:t>   = 1000</a:t>
            </a:r>
          </a:p>
          <a:p>
            <a:r>
              <a:rPr lang="fr-FR" dirty="0" err="1" smtClean="0"/>
              <a:t>S</a:t>
            </a:r>
            <a:r>
              <a:rPr lang="fr-FR" sz="1200" dirty="0" err="1" smtClean="0"/>
              <a:t>chao</a:t>
            </a:r>
            <a:r>
              <a:rPr lang="fr-FR" dirty="0" smtClean="0"/>
              <a:t> = 889</a:t>
            </a:r>
          </a:p>
          <a:p>
            <a:r>
              <a:rPr lang="fr-FR" dirty="0" err="1" smtClean="0"/>
              <a:t>S</a:t>
            </a:r>
            <a:r>
              <a:rPr lang="fr-FR" sz="1200" dirty="0" err="1" smtClean="0"/>
              <a:t>rich</a:t>
            </a:r>
            <a:r>
              <a:rPr lang="fr-FR" dirty="0" smtClean="0"/>
              <a:t>   = 471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α</a:t>
            </a:r>
            <a:r>
              <a:rPr lang="en-US" dirty="0" smtClean="0"/>
              <a:t>-diversity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-diversity is equivalent to the richness : number of species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60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582737" y="2234141"/>
          <a:ext cx="9026526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1627"/>
                <a:gridCol w="49148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Shannon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Inv</a:t>
                      </a:r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-Simpson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Evenness of the species abundance distribution</a:t>
                      </a:r>
                      <a:endParaRPr 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Inverse probability that two sequences sampled at random come from the same species</a:t>
                      </a:r>
                      <a:endParaRPr 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21" name="Picture 1" descr="\\jj-1313-srvdata\user\mbernard\Documents\FROGS\FROGS_formation\phyloseq\image\adi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671" y="3337200"/>
            <a:ext cx="6724658" cy="348542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295163" y="4103615"/>
            <a:ext cx="1872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</a:t>
            </a:r>
            <a:r>
              <a:rPr lang="fr-FR" sz="1200" dirty="0" err="1" smtClean="0"/>
              <a:t>invsimp</a:t>
            </a:r>
            <a:r>
              <a:rPr lang="fr-FR" dirty="0" smtClean="0"/>
              <a:t> = 5,45</a:t>
            </a:r>
          </a:p>
          <a:p>
            <a:r>
              <a:rPr lang="fr-FR" dirty="0" err="1" smtClean="0"/>
              <a:t>S</a:t>
            </a:r>
            <a:r>
              <a:rPr lang="fr-FR" sz="1200" dirty="0" err="1" smtClean="0"/>
              <a:t>shan</a:t>
            </a:r>
            <a:r>
              <a:rPr lang="fr-FR" dirty="0" smtClean="0"/>
              <a:t>    = log(7,85)</a:t>
            </a:r>
          </a:p>
          <a:p>
            <a:r>
              <a:rPr lang="fr-FR" dirty="0" err="1" smtClean="0"/>
              <a:t>S</a:t>
            </a:r>
            <a:r>
              <a:rPr lang="fr-FR" sz="1200" dirty="0" err="1" smtClean="0"/>
              <a:t>rich</a:t>
            </a:r>
            <a:r>
              <a:rPr lang="fr-FR" dirty="0" smtClean="0"/>
              <a:t>     = 15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534715" y="4105013"/>
            <a:ext cx="1872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</a:t>
            </a:r>
            <a:r>
              <a:rPr lang="fr-FR" sz="1200" dirty="0" err="1" smtClean="0"/>
              <a:t>invsimp</a:t>
            </a:r>
            <a:r>
              <a:rPr lang="fr-FR" dirty="0" smtClean="0"/>
              <a:t> = 15</a:t>
            </a:r>
          </a:p>
          <a:p>
            <a:r>
              <a:rPr lang="fr-FR" dirty="0" err="1" smtClean="0"/>
              <a:t>S</a:t>
            </a:r>
            <a:r>
              <a:rPr lang="fr-FR" sz="1200" dirty="0" err="1" smtClean="0"/>
              <a:t>shan</a:t>
            </a:r>
            <a:r>
              <a:rPr lang="fr-FR" dirty="0" smtClean="0"/>
              <a:t>    = log(15)</a:t>
            </a:r>
          </a:p>
          <a:p>
            <a:r>
              <a:rPr lang="fr-FR" dirty="0" err="1" smtClean="0"/>
              <a:t>S</a:t>
            </a:r>
            <a:r>
              <a:rPr lang="fr-FR" sz="1200" dirty="0" err="1" smtClean="0"/>
              <a:t>rich</a:t>
            </a:r>
            <a:r>
              <a:rPr lang="fr-FR" dirty="0" smtClean="0"/>
              <a:t>     = 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α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 </a:t>
            </a:r>
            <a:r>
              <a:rPr lang="el-GR" sz="2400" dirty="0" smtClean="0"/>
              <a:t>α</a:t>
            </a:r>
            <a:r>
              <a:rPr lang="en-US" sz="2400" dirty="0" smtClean="0"/>
              <a:t>-diversity indices available in </a:t>
            </a:r>
            <a:r>
              <a:rPr lang="en-US" sz="2400" dirty="0" err="1" smtClean="0"/>
              <a:t>phyloseq</a:t>
            </a:r>
            <a:r>
              <a:rPr lang="en-US" sz="2400" dirty="0" smtClean="0"/>
              <a:t> :</a:t>
            </a:r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Species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richness</a:t>
            </a:r>
            <a:r>
              <a:rPr lang="en-US" sz="2000" dirty="0" smtClean="0"/>
              <a:t> : number of observed </a:t>
            </a:r>
            <a:r>
              <a:rPr lang="en-US" sz="2000" dirty="0" err="1" smtClean="0"/>
              <a:t>otus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Chao1</a:t>
            </a:r>
            <a:r>
              <a:rPr lang="en-US" sz="2000" dirty="0" smtClean="0"/>
              <a:t> : number of observed </a:t>
            </a:r>
            <a:r>
              <a:rPr lang="en-US" sz="2000" dirty="0" err="1" smtClean="0"/>
              <a:t>otu</a:t>
            </a:r>
            <a:r>
              <a:rPr lang="en-US" sz="2000" dirty="0" smtClean="0"/>
              <a:t> + estimate of the number of unobserved </a:t>
            </a:r>
            <a:r>
              <a:rPr lang="en-US" sz="2000" dirty="0" err="1" smtClean="0"/>
              <a:t>otus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Shannon</a:t>
            </a:r>
            <a:r>
              <a:rPr lang="en-US" sz="2000" dirty="0" smtClean="0"/>
              <a:t> entropy /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Jensen</a:t>
            </a:r>
            <a:r>
              <a:rPr lang="en-US" sz="2000" dirty="0" smtClean="0"/>
              <a:t> : the width of the </a:t>
            </a:r>
            <a:r>
              <a:rPr lang="en-US" sz="2000" dirty="0" err="1" smtClean="0"/>
              <a:t>otu</a:t>
            </a:r>
            <a:r>
              <a:rPr lang="en-US" sz="2000" dirty="0" smtClean="0"/>
              <a:t> relative abundance distribution. Roughly, it reflects our (in)ability to predict the </a:t>
            </a:r>
            <a:r>
              <a:rPr lang="en-US" sz="2000" dirty="0" err="1" smtClean="0"/>
              <a:t>otu</a:t>
            </a:r>
            <a:r>
              <a:rPr lang="en-US" sz="2000" dirty="0" smtClean="0"/>
              <a:t> of a randomly picked bacteria.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Simpson</a:t>
            </a:r>
            <a:r>
              <a:rPr lang="en-US" sz="2000" dirty="0" smtClean="0"/>
              <a:t> : 1 - probability that two bacteria picked at random in the community belong to different </a:t>
            </a:r>
            <a:r>
              <a:rPr lang="en-US" sz="2000" dirty="0" err="1" smtClean="0"/>
              <a:t>otu</a:t>
            </a:r>
            <a:r>
              <a:rPr lang="en-US" sz="20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Inverse Simpson </a:t>
            </a:r>
            <a:r>
              <a:rPr lang="en-US" sz="2000" dirty="0" smtClean="0"/>
              <a:t>: inverse of the probability that two bacteria picked at random belong to the same </a:t>
            </a:r>
            <a:r>
              <a:rPr lang="en-US" dirty="0" err="1" smtClean="0"/>
              <a:t>otu</a:t>
            </a:r>
            <a:r>
              <a:rPr lang="en-US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α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Richness are plotted with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plot_richness</a:t>
            </a:r>
            <a:r>
              <a:rPr lang="en-US" dirty="0" smtClean="0"/>
              <a:t>. Note the x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EnvType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"</a:t>
            </a:r>
            <a:r>
              <a:rPr lang="en-US" dirty="0" smtClean="0"/>
              <a:t> passed on to the </a:t>
            </a:r>
            <a:r>
              <a:rPr lang="en-US" dirty="0" err="1" smtClean="0"/>
              <a:t>aes</a:t>
            </a:r>
            <a:r>
              <a:rPr lang="en-US" dirty="0" smtClean="0"/>
              <a:t> mapping of a </a:t>
            </a:r>
            <a:r>
              <a:rPr lang="en-US" dirty="0" err="1" smtClean="0"/>
              <a:t>ggplot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plot_richness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color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x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measures = c(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"Observed"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"Chao1"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"Shannon"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"Simpson"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InvSimpson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geom_boxplot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aes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fill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), alpha=0.2)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α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63</a:t>
            </a:fld>
            <a:endParaRPr lang="fr-FR"/>
          </a:p>
        </p:txBody>
      </p:sp>
      <p:pic>
        <p:nvPicPr>
          <p:cNvPr id="7" name="Espace réservé du contenu 6" descr="richnes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6550" y="1846263"/>
            <a:ext cx="7718900" cy="485349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α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Try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FoodType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instead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EnvType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64</a:t>
            </a:fld>
            <a:endParaRPr lang="fr-FR"/>
          </a:p>
        </p:txBody>
      </p:sp>
      <p:pic>
        <p:nvPicPr>
          <p:cNvPr id="272386" name="Picture 2" descr="\\jj-1313-srvdata\user\mbernard\Documents\FROGS\FROGS_formation\phyloseq\image\richnes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646" y="2198294"/>
            <a:ext cx="7410709" cy="4659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α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Numeric values </a:t>
            </a:r>
            <a:r>
              <a:rPr lang="en-US" sz="1800" dirty="0" smtClean="0"/>
              <a:t>of</a:t>
            </a:r>
            <a:r>
              <a:rPr lang="el-GR" sz="1800" dirty="0" smtClean="0"/>
              <a:t> α</a:t>
            </a:r>
            <a:r>
              <a:rPr lang="en-US" sz="1800" dirty="0" smtClean="0"/>
              <a:t>-diversities are given by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estimate_richness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(used </a:t>
            </a:r>
            <a:r>
              <a:rPr lang="fr-FR" sz="1800" dirty="0" err="1" smtClean="0"/>
              <a:t>internally</a:t>
            </a:r>
            <a:r>
              <a:rPr lang="fr-FR" sz="1800" dirty="0" smtClean="0"/>
              <a:t> by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plot_richness</a:t>
            </a:r>
            <a:r>
              <a:rPr lang="fr-FR" sz="18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alpha.diversity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estimate_richness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measures = c(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"Observed", "Chao1", "Shannon"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spcBef>
                <a:spcPts val="600"/>
              </a:spcBef>
            </a:pP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head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alpha.diversity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        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Observed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 	Chao1  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se.chao1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   Shannon</a:t>
            </a:r>
          </a:p>
          <a:p>
            <a:pPr>
              <a:spcBef>
                <a:spcPts val="600"/>
              </a:spcBef>
            </a:pPr>
            <a:r>
              <a:rPr lang="nb-NO" sz="1800" dirty="0" smtClean="0">
                <a:latin typeface="Courier New" pitchFamily="49" charset="0"/>
                <a:cs typeface="Courier New" pitchFamily="49" charset="0"/>
              </a:rPr>
              <a:t>## DLT0.LOT08     210  210.0000    0.0000  2.016038</a:t>
            </a:r>
          </a:p>
          <a:p>
            <a:pPr>
              <a:spcBef>
                <a:spcPts val="600"/>
              </a:spcBef>
            </a:pPr>
            <a:r>
              <a:rPr lang="nb-NO" sz="1800" dirty="0" smtClean="0">
                <a:latin typeface="Courier New" pitchFamily="49" charset="0"/>
                <a:cs typeface="Courier New" pitchFamily="49" charset="0"/>
              </a:rPr>
              <a:t>## DLT0.LOT05     221  254.7857   13.3895  1.798009</a:t>
            </a:r>
          </a:p>
          <a:p>
            <a:pPr>
              <a:spcBef>
                <a:spcPts val="600"/>
              </a:spcBef>
            </a:pPr>
            <a:r>
              <a:rPr lang="nb-NO" sz="1800" dirty="0" smtClean="0">
                <a:latin typeface="Courier New" pitchFamily="49" charset="0"/>
                <a:cs typeface="Courier New" pitchFamily="49" charset="0"/>
              </a:rPr>
              <a:t>## DLT0.LOT03     226  226.0000    0.0000  3.455284</a:t>
            </a:r>
          </a:p>
          <a:p>
            <a:pPr>
              <a:spcBef>
                <a:spcPts val="600"/>
              </a:spcBef>
            </a:pPr>
            <a:r>
              <a:rPr lang="nb-NO" sz="1800" dirty="0" smtClean="0">
                <a:latin typeface="Courier New" pitchFamily="49" charset="0"/>
                <a:cs typeface="Courier New" pitchFamily="49" charset="0"/>
              </a:rPr>
              <a:t>## DLT0.LOT07     221  221.0000    0.0000  2.982161</a:t>
            </a:r>
          </a:p>
          <a:p>
            <a:pPr>
              <a:spcBef>
                <a:spcPts val="600"/>
              </a:spcBef>
            </a:pPr>
            <a:r>
              <a:rPr lang="nb-NO" sz="1800" dirty="0" smtClean="0">
                <a:latin typeface="Courier New" pitchFamily="49" charset="0"/>
                <a:cs typeface="Courier New" pitchFamily="49" charset="0"/>
              </a:rPr>
              <a:t>## DLT0.LOT06     278  278.0000    0.0000  3.209521</a:t>
            </a:r>
          </a:p>
          <a:p>
            <a:pPr>
              <a:spcBef>
                <a:spcPts val="600"/>
              </a:spcBef>
            </a:pPr>
            <a:r>
              <a:rPr lang="nb-NO" sz="1800" dirty="0" smtClean="0">
                <a:latin typeface="Courier New" pitchFamily="49" charset="0"/>
                <a:cs typeface="Courier New" pitchFamily="49" charset="0"/>
              </a:rPr>
              <a:t>## DLT0.LOT01     281  281.0000    0.0000  4.106852</a:t>
            </a:r>
          </a:p>
          <a:p>
            <a:pPr>
              <a:spcBef>
                <a:spcPts val="600"/>
              </a:spcBef>
            </a:pP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write.table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alpha.diversity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"myfile.txt"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α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3889" y="1845734"/>
            <a:ext cx="11472419" cy="40233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FR" dirty="0" smtClean="0"/>
              <a:t>A quick ANOVA : tests if </a:t>
            </a:r>
            <a:r>
              <a:rPr lang="fr-FR" dirty="0" err="1" smtClean="0"/>
              <a:t>observed</a:t>
            </a:r>
            <a:r>
              <a:rPr lang="fr-FR" dirty="0" smtClean="0"/>
              <a:t> </a:t>
            </a:r>
            <a:r>
              <a:rPr lang="fr-FR" dirty="0" err="1" smtClean="0"/>
              <a:t>richness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significantly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in </a:t>
            </a:r>
            <a:r>
              <a:rPr lang="fr-FR" dirty="0" err="1" smtClean="0"/>
              <a:t>function</a:t>
            </a:r>
            <a:r>
              <a:rPr lang="fr-FR" dirty="0" smtClean="0"/>
              <a:t> of </a:t>
            </a:r>
            <a:r>
              <a:rPr lang="fr-FR" dirty="0" err="1" smtClean="0"/>
              <a:t>EnvType</a:t>
            </a:r>
            <a:endParaRPr lang="fr-FR" dirty="0" smtClean="0"/>
          </a:p>
          <a:p>
            <a:pPr>
              <a:spcBef>
                <a:spcPts val="600"/>
              </a:spcBef>
            </a:pPr>
            <a:endParaRPr lang="fr-FR" dirty="0" smtClean="0"/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cbind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sample_data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alpha.diversity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food.anova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aov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Observed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summary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food.anova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		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	Sum Sq  Mean Sq  F value    Pr(&gt;F)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## EnvType    7 	 86922    12417    12.49  1.63e-09 ***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Residuals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56   55686      994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---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Signif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. codes: 0 *** 0.001 ** 0.01 * 0.05 . 0.1   1</a:t>
            </a:r>
          </a:p>
          <a:p>
            <a:pPr>
              <a:spcBef>
                <a:spcPts val="600"/>
              </a:spcBef>
            </a:pPr>
            <a:endParaRPr lang="en-US" dirty="0" smtClean="0">
              <a:cs typeface="Courier New" pitchFamily="49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cs typeface="Courier New" pitchFamily="49" charset="0"/>
              </a:rPr>
              <a:t>There is a significant effect of environment type on richness</a:t>
            </a:r>
            <a:endParaRPr lang="fr-FR" dirty="0" smtClean="0"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α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fr-FR" dirty="0" smtClean="0"/>
              <a:t>A quick ANOVA : tests if Shannon indices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significantly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in </a:t>
            </a:r>
            <a:r>
              <a:rPr lang="fr-FR" dirty="0" err="1" smtClean="0"/>
              <a:t>function</a:t>
            </a:r>
            <a:r>
              <a:rPr lang="fr-FR" dirty="0" smtClean="0"/>
              <a:t> of </a:t>
            </a:r>
            <a:r>
              <a:rPr lang="fr-FR" dirty="0" err="1" smtClean="0"/>
              <a:t>EnvType</a:t>
            </a:r>
            <a:endParaRPr lang="fr-FR" dirty="0" smtClean="0"/>
          </a:p>
          <a:p>
            <a:pPr>
              <a:spcBef>
                <a:spcPts val="600"/>
              </a:spcBef>
            </a:pPr>
            <a:endParaRPr lang="fr-FR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food.anova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aov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(Shannon ~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summary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food.anova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		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Sum Sq  Mean Sq  F value  Pr(&gt;F)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    7    7.98    1.139    1.767   0.112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Residuals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 56   36.12    0.645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err="1" smtClean="0"/>
              <a:t>EnvType</a:t>
            </a:r>
            <a:r>
              <a:rPr lang="en-US" dirty="0" smtClean="0"/>
              <a:t> effect on Shannon diversity is not significant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67</a:t>
            </a:fld>
            <a:endParaRPr lang="fr-F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α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Interpretation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Many </a:t>
            </a:r>
            <a:r>
              <a:rPr lang="en-US" dirty="0" err="1" smtClean="0"/>
              <a:t>taxa</a:t>
            </a:r>
            <a:r>
              <a:rPr lang="en-US" dirty="0" smtClean="0"/>
              <a:t> observed in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Deslardons</a:t>
            </a:r>
            <a:r>
              <a:rPr lang="en-US" dirty="0" smtClean="0"/>
              <a:t> (high Chao1, high Observed)…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...but low Shannon and Inverse-Simpson</a:t>
            </a:r>
          </a:p>
          <a:p>
            <a:pPr>
              <a:buFont typeface="Wingdings"/>
              <a:buChar char="è"/>
            </a:pPr>
            <a:r>
              <a:rPr lang="en-US" dirty="0" smtClean="0"/>
              <a:t> communities dominated by a few abundant </a:t>
            </a:r>
            <a:r>
              <a:rPr lang="en-US" dirty="0" err="1" smtClean="0"/>
              <a:t>taxa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Environments differ a lot in terms of richness...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...but not so much in terms of Shannon diversity</a:t>
            </a:r>
          </a:p>
          <a:p>
            <a:pPr>
              <a:buFont typeface="Wingdings"/>
              <a:buChar char="è"/>
            </a:pPr>
            <a:r>
              <a:rPr lang="en-US" dirty="0" smtClean="0"/>
              <a:t> Effective diversities are quite similar</a:t>
            </a:r>
          </a:p>
          <a:p>
            <a:pPr>
              <a:buNone/>
            </a:pPr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68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α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>
          <a:xfrm>
            <a:off x="1093509" y="1846052"/>
            <a:ext cx="10096107" cy="1038550"/>
          </a:xfrm>
        </p:spPr>
        <p:txBody>
          <a:bodyPr>
            <a:noAutofit/>
          </a:bodyPr>
          <a:lstStyle/>
          <a:p>
            <a:r>
              <a:rPr lang="en-US" cap="none" dirty="0" smtClean="0">
                <a:solidFill>
                  <a:schemeClr val="accent3">
                    <a:lumMod val="75000"/>
                  </a:schemeClr>
                </a:solidFill>
              </a:rPr>
              <a:t>WARNING</a:t>
            </a:r>
            <a:r>
              <a:rPr lang="en-US" cap="none" dirty="0" smtClean="0"/>
              <a:t> : Many  diversities (richness, Chao) </a:t>
            </a:r>
            <a:r>
              <a:rPr lang="en-US" cap="none" dirty="0" smtClean="0">
                <a:solidFill>
                  <a:schemeClr val="accent3">
                    <a:lumMod val="75000"/>
                  </a:schemeClr>
                </a:solidFill>
              </a:rPr>
              <a:t>depend a lot on rare </a:t>
            </a:r>
            <a:r>
              <a:rPr lang="en-US" cap="none" dirty="0" err="1" smtClean="0">
                <a:solidFill>
                  <a:schemeClr val="accent3">
                    <a:lumMod val="75000"/>
                  </a:schemeClr>
                </a:solidFill>
              </a:rPr>
              <a:t>otus</a:t>
            </a:r>
            <a:r>
              <a:rPr lang="en-US" cap="none" dirty="0" smtClean="0"/>
              <a:t>. </a:t>
            </a:r>
            <a:r>
              <a:rPr lang="en-US" cap="none" dirty="0" smtClean="0">
                <a:solidFill>
                  <a:schemeClr val="accent3">
                    <a:lumMod val="75000"/>
                  </a:schemeClr>
                </a:solidFill>
              </a:rPr>
              <a:t>Do not trim rare </a:t>
            </a:r>
            <a:r>
              <a:rPr lang="en-US" cap="none" dirty="0" err="1" smtClean="0">
                <a:solidFill>
                  <a:schemeClr val="accent3">
                    <a:lumMod val="75000"/>
                  </a:schemeClr>
                </a:solidFill>
              </a:rPr>
              <a:t>otus</a:t>
            </a:r>
            <a:r>
              <a:rPr lang="en-US" cap="non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cap="none" dirty="0" smtClean="0"/>
              <a:t>before computing them as it can drastically alter the result</a:t>
            </a:r>
            <a:r>
              <a:rPr lang="fr-FR" cap="none" dirty="0" smtClean="0"/>
              <a:t>.</a:t>
            </a:r>
          </a:p>
          <a:p>
            <a:r>
              <a:rPr lang="el-GR" cap="none" dirty="0" smtClean="0"/>
              <a:t>α</a:t>
            </a:r>
            <a:r>
              <a:rPr lang="fr-FR" cap="none" dirty="0" smtClean="0"/>
              <a:t>-</a:t>
            </a:r>
            <a:r>
              <a:rPr lang="en-US" cap="none" dirty="0" smtClean="0"/>
              <a:t>diversity: without (left) and with (right) trimming on rare OTU ( total abundance &lt; 500)</a:t>
            </a:r>
            <a:endParaRPr lang="fr-FR" cap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69</a:t>
            </a:fld>
            <a:endParaRPr lang="fr-FR"/>
          </a:p>
        </p:txBody>
      </p:sp>
      <p:pic>
        <p:nvPicPr>
          <p:cNvPr id="8" name="Espace réservé du contenu 7" descr="richness2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274220" y="2912539"/>
            <a:ext cx="5547666" cy="3488261"/>
          </a:xfrm>
        </p:spPr>
      </p:pic>
      <p:pic>
        <p:nvPicPr>
          <p:cNvPr id="10" name="Espace réservé du contenu 9" descr="richness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5131" y="2912400"/>
            <a:ext cx="5603755" cy="35235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Phyloseq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About </a:t>
            </a:r>
            <a:r>
              <a:rPr lang="fr-FR" dirty="0" err="1" smtClean="0"/>
              <a:t>phyloseq</a:t>
            </a: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phyloseq</a:t>
            </a:r>
            <a:r>
              <a:rPr lang="fr-FR" dirty="0" smtClean="0"/>
              <a:t> data structure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accessors</a:t>
            </a: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Manipulating a </a:t>
            </a:r>
            <a:r>
              <a:rPr lang="en-US" dirty="0" err="1" smtClean="0"/>
              <a:t>phyloseq</a:t>
            </a:r>
            <a:r>
              <a:rPr lang="en-US" dirty="0" smtClean="0"/>
              <a:t> object: Filtering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Manipulating a </a:t>
            </a:r>
            <a:r>
              <a:rPr lang="en-US" dirty="0" err="1" smtClean="0"/>
              <a:t>phyloseq</a:t>
            </a:r>
            <a:r>
              <a:rPr lang="en-US" dirty="0" smtClean="0"/>
              <a:t> object: Smoothing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Manipulating a </a:t>
            </a:r>
            <a:r>
              <a:rPr lang="en-US" dirty="0" err="1" smtClean="0"/>
              <a:t>phyloseq</a:t>
            </a:r>
            <a:r>
              <a:rPr lang="en-US" dirty="0" smtClean="0"/>
              <a:t> object: Abundance counts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Importing</a:t>
            </a:r>
            <a:r>
              <a:rPr lang="fr-FR" dirty="0" smtClean="0"/>
              <a:t> a </a:t>
            </a:r>
            <a:r>
              <a:rPr lang="fr-FR" dirty="0" err="1" smtClean="0"/>
              <a:t>phyloseq</a:t>
            </a:r>
            <a:r>
              <a:rPr lang="fr-FR" dirty="0" smtClean="0"/>
              <a:t> </a:t>
            </a:r>
            <a:r>
              <a:rPr lang="fr-FR" dirty="0" err="1" smtClean="0"/>
              <a:t>object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Biodiversity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cap="none" dirty="0" smtClean="0"/>
              <a:t>β</a:t>
            </a:r>
            <a:r>
              <a:rPr lang="fr-FR" cap="none" dirty="0" smtClean="0"/>
              <a:t>-</a:t>
            </a:r>
            <a:r>
              <a:rPr lang="fr-FR" dirty="0" err="1" smtClean="0"/>
              <a:t>Diversity</a:t>
            </a:r>
            <a:r>
              <a:rPr lang="fr-FR" dirty="0" smtClean="0"/>
              <a:t> indices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70</a:t>
            </a:fld>
            <a:endParaRPr lang="fr-F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β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953972" cy="40233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Many  diversities (both compositional and </a:t>
            </a:r>
            <a:r>
              <a:rPr lang="en-US" dirty="0" err="1" smtClean="0"/>
              <a:t>phylogenetic</a:t>
            </a:r>
            <a:r>
              <a:rPr lang="en-US" dirty="0" smtClean="0"/>
              <a:t>) offered by </a:t>
            </a:r>
            <a:r>
              <a:rPr lang="en-US" dirty="0" err="1" smtClean="0"/>
              <a:t>Phyloseq</a:t>
            </a:r>
            <a:r>
              <a:rPr lang="en-US" dirty="0" smtClean="0"/>
              <a:t> </a:t>
            </a:r>
            <a:r>
              <a:rPr lang="en-US" dirty="0" smtClean="0"/>
              <a:t>through the generic distance function.</a:t>
            </a:r>
          </a:p>
          <a:p>
            <a:pPr>
              <a:buNone/>
            </a:pPr>
            <a:r>
              <a:rPr lang="en-US" dirty="0" smtClean="0"/>
              <a:t>Different dissimilarities capture different features of the communities: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qualitatively, communities are very similar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quantitatively they are very different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/>
              <a:t>phylogeneticaly</a:t>
            </a:r>
            <a:r>
              <a:rPr lang="en-US" dirty="0" smtClean="0"/>
              <a:t> two communities seems to be closer than the third one.</a:t>
            </a:r>
          </a:p>
        </p:txBody>
      </p:sp>
      <p:pic>
        <p:nvPicPr>
          <p:cNvPr id="11" name="Espace réservé du contenu 10" descr="beta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79459" y="2006204"/>
            <a:ext cx="4937125" cy="370284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71</a:t>
            </a:fld>
            <a:endParaRPr lang="fr-F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β</a:t>
            </a:r>
            <a:r>
              <a:rPr lang="en-US" dirty="0" smtClean="0"/>
              <a:t>-diversity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72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809750" y="1767416"/>
          <a:ext cx="835025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5125"/>
                <a:gridCol w="41751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Jaccard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Bray-Curtis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Fraction of </a:t>
                      </a:r>
                      <a:r>
                        <a:rPr lang="en-US" sz="1800" u="sng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species 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specific to either 1  or 2</a:t>
                      </a:r>
                      <a:endParaRPr 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Fraction of the </a:t>
                      </a:r>
                      <a:r>
                        <a:rPr lang="en-US" sz="1800" u="sng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community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specific to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 or to 2</a:t>
                      </a:r>
                      <a:endParaRPr 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 7" descr="bet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0135" y="2825018"/>
            <a:ext cx="6471730" cy="389963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495675" y="521970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r>
              <a:rPr lang="fr-FR" baseline="-25000" dirty="0" smtClean="0"/>
              <a:t>jac</a:t>
            </a:r>
            <a:r>
              <a:rPr lang="fr-FR" dirty="0" smtClean="0"/>
              <a:t> = 0,667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476622" y="5220000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</a:t>
            </a:r>
            <a:r>
              <a:rPr lang="fr-FR" baseline="-25000" dirty="0" smtClean="0"/>
              <a:t>bc</a:t>
            </a:r>
            <a:r>
              <a:rPr lang="fr-FR" dirty="0" smtClean="0"/>
              <a:t> = 0,281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β</a:t>
            </a:r>
            <a:r>
              <a:rPr lang="en-US" dirty="0" smtClean="0"/>
              <a:t>-diversity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73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809750" y="1767416"/>
          <a:ext cx="835025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5125"/>
                <a:gridCol w="41751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Jaccard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Bray-Curtis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Fraction of </a:t>
                      </a:r>
                      <a:r>
                        <a:rPr lang="en-US" sz="1800" u="sng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species 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specific to either 1  or 2</a:t>
                      </a:r>
                      <a:endParaRPr 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Fraction of the </a:t>
                      </a:r>
                      <a:r>
                        <a:rPr lang="en-US" sz="1800" u="sng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community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specific to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 or to 2</a:t>
                      </a:r>
                      <a:endParaRPr 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 descr="bet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2000" y="2826000"/>
            <a:ext cx="6470349" cy="38988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248275" y="3267075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r>
              <a:rPr lang="fr-FR" baseline="-25000" dirty="0" smtClean="0"/>
              <a:t>bc</a:t>
            </a:r>
            <a:r>
              <a:rPr lang="fr-FR" dirty="0" smtClean="0"/>
              <a:t> = 0,091</a:t>
            </a:r>
          </a:p>
          <a:p>
            <a:r>
              <a:rPr lang="fr-FR" dirty="0" smtClean="0"/>
              <a:t>D</a:t>
            </a:r>
            <a:r>
              <a:rPr lang="fr-FR" baseline="-25000" dirty="0" smtClean="0"/>
              <a:t>jac</a:t>
            </a:r>
            <a:r>
              <a:rPr lang="fr-FR" dirty="0" smtClean="0"/>
              <a:t> = 0,667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48275" y="4895850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r>
              <a:rPr lang="fr-FR" baseline="-25000" dirty="0" smtClean="0"/>
              <a:t>bc</a:t>
            </a:r>
            <a:r>
              <a:rPr lang="fr-FR" dirty="0" smtClean="0"/>
              <a:t> = 0,909</a:t>
            </a:r>
          </a:p>
          <a:p>
            <a:r>
              <a:rPr lang="fr-FR" dirty="0" smtClean="0"/>
              <a:t>D</a:t>
            </a:r>
            <a:r>
              <a:rPr lang="fr-FR" baseline="-25000" dirty="0" smtClean="0"/>
              <a:t>jac</a:t>
            </a:r>
            <a:r>
              <a:rPr lang="fr-FR" dirty="0" smtClean="0"/>
              <a:t> = 0,667</a:t>
            </a:r>
            <a:endParaRPr lang="fr-F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β</a:t>
            </a:r>
            <a:r>
              <a:rPr lang="en-US" dirty="0" smtClean="0"/>
              <a:t>-diversity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74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846510" y="1767416"/>
          <a:ext cx="8498980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9490"/>
                <a:gridCol w="42494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Unifrac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Weigthed</a:t>
                      </a:r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r>
                        <a:rPr lang="fr-FR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Unifrac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Fraction of </a:t>
                      </a:r>
                      <a:r>
                        <a:rPr lang="en-US" sz="1800" u="sng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tree 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specific to either 1  or 2</a:t>
                      </a:r>
                      <a:endParaRPr 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Fraction of the </a:t>
                      </a:r>
                      <a:r>
                        <a:rPr lang="en-US" sz="1800" u="sng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diversity 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specific to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 or to 2</a:t>
                      </a:r>
                      <a:endParaRPr lang="en-US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466680" y="2916177"/>
            <a:ext cx="11258641" cy="3764680"/>
            <a:chOff x="33557" y="2916177"/>
            <a:chExt cx="11258641" cy="3764680"/>
          </a:xfrm>
        </p:grpSpPr>
        <p:pic>
          <p:nvPicPr>
            <p:cNvPr id="8" name="Image 7" descr="beta_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57" y="2916177"/>
              <a:ext cx="6989412" cy="376468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7547912" y="3432579"/>
              <a:ext cx="37442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If all </a:t>
              </a:r>
              <a:r>
                <a:rPr lang="fr-F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branch</a:t>
              </a:r>
              <a:r>
                <a:rPr lang="fr-F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F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length</a:t>
              </a:r>
              <a:r>
                <a:rPr lang="fr-F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are </a:t>
              </a:r>
              <a:r>
                <a:rPr lang="fr-F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equal</a:t>
              </a:r>
              <a:r>
                <a:rPr lang="fr-F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to 1, </a:t>
              </a:r>
              <a:r>
                <a:rPr lang="fr-F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only</a:t>
              </a:r>
              <a:r>
                <a:rPr lang="fr-F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F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branch</a:t>
              </a:r>
              <a:r>
                <a:rPr lang="fr-F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F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present</a:t>
              </a:r>
              <a:r>
                <a:rPr lang="fr-F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in </a:t>
              </a:r>
              <a:r>
                <a:rPr lang="fr-F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at</a:t>
              </a:r>
              <a:r>
                <a:rPr lang="fr-F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least one </a:t>
              </a:r>
              <a:r>
                <a:rPr lang="fr-F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community</a:t>
              </a:r>
              <a:r>
                <a:rPr lang="fr-F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are </a:t>
              </a:r>
              <a:r>
                <a:rPr lang="fr-F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taken</a:t>
              </a:r>
              <a:r>
                <a:rPr lang="fr-F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F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into</a:t>
              </a:r>
              <a:r>
                <a:rPr lang="fr-F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F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account</a:t>
              </a:r>
              <a:r>
                <a:rPr lang="fr-F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:</a:t>
              </a:r>
            </a:p>
          </p:txBody>
        </p:sp>
        <p:graphicFrame>
          <p:nvGraphicFramePr>
            <p:cNvPr id="12" name="Objet 11"/>
            <p:cNvGraphicFramePr>
              <a:graphicFrameLocks noChangeAspect="1"/>
            </p:cNvGraphicFramePr>
            <p:nvPr/>
          </p:nvGraphicFramePr>
          <p:xfrm flipV="1">
            <a:off x="7549200" y="4658828"/>
            <a:ext cx="3636962" cy="1077913"/>
          </p:xfrm>
          <a:graphic>
            <a:graphicData uri="http://schemas.openxmlformats.org/presentationml/2006/ole">
              <p:oleObj spid="_x0000_s178178" name="Équation" r:id="rId4" imgW="3340080" imgH="9903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β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What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do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conclude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in terme of Jaccard, Bray Curtis,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Unifrac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weigthed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Unifrac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values?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75</a:t>
            </a:fld>
            <a:endParaRPr lang="fr-FR"/>
          </a:p>
        </p:txBody>
      </p:sp>
      <p:pic>
        <p:nvPicPr>
          <p:cNvPr id="226306" name="Picture 2" descr="\\jj-1313-srvdata\user\mbernard\Documents\FROGS\FROGS_formation\phyloseq\image\bet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022" y="2193393"/>
            <a:ext cx="7205956" cy="4664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β</a:t>
            </a:r>
            <a:r>
              <a:rPr lang="en-US" dirty="0" smtClean="0"/>
              <a:t>-diversity</a:t>
            </a:r>
            <a:endParaRPr lang="fr-FR" dirty="0"/>
          </a:p>
        </p:txBody>
      </p:sp>
      <p:pic>
        <p:nvPicPr>
          <p:cNvPr id="5" name="Espace réservé du contenu 4" descr="beta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4800" y="2192399"/>
            <a:ext cx="7257799" cy="4698166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76</a:t>
            </a:fld>
            <a:endParaRPr lang="fr-F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β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487" y="1845734"/>
            <a:ext cx="11585541" cy="4023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Dissimilarities are computed with distance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dist.bc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distance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 method =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"bray"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 ## Bray-Curtis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All available distances are available with 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distanceMethodList</a:t>
            </a:r>
            <a:endParaRPr lang="fr-FR" sz="1800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$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UniFrac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[1]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unifrac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wunifrac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$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DPCoA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[1]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dpcoa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$JSD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[1]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jsd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$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vegdist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[1]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manhattan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euclidean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canberra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bray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kulczynski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" "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jaccard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gower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altGower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morisita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" "horn"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[11]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mountford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raup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 "binomial" "chao" "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cao</a:t>
            </a: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Courier New" pitchFamily="49" charset="0"/>
                <a:cs typeface="Courier New" pitchFamily="49" charset="0"/>
              </a:rPr>
              <a:t>## $</a:t>
            </a:r>
            <a:r>
              <a:rPr lang="fr-FR" sz="1800" dirty="0" err="1" smtClean="0">
                <a:latin typeface="Courier New" pitchFamily="49" charset="0"/>
                <a:cs typeface="Courier New" pitchFamily="49" charset="0"/>
              </a:rPr>
              <a:t>betadiver</a:t>
            </a:r>
            <a:endParaRPr lang="fr-F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## [1] "w" "-1" "c" "wb" "r" "I" "e" "t" "me" "j" "sor" ...</a:t>
            </a:r>
            <a:endParaRPr lang="fr-FR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77</a:t>
            </a:fld>
            <a:endParaRPr lang="fr-FR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β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Bray-Curtis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Jaccard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Kulczynski</a:t>
            </a:r>
            <a:r>
              <a:rPr lang="en-US" dirty="0" smtClean="0"/>
              <a:t> good at detecting </a:t>
            </a:r>
            <a:r>
              <a:rPr lang="en-US" dirty="0" smtClean="0"/>
              <a:t>underlying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ecological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gradients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Morisita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-Horn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, Cao </a:t>
            </a:r>
            <a:r>
              <a:rPr lang="fr-FR" dirty="0" smtClean="0"/>
              <a:t>and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Jensen-Shannon</a:t>
            </a:r>
            <a:r>
              <a:rPr lang="fr-FR" dirty="0" smtClean="0"/>
              <a:t> good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handling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different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sample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sizes</a:t>
            </a:r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All </a:t>
            </a:r>
            <a:r>
              <a:rPr lang="en-US" dirty="0" smtClean="0"/>
              <a:t>take value in [0; 1] except JSD and Cao.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78</a:t>
            </a:fld>
            <a:endParaRPr lang="fr-F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β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462" y="1845734"/>
            <a:ext cx="5450576" cy="4023360"/>
          </a:xfrm>
        </p:spPr>
        <p:txBody>
          <a:bodyPr anchor="ctr"/>
          <a:lstStyle/>
          <a:p>
            <a:r>
              <a:rPr lang="el-GR" dirty="0" smtClean="0"/>
              <a:t>β</a:t>
            </a:r>
            <a:r>
              <a:rPr lang="en-US" dirty="0" smtClean="0"/>
              <a:t>-diversity indices can be visualized thanks to </a:t>
            </a:r>
            <a:r>
              <a:rPr lang="en-US" dirty="0" err="1" smtClean="0"/>
              <a:t>heatmap</a:t>
            </a:r>
            <a:r>
              <a:rPr lang="en-US" dirty="0" smtClean="0"/>
              <a:t>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## custom function to implement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plot_dist_as_heatmap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dist.bc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title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"Bray-Curtis"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fr-FR" dirty="0"/>
          </a:p>
        </p:txBody>
      </p:sp>
      <p:pic>
        <p:nvPicPr>
          <p:cNvPr id="7" name="Espace réservé du contenu 6" descr="beta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8238" y="1803271"/>
            <a:ext cx="5829218" cy="451268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79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About </a:t>
            </a:r>
            <a:r>
              <a:rPr lang="fr-FR" dirty="0" err="1" smtClean="0"/>
              <a:t>Phyloseq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en-US" dirty="0" smtClean="0"/>
              <a:t>R package (</a:t>
            </a:r>
            <a:r>
              <a:rPr lang="en-US" dirty="0" err="1" smtClean="0"/>
              <a:t>McMurdie</a:t>
            </a:r>
            <a:r>
              <a:rPr lang="en-US" dirty="0" smtClean="0"/>
              <a:t> and Holmes, 2013) to analyze community composition data in a </a:t>
            </a:r>
            <a:r>
              <a:rPr lang="en-US" dirty="0" err="1" smtClean="0"/>
              <a:t>phylogenetic</a:t>
            </a:r>
            <a:r>
              <a:rPr lang="en-US" dirty="0" smtClean="0"/>
              <a:t> framework</a:t>
            </a:r>
          </a:p>
          <a:p>
            <a:pPr>
              <a:buNone/>
            </a:pPr>
            <a:r>
              <a:rPr lang="en-US" dirty="0" smtClean="0"/>
              <a:t>He uses other R packages: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Community ecology functions from vegan, ade4, </a:t>
            </a:r>
            <a:r>
              <a:rPr lang="en-US" dirty="0" err="1" smtClean="0"/>
              <a:t>picante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Tree manipulation from ape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Graphics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ggplot2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(Differential analysis from DESeq2)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β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80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773014" y="1845734"/>
            <a:ext cx="4937760" cy="402336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Jaccard</a:t>
            </a:r>
            <a:r>
              <a:rPr lang="en-US" dirty="0" smtClean="0"/>
              <a:t> </a:t>
            </a:r>
            <a:r>
              <a:rPr lang="en-US" sz="2000" dirty="0" smtClean="0"/>
              <a:t>lower than Bray-Curtis </a:t>
            </a:r>
          </a:p>
          <a:p>
            <a:pPr lvl="1">
              <a:buFont typeface="Wingdings"/>
              <a:buChar char="è"/>
            </a:pPr>
            <a:r>
              <a:rPr lang="en-US" sz="2000" dirty="0" smtClean="0"/>
              <a:t>abundant </a:t>
            </a:r>
            <a:r>
              <a:rPr lang="en-US" sz="2000" dirty="0" err="1" smtClean="0"/>
              <a:t>taxa</a:t>
            </a:r>
            <a:r>
              <a:rPr lang="en-US" sz="2000" dirty="0" smtClean="0"/>
              <a:t> are not shared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fr-FR" sz="2000" dirty="0" smtClean="0"/>
              <a:t>Jaccard </a:t>
            </a:r>
            <a:r>
              <a:rPr lang="fr-FR" sz="2000" dirty="0" err="1" smtClean="0"/>
              <a:t>higher</a:t>
            </a:r>
            <a:r>
              <a:rPr lang="fr-FR" sz="2000" dirty="0" smtClean="0"/>
              <a:t> </a:t>
            </a:r>
            <a:r>
              <a:rPr lang="fr-FR" sz="2000" dirty="0" err="1" smtClean="0"/>
              <a:t>than</a:t>
            </a:r>
            <a:r>
              <a:rPr lang="fr-FR" sz="2000" dirty="0" smtClean="0"/>
              <a:t> </a:t>
            </a:r>
            <a:r>
              <a:rPr lang="fr-FR" sz="2000" dirty="0" err="1" smtClean="0"/>
              <a:t>Unifrac</a:t>
            </a:r>
            <a:endParaRPr lang="en-US" sz="2000" dirty="0" smtClean="0"/>
          </a:p>
          <a:p>
            <a:pPr lvl="1">
              <a:buFont typeface="Wingdings"/>
              <a:buChar char="è"/>
            </a:pPr>
            <a:r>
              <a:rPr lang="en-US" sz="2000" dirty="0" smtClean="0"/>
              <a:t> communities' </a:t>
            </a:r>
            <a:r>
              <a:rPr lang="en-US" sz="2000" dirty="0" err="1" smtClean="0"/>
              <a:t>taxa</a:t>
            </a:r>
            <a:r>
              <a:rPr lang="en-US" sz="2000" dirty="0" smtClean="0"/>
              <a:t> are distinct but </a:t>
            </a:r>
            <a:r>
              <a:rPr lang="en-US" sz="2000" dirty="0" err="1" smtClean="0"/>
              <a:t>phylogenetically</a:t>
            </a:r>
            <a:r>
              <a:rPr lang="en-US" sz="2000" dirty="0" smtClean="0"/>
              <a:t> related </a:t>
            </a:r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err="1" smtClean="0"/>
              <a:t>Unifrac</a:t>
            </a:r>
            <a:r>
              <a:rPr lang="en-US" sz="2000" dirty="0" smtClean="0"/>
              <a:t> higher than weighted </a:t>
            </a:r>
            <a:r>
              <a:rPr lang="en-US" sz="2000" dirty="0" err="1" smtClean="0"/>
              <a:t>Unifrac</a:t>
            </a:r>
            <a:endParaRPr lang="en-US" sz="2000" dirty="0" smtClean="0"/>
          </a:p>
          <a:p>
            <a:pPr lvl="1">
              <a:buFont typeface="Wingdings"/>
              <a:buChar char="è"/>
            </a:pPr>
            <a:r>
              <a:rPr lang="en-US" sz="2000" dirty="0" err="1" smtClean="0"/>
              <a:t>abondant</a:t>
            </a:r>
            <a:r>
              <a:rPr lang="en-US" sz="2000" dirty="0" smtClean="0"/>
              <a:t> </a:t>
            </a:r>
            <a:r>
              <a:rPr lang="en-US" sz="2000" dirty="0" err="1" smtClean="0"/>
              <a:t>taxa</a:t>
            </a:r>
            <a:r>
              <a:rPr lang="en-US" sz="2000" dirty="0" smtClean="0"/>
              <a:t> in both communities are </a:t>
            </a:r>
            <a:r>
              <a:rPr lang="en-US" sz="2000" dirty="0" err="1" smtClean="0"/>
              <a:t>phylogenetically</a:t>
            </a:r>
            <a:r>
              <a:rPr lang="en-US" sz="2000" dirty="0" smtClean="0"/>
              <a:t> </a:t>
            </a:r>
            <a:r>
              <a:rPr lang="en-US" dirty="0" smtClean="0"/>
              <a:t>close.</a:t>
            </a:r>
          </a:p>
          <a:p>
            <a:endParaRPr lang="fr-FR" dirty="0"/>
          </a:p>
        </p:txBody>
      </p:sp>
      <p:pic>
        <p:nvPicPr>
          <p:cNvPr id="7" name="Espace réservé du contenu 6" descr="beta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53455" y="1762812"/>
            <a:ext cx="6400294" cy="5095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: </a:t>
            </a:r>
            <a:r>
              <a:rPr lang="el-GR" dirty="0" smtClean="0"/>
              <a:t>β</a:t>
            </a:r>
            <a:r>
              <a:rPr lang="en-US" dirty="0" smtClean="0"/>
              <a:t>-diversity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In general,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qualitative</a:t>
            </a:r>
            <a:r>
              <a:rPr lang="en-US" dirty="0" smtClean="0"/>
              <a:t> diversities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are more sensitive to factors that affect presence/absence</a:t>
            </a:r>
            <a:r>
              <a:rPr lang="en-US" dirty="0" smtClean="0"/>
              <a:t> of organisms (such as pH, salinity, depth, etc) and therefore useful to study and define bioregions (regions with little of no </a:t>
            </a:r>
            <a:r>
              <a:rPr lang="fr-FR" dirty="0" err="1" smtClean="0"/>
              <a:t>ow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)...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... </a:t>
            </a:r>
            <a:r>
              <a:rPr lang="fr-FR" dirty="0" err="1" smtClean="0"/>
              <a:t>whereas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quantitative</a:t>
            </a:r>
            <a:r>
              <a:rPr lang="fr-FR" dirty="0" smtClean="0"/>
              <a:t> distances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focus on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factors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that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affect relative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changes</a:t>
            </a:r>
            <a:r>
              <a:rPr lang="en-US" dirty="0" smtClean="0"/>
              <a:t> (seasonal changes, nutrient availability, concentration of oxygen, depth, etc) and therefore useful to monitor communities over time or </a:t>
            </a:r>
            <a:r>
              <a:rPr lang="fr-FR" dirty="0" err="1" smtClean="0"/>
              <a:t>along</a:t>
            </a:r>
            <a:r>
              <a:rPr lang="fr-FR" dirty="0" smtClean="0"/>
              <a:t> an </a:t>
            </a:r>
            <a:r>
              <a:rPr lang="fr-FR" dirty="0" err="1" smtClean="0"/>
              <a:t>environmental</a:t>
            </a:r>
            <a:r>
              <a:rPr lang="fr-FR" dirty="0" smtClean="0"/>
              <a:t> gradient.</a:t>
            </a:r>
          </a:p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Different distances capture different features of the samples. </a:t>
            </a:r>
          </a:p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There is no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"one size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fits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all"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81</a:t>
            </a:fld>
            <a:endParaRPr lang="fr-F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82</a:t>
            </a:fld>
            <a:endParaRPr lang="fr-FR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ordination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83</a:t>
            </a:fld>
            <a:endParaRPr lang="fr-FR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ordination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Each community is described by </a:t>
            </a:r>
            <a:r>
              <a:rPr lang="en-US" dirty="0" err="1" smtClean="0"/>
              <a:t>otus</a:t>
            </a:r>
            <a:r>
              <a:rPr lang="en-US" dirty="0" smtClean="0"/>
              <a:t> abundances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Otus</a:t>
            </a:r>
            <a:r>
              <a:rPr lang="fr-FR" dirty="0" smtClean="0"/>
              <a:t> </a:t>
            </a:r>
            <a:r>
              <a:rPr lang="fr-FR" dirty="0" err="1" smtClean="0"/>
              <a:t>abundance</a:t>
            </a:r>
            <a:r>
              <a:rPr lang="fr-FR" dirty="0" smtClean="0"/>
              <a:t> </a:t>
            </a:r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correlated</a:t>
            </a: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PCA finds linear combinations of </a:t>
            </a:r>
            <a:r>
              <a:rPr lang="en-US" dirty="0" err="1" smtClean="0"/>
              <a:t>otus</a:t>
            </a:r>
            <a:r>
              <a:rPr lang="en-US" dirty="0" smtClean="0"/>
              <a:t> that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are </a:t>
            </a:r>
            <a:r>
              <a:rPr lang="fr-FR" dirty="0" err="1" smtClean="0"/>
              <a:t>uncorrelated</a:t>
            </a:r>
            <a:endParaRPr lang="fr-FR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capture well the variance of community composition</a:t>
            </a:r>
          </a:p>
          <a:p>
            <a:pPr lvl="1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But variance is not a very good measure of 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-diversity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84</a:t>
            </a:fld>
            <a:endParaRPr lang="fr-FR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ordination</a:t>
            </a:r>
            <a:endParaRPr lang="fr-FR" dirty="0"/>
          </a:p>
        </p:txBody>
      </p:sp>
      <p:graphicFrame>
        <p:nvGraphicFramePr>
          <p:cNvPr id="23" name="Espace réservé du contenu 22"/>
          <p:cNvGraphicFramePr>
            <a:graphicFrameLocks noGrp="1"/>
          </p:cNvGraphicFramePr>
          <p:nvPr>
            <p:ph sz="half" idx="1"/>
          </p:nvPr>
        </p:nvGraphicFramePr>
        <p:xfrm>
          <a:off x="1096963" y="3364672"/>
          <a:ext cx="4938714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119"/>
                <a:gridCol w="823119"/>
                <a:gridCol w="823119"/>
                <a:gridCol w="823119"/>
                <a:gridCol w="823119"/>
                <a:gridCol w="823119"/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Distance</a:t>
                      </a:r>
                      <a:r>
                        <a:rPr lang="fr-FR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Matrix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S1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S2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S3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S4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S5</a:t>
                      </a:r>
                      <a:endParaRPr lang="fr-FR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0.00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2.21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6.31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0.99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7.50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S2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0.00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5.40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1.22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5.74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S3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6.31</a:t>
                      </a:r>
                      <a:endParaRPr lang="fr-FR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5.40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0.00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5.75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3.16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S4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0.99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1.22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5.75</a:t>
                      </a:r>
                      <a:endParaRPr lang="fr-F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0.00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6.64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S5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7.50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5.74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3.16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6.64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0.00</a:t>
                      </a:r>
                      <a:endParaRPr lang="fr-F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Espace réservé du contenu 19" descr="ordination_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9161" r="18480"/>
          <a:stretch>
            <a:fillRect/>
          </a:stretch>
        </p:blipFill>
        <p:spPr>
          <a:xfrm>
            <a:off x="7164197" y="2673790"/>
            <a:ext cx="4056469" cy="402592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85</a:t>
            </a:fld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8162488" y="5201175"/>
            <a:ext cx="2533475" cy="2516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7759818" y="3951217"/>
            <a:ext cx="234890" cy="1157679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98957" y="1744910"/>
            <a:ext cx="10125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Multidimensionnal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Scaling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(MDS or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PCoA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equivalent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a principal component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(PCA) but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preserves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β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diversity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instead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variance.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MDS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try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dimensions </a:t>
            </a:r>
          </a:p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 The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samples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ordination.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ordination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Ordination is done through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ordinate</a:t>
            </a:r>
            <a:r>
              <a:rPr lang="en-US" dirty="0" smtClean="0"/>
              <a:t> function.</a:t>
            </a:r>
          </a:p>
          <a:p>
            <a:r>
              <a:rPr lang="en-US" dirty="0" smtClean="0"/>
              <a:t>You can pass the distance either by name (and </a:t>
            </a:r>
            <a:r>
              <a:rPr lang="en-US" dirty="0" err="1" smtClean="0"/>
              <a:t>phyloseq</a:t>
            </a:r>
            <a:r>
              <a:rPr lang="en-US" dirty="0" smtClean="0"/>
              <a:t> will call </a:t>
            </a:r>
            <a:r>
              <a:rPr lang="fr-FR" dirty="0" smtClean="0"/>
              <a:t>distance) : 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ord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ordinate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method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"MDS"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distance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"bray"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/>
              <a:t>or by passing a distance matrix directly (useful if you already computed it)</a:t>
            </a:r>
          </a:p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dist.bc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distance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method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bray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ord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ordinate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method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"MDS"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distance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dist.bc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86</a:t>
            </a:fld>
            <a:endParaRPr lang="fr-F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ordination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754144" y="1845734"/>
            <a:ext cx="5280894" cy="4023360"/>
          </a:xfrm>
        </p:spPr>
        <p:txBody>
          <a:bodyPr anchor="ctr"/>
          <a:lstStyle/>
          <a:p>
            <a:r>
              <a:rPr lang="en-US" dirty="0" smtClean="0"/>
              <a:t>The graphic is then produced with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plot_ordination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plot_ordination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ord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color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## add title and plain background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theme_bw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+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ggtitle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"MDS + BC"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Espace réservé du contenu 6" descr="ord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8238" y="1764747"/>
            <a:ext cx="5973762" cy="451712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87</a:t>
            </a:fld>
            <a:endParaRPr lang="fr-F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ordination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754144" y="1845734"/>
            <a:ext cx="5280894" cy="4023360"/>
          </a:xfrm>
        </p:spPr>
        <p:txBody>
          <a:bodyPr anchor="ctr"/>
          <a:lstStyle/>
          <a:p>
            <a:r>
              <a:rPr lang="en-US" dirty="0" smtClean="0"/>
              <a:t>Custom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plot_samples</a:t>
            </a:r>
            <a:r>
              <a:rPr lang="en-US" dirty="0" smtClean="0"/>
              <a:t> function built around plot ordination to </a:t>
            </a:r>
            <a:r>
              <a:rPr lang="fr-FR" dirty="0" err="1" smtClean="0"/>
              <a:t>represent</a:t>
            </a:r>
            <a:r>
              <a:rPr lang="fr-FR" dirty="0" smtClean="0"/>
              <a:t> groups (extra </a:t>
            </a:r>
            <a:r>
              <a:rPr lang="fr-FR" dirty="0" err="1" smtClean="0"/>
              <a:t>replicate</a:t>
            </a:r>
            <a:r>
              <a:rPr lang="fr-FR" dirty="0" smtClean="0"/>
              <a:t> </a:t>
            </a:r>
            <a:r>
              <a:rPr lang="fr-FR" dirty="0" err="1" smtClean="0"/>
              <a:t>parameter</a:t>
            </a:r>
            <a:r>
              <a:rPr lang="fr-FR" dirty="0" smtClean="0"/>
              <a:t>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plot_samples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ord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color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replicate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theme_bw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+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ggtitle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"MDS + BC"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88</a:t>
            </a:fld>
            <a:endParaRPr lang="fr-FR"/>
          </a:p>
        </p:txBody>
      </p:sp>
      <p:pic>
        <p:nvPicPr>
          <p:cNvPr id="8" name="Espace réservé du contenu 7" descr="ord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8237" y="1763999"/>
            <a:ext cx="5974298" cy="4517530"/>
          </a:xfr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ordination</a:t>
            </a:r>
            <a:endParaRPr lang="fr-FR" dirty="0"/>
          </a:p>
        </p:txBody>
      </p:sp>
      <p:pic>
        <p:nvPicPr>
          <p:cNvPr id="10" name="Espace réservé du contenu 9" descr="ordination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1769" y="1740689"/>
            <a:ext cx="8268463" cy="5117311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89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About </a:t>
            </a:r>
            <a:r>
              <a:rPr lang="fr-FR" dirty="0" err="1" smtClean="0"/>
              <a:t>Phyloseq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help:</a:t>
            </a:r>
          </a:p>
          <a:p>
            <a:pPr>
              <a:buNone/>
            </a:pPr>
            <a:r>
              <a:rPr lang="en-US" dirty="0" err="1" smtClean="0"/>
              <a:t>phyloseq</a:t>
            </a:r>
            <a:r>
              <a:rPr lang="en-US" dirty="0" smtClean="0"/>
              <a:t> comes with two vignettes</a:t>
            </a: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vignette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-basics"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vignette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phyloseq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analysis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smtClean="0"/>
              <a:t>The first one gives insights about data structure and data manipulation (Section 2), the second one about data analysis (Section 3 to 5).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ordination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298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Qualitative distances (</a:t>
            </a:r>
            <a:r>
              <a:rPr lang="en-US" dirty="0" err="1" smtClean="0"/>
              <a:t>Unifrac</a:t>
            </a:r>
            <a:r>
              <a:rPr lang="en-US" dirty="0" smtClean="0"/>
              <a:t>, </a:t>
            </a:r>
            <a:r>
              <a:rPr lang="en-US" dirty="0" err="1" smtClean="0"/>
              <a:t>Jaccard</a:t>
            </a:r>
            <a:r>
              <a:rPr lang="en-US" dirty="0" smtClean="0"/>
              <a:t>) separate meat products from seafood ones 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detected </a:t>
            </a:r>
            <a:r>
              <a:rPr lang="en-US" dirty="0" err="1" smtClean="0"/>
              <a:t>taxa</a:t>
            </a:r>
            <a:r>
              <a:rPr lang="en-US" dirty="0" smtClean="0"/>
              <a:t> segregate by origin.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DesLardons</a:t>
            </a:r>
            <a:r>
              <a:rPr lang="en-US" dirty="0" smtClean="0"/>
              <a:t>  is somewhere in between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contamination induced by sea salt.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Quantitative distances (</a:t>
            </a:r>
            <a:r>
              <a:rPr lang="en-US" dirty="0" err="1" smtClean="0"/>
              <a:t>wUnifrac</a:t>
            </a:r>
            <a:r>
              <a:rPr lang="en-US" dirty="0" smtClean="0"/>
              <a:t>) exhibit a gradient meat – seafood (on axis 1) with </a:t>
            </a:r>
            <a:r>
              <a:rPr lang="en-US" dirty="0" err="1" smtClean="0"/>
              <a:t>DesLardons</a:t>
            </a:r>
            <a:r>
              <a:rPr lang="en-US" dirty="0" smtClean="0"/>
              <a:t> in the middle and a gradient </a:t>
            </a:r>
            <a:r>
              <a:rPr lang="en-US" dirty="0" err="1" smtClean="0"/>
              <a:t>SaumonFume</a:t>
            </a:r>
            <a:r>
              <a:rPr lang="en-US" dirty="0" smtClean="0"/>
              <a:t> - everything else on axis 2.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Large overlap between groups in terms of relative composition but less so in term of species composition (a side e </a:t>
            </a:r>
            <a:r>
              <a:rPr lang="en-US" dirty="0" err="1" smtClean="0"/>
              <a:t>ect</a:t>
            </a:r>
            <a:r>
              <a:rPr lang="en-US" dirty="0" smtClean="0"/>
              <a:t> of </a:t>
            </a:r>
            <a:r>
              <a:rPr lang="en-US" dirty="0" err="1" smtClean="0"/>
              <a:t>undersampling</a:t>
            </a:r>
            <a:r>
              <a:rPr lang="en-US" dirty="0" smtClean="0"/>
              <a:t>?)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Note the difference between </a:t>
            </a:r>
            <a:r>
              <a:rPr lang="en-US" dirty="0" err="1" smtClean="0"/>
              <a:t>wUniFrac</a:t>
            </a:r>
            <a:r>
              <a:rPr lang="en-US" dirty="0" smtClean="0"/>
              <a:t> and Bray-Curtis for the distances between </a:t>
            </a:r>
            <a:r>
              <a:rPr lang="en-US" dirty="0" err="1" smtClean="0"/>
              <a:t>BoeufHache</a:t>
            </a:r>
            <a:r>
              <a:rPr lang="en-US" dirty="0" smtClean="0"/>
              <a:t> and </a:t>
            </a:r>
            <a:r>
              <a:rPr lang="en-US" dirty="0" err="1" smtClean="0"/>
              <a:t>VeauHache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Warning The 2-D representation captures only part of the original distances.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90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clustering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91</a:t>
            </a:fld>
            <a:endParaRPr lang="fr-F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</a:t>
            </a:r>
            <a:r>
              <a:rPr lang="fr-FR" dirty="0" err="1" smtClean="0"/>
              <a:t>clustering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clustering</a:t>
            </a:r>
            <a:r>
              <a:rPr lang="fr-FR" dirty="0" smtClean="0"/>
              <a:t> </a:t>
            </a:r>
            <a:r>
              <a:rPr lang="fr-FR" dirty="0" err="1" smtClean="0"/>
              <a:t>aims</a:t>
            </a:r>
            <a:r>
              <a:rPr lang="fr-FR" dirty="0" smtClean="0"/>
              <a:t> to </a:t>
            </a:r>
            <a:r>
              <a:rPr lang="fr-FR" dirty="0" err="1" smtClean="0"/>
              <a:t>represent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in a </a:t>
            </a:r>
            <a:r>
              <a:rPr lang="fr-FR" dirty="0" err="1" smtClean="0"/>
              <a:t>tree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a distance </a:t>
            </a:r>
            <a:r>
              <a:rPr lang="fr-FR" dirty="0" err="1" smtClean="0"/>
              <a:t>matrix</a:t>
            </a:r>
            <a:r>
              <a:rPr lang="fr-FR" dirty="0" smtClean="0"/>
              <a:t> and a linkage </a:t>
            </a:r>
            <a:r>
              <a:rPr lang="fr-FR" dirty="0" err="1" smtClean="0"/>
              <a:t>function</a:t>
            </a:r>
            <a:r>
              <a:rPr lang="fr-FR" dirty="0" smtClean="0"/>
              <a:t>: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Complete linkage: tends to produce compact, spherical clusters and guarantees that all samples in a cluster are similar to each other.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Ward: tends to also produces spherical clusters but has better theoretical properties than complete linkage.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single: friend of friend approach, tends to produce banana-shaped or chains-like clusters.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92</a:t>
            </a:fld>
            <a:endParaRPr lang="fr-FR"/>
          </a:p>
        </p:txBody>
      </p:sp>
      <p:pic>
        <p:nvPicPr>
          <p:cNvPr id="228354" name="Picture 2" descr="\\jj-1313-srvdata\user\mbernard\Documents\FROGS\FROGS_formation\phyloseq\image\clusteri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88" y="4036593"/>
            <a:ext cx="12060025" cy="2083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</a:t>
            </a:r>
            <a:r>
              <a:rPr lang="fr-FR" dirty="0" err="1" smtClean="0"/>
              <a:t>clustering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Choose a distance (among </a:t>
            </a:r>
            <a:r>
              <a:rPr lang="en-US" dirty="0" err="1" smtClean="0"/>
              <a:t>Jaccard</a:t>
            </a:r>
            <a:r>
              <a:rPr lang="en-US" dirty="0" smtClean="0"/>
              <a:t>, Bray-Curtis, </a:t>
            </a:r>
            <a:r>
              <a:rPr lang="en-US" dirty="0" err="1" smtClean="0"/>
              <a:t>Unifrac</a:t>
            </a:r>
            <a:r>
              <a:rPr lang="en-US" dirty="0" smtClean="0"/>
              <a:t>, etc)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Choose</a:t>
            </a:r>
            <a:r>
              <a:rPr lang="fr-FR" dirty="0" smtClean="0"/>
              <a:t> a linkage </a:t>
            </a:r>
            <a:r>
              <a:rPr lang="fr-FR" dirty="0" err="1" smtClean="0"/>
              <a:t>function</a:t>
            </a:r>
            <a:endParaRPr lang="fr-FR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complete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“complete”</a:t>
            </a:r>
            <a:r>
              <a:rPr lang="en-US" dirty="0" smtClean="0"/>
              <a:t>): tends to produce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compact</a:t>
            </a:r>
            <a:r>
              <a:rPr lang="en-US" dirty="0" smtClean="0"/>
              <a:t>, spherical clusters and guarantees that all samples in a cluster are similar to each other.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ward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“ward.D2”</a:t>
            </a:r>
            <a:r>
              <a:rPr lang="en-US" dirty="0" smtClean="0"/>
              <a:t>): tends to also produces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spherical</a:t>
            </a:r>
            <a:r>
              <a:rPr lang="en-US" dirty="0" smtClean="0"/>
              <a:t> clusters but has better theoretical properties than complete linkage.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single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“single”</a:t>
            </a:r>
            <a:r>
              <a:rPr lang="en-US" dirty="0" smtClean="0"/>
              <a:t>): friend of friend approach, tends to produce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banana-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shaped</a:t>
            </a:r>
            <a:r>
              <a:rPr lang="fr-FR" dirty="0" smtClean="0"/>
              <a:t> or </a:t>
            </a:r>
            <a:r>
              <a:rPr lang="fr-FR" dirty="0" err="1" smtClean="0"/>
              <a:t>chains</a:t>
            </a:r>
            <a:r>
              <a:rPr lang="fr-FR" dirty="0" smtClean="0"/>
              <a:t>-</a:t>
            </a:r>
            <a:r>
              <a:rPr lang="fr-FR" dirty="0" err="1" smtClean="0"/>
              <a:t>like</a:t>
            </a:r>
            <a:r>
              <a:rPr lang="fr-FR" dirty="0" smtClean="0"/>
              <a:t> clusters.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Feed to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hclust</a:t>
            </a:r>
            <a:r>
              <a:rPr lang="en-US" dirty="0" smtClean="0"/>
              <a:t> and plot</a:t>
            </a:r>
          </a:p>
          <a:p>
            <a:pPr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clustering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hclust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distance.matrix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method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linkage.function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clustering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93</a:t>
            </a:fld>
            <a:endParaRPr lang="fr-FR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</a:t>
            </a:r>
            <a:r>
              <a:rPr lang="fr-FR" dirty="0" err="1" smtClean="0"/>
              <a:t>clustering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3060" y="1845734"/>
            <a:ext cx="11368726" cy="40233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mfcol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c(1, 3)) ## To plot the three clustering trees side-by-side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hclust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dist.uf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method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complete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hclust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dist.uf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method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"ward.D2"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hclust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dist.uf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method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"single"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94</a:t>
            </a:fld>
            <a:endParaRPr lang="fr-FR"/>
          </a:p>
        </p:txBody>
      </p:sp>
      <p:pic>
        <p:nvPicPr>
          <p:cNvPr id="266242" name="Picture 2" descr="\\jj-1313-srvdata\user\mbernard\Documents\FROGS\FROGS_formation\phyloseq\image\clus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960" y="3130219"/>
            <a:ext cx="8026080" cy="3721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</a:t>
            </a:r>
            <a:r>
              <a:rPr lang="fr-FR" dirty="0" err="1" smtClean="0"/>
              <a:t>clustering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907366" cy="4023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With some </a:t>
            </a:r>
            <a:r>
              <a:rPr lang="en-US" dirty="0" smtClean="0"/>
              <a:t>effort </a:t>
            </a:r>
            <a:r>
              <a:rPr lang="en-US" dirty="0" smtClean="0"/>
              <a:t>(see companion R script), we can produce </a:t>
            </a:r>
            <a:r>
              <a:rPr lang="en-US" dirty="0" smtClean="0"/>
              <a:t>better </a:t>
            </a:r>
            <a:r>
              <a:rPr lang="en-US" dirty="0" err="1" smtClean="0"/>
              <a:t>dendrograms</a:t>
            </a:r>
            <a:r>
              <a:rPr lang="en-US" dirty="0" smtClean="0"/>
              <a:t> </a:t>
            </a:r>
            <a:r>
              <a:rPr lang="en-US" dirty="0" smtClean="0"/>
              <a:t>and color sample by food type (appreciate what </a:t>
            </a:r>
            <a:r>
              <a:rPr lang="en-US" dirty="0" err="1" smtClean="0"/>
              <a:t>ggplot</a:t>
            </a:r>
            <a:r>
              <a:rPr lang="en-US" dirty="0" smtClean="0"/>
              <a:t> </a:t>
            </a:r>
            <a:r>
              <a:rPr lang="en-US" dirty="0" smtClean="0"/>
              <a:t>does for </a:t>
            </a:r>
            <a:r>
              <a:rPr lang="en-US" dirty="0" smtClean="0"/>
              <a:t>you behind the hook).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##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Env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types</a:t>
            </a:r>
          </a:p>
          <a:p>
            <a:pPr>
              <a:spcBef>
                <a:spcPts val="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get_variable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automatic color palette: one color per different sample type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palette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hue_pal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()(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levels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Map sample type to color</a:t>
            </a:r>
          </a:p>
          <a:p>
            <a:pPr>
              <a:spcBef>
                <a:spcPts val="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tipColor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col_factor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palette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levels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levels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envtype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## Change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hclust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object to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phylo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object and plot</a:t>
            </a:r>
          </a:p>
          <a:p>
            <a:pPr>
              <a:spcBef>
                <a:spcPts val="0"/>
              </a:spcBef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par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(mar = c(0, 0, 2, 0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spcBef>
                <a:spcPts val="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dist.uf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&lt;-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distance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method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unifrac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)## if not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already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done</a:t>
            </a: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clust.uf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as.phylo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hclust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dist.uf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method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complete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plot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clust.uf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tip.color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tipColor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direction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"downwards"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fr-FR" dirty="0" smtClean="0">
                <a:latin typeface="Courier New" pitchFamily="49" charset="0"/>
                <a:cs typeface="Courier New" pitchFamily="49" charset="0"/>
              </a:rPr>
              <a:t>main =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Ward linkage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95</a:t>
            </a:fld>
            <a:endParaRPr lang="fr-FR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 descr="clust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8649" y="1846263"/>
            <a:ext cx="8674703" cy="3489135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</a:t>
            </a:r>
            <a:r>
              <a:rPr lang="fr-FR" dirty="0" err="1" smtClean="0"/>
              <a:t>clustering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96</a:t>
            </a:fld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223260" y="5433060"/>
            <a:ext cx="5745480" cy="923330"/>
            <a:chOff x="815340" y="5433060"/>
            <a:chExt cx="5745480" cy="923330"/>
          </a:xfrm>
        </p:grpSpPr>
        <p:sp>
          <p:nvSpPr>
            <p:cNvPr id="7" name="ZoneTexte 6"/>
            <p:cNvSpPr txBox="1"/>
            <p:nvPr/>
          </p:nvSpPr>
          <p:spPr>
            <a:xfrm>
              <a:off x="815340" y="5433060"/>
              <a:ext cx="176784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dirty="0" smtClean="0">
                  <a:solidFill>
                    <a:srgbClr val="FF6699"/>
                  </a:solidFill>
                </a:rPr>
                <a:t> Crevette</a:t>
              </a:r>
            </a:p>
            <a:p>
              <a:pPr>
                <a:buFont typeface="Arial" pitchFamily="34" charset="0"/>
                <a:buChar char="•"/>
              </a:pPr>
              <a:r>
                <a:rPr lang="fr-FR" dirty="0" smtClean="0">
                  <a:solidFill>
                    <a:srgbClr val="D6A6EC"/>
                  </a:solidFill>
                </a:rPr>
                <a:t> </a:t>
              </a:r>
              <a:r>
                <a:rPr lang="fr-FR" dirty="0" err="1" smtClean="0">
                  <a:solidFill>
                    <a:srgbClr val="D6A6EC"/>
                  </a:solidFill>
                </a:rPr>
                <a:t>FiletCabillaud</a:t>
              </a:r>
              <a:endParaRPr lang="fr-FR" dirty="0" smtClean="0">
                <a:solidFill>
                  <a:srgbClr val="D6A6EC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fr-FR" dirty="0" smtClean="0">
                  <a:solidFill>
                    <a:srgbClr val="0099FF"/>
                  </a:solidFill>
                </a:rPr>
                <a:t> </a:t>
              </a:r>
              <a:r>
                <a:rPr lang="fr-FR" dirty="0" err="1" smtClean="0">
                  <a:solidFill>
                    <a:srgbClr val="0099FF"/>
                  </a:solidFill>
                </a:rPr>
                <a:t>FiletSaumon</a:t>
              </a:r>
              <a:endParaRPr lang="fr-FR" dirty="0">
                <a:solidFill>
                  <a:srgbClr val="0099FF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575560" y="5433060"/>
              <a:ext cx="203454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dirty="0" smtClean="0">
                  <a:solidFill>
                    <a:srgbClr val="33CCCC"/>
                  </a:solidFill>
                </a:rPr>
                <a:t> </a:t>
              </a:r>
              <a:r>
                <a:rPr lang="fr-FR" dirty="0" err="1" smtClean="0">
                  <a:solidFill>
                    <a:srgbClr val="33CCCC"/>
                  </a:solidFill>
                </a:rPr>
                <a:t>SaumonFume</a:t>
              </a:r>
              <a:endParaRPr lang="fr-FR" dirty="0" smtClean="0">
                <a:solidFill>
                  <a:srgbClr val="33CCCC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fr-FR" dirty="0" smtClean="0">
                  <a:solidFill>
                    <a:srgbClr val="00CC66"/>
                  </a:solidFill>
                </a:rPr>
                <a:t> </a:t>
              </a:r>
              <a:r>
                <a:rPr lang="fr-FR" dirty="0" err="1" smtClean="0">
                  <a:solidFill>
                    <a:srgbClr val="00CC66"/>
                  </a:solidFill>
                </a:rPr>
                <a:t>MerguezVolaille</a:t>
              </a:r>
              <a:endParaRPr lang="fr-FR" dirty="0" smtClean="0">
                <a:solidFill>
                  <a:srgbClr val="00CC66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fr-FR" dirty="0" smtClean="0">
                  <a:solidFill>
                    <a:schemeClr val="accent6"/>
                  </a:solidFill>
                </a:rPr>
                <a:t> </a:t>
              </a:r>
              <a:r>
                <a:rPr lang="fr-FR" dirty="0" err="1" smtClean="0">
                  <a:solidFill>
                    <a:schemeClr val="accent6"/>
                  </a:solidFill>
                </a:rPr>
                <a:t>DesLardons</a:t>
              </a:r>
              <a:endParaRPr lang="fr-FR" dirty="0">
                <a:solidFill>
                  <a:schemeClr val="accent6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526280" y="5433060"/>
              <a:ext cx="203454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dirty="0" smtClean="0">
                  <a:solidFill>
                    <a:srgbClr val="FF5050"/>
                  </a:solidFill>
                </a:rPr>
                <a:t> </a:t>
              </a:r>
              <a:r>
                <a:rPr lang="fr-FR" dirty="0" err="1" smtClean="0">
                  <a:solidFill>
                    <a:srgbClr val="FF5050"/>
                  </a:solidFill>
                </a:rPr>
                <a:t>BoeufHache</a:t>
              </a:r>
              <a:endParaRPr lang="fr-FR" dirty="0" smtClean="0">
                <a:solidFill>
                  <a:srgbClr val="FF505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fr-FR" dirty="0" smtClean="0">
                  <a:solidFill>
                    <a:schemeClr val="accent3"/>
                  </a:solidFill>
                </a:rPr>
                <a:t> </a:t>
              </a:r>
              <a:r>
                <a:rPr lang="fr-FR" dirty="0" err="1" smtClean="0">
                  <a:solidFill>
                    <a:schemeClr val="accent3"/>
                  </a:solidFill>
                </a:rPr>
                <a:t>VeauHache</a:t>
              </a:r>
              <a:endParaRPr lang="fr-FR" dirty="0" smtClean="0">
                <a:solidFill>
                  <a:schemeClr val="accent3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fr-FR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697835" y="1847849"/>
            <a:ext cx="2852257" cy="34791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</a:t>
            </a:r>
            <a:r>
              <a:rPr lang="fr-FR" dirty="0" err="1" smtClean="0"/>
              <a:t>clustering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Remarks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Consistent </a:t>
            </a:r>
            <a:r>
              <a:rPr lang="en-US" dirty="0" smtClean="0"/>
              <a:t>with the ordination plots, clustering works quite well </a:t>
            </a:r>
            <a:r>
              <a:rPr lang="en-US" dirty="0" smtClean="0"/>
              <a:t>for the </a:t>
            </a:r>
            <a:r>
              <a:rPr lang="en-US" dirty="0" err="1" smtClean="0"/>
              <a:t>UniFrac</a:t>
            </a:r>
            <a:r>
              <a:rPr lang="en-US" dirty="0" smtClean="0"/>
              <a:t> distance for some linkage (Ward)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Clustering is based on the whole distance whereas </a:t>
            </a:r>
            <a:r>
              <a:rPr lang="en-US" dirty="0" smtClean="0"/>
              <a:t>ordination represents </a:t>
            </a:r>
            <a:r>
              <a:rPr lang="en-US" dirty="0" smtClean="0"/>
              <a:t>parts of the distance (the most it can with 2 dimensions)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97</a:t>
            </a:fld>
            <a:endParaRPr lang="fr-FR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HEATMAP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98</a:t>
            </a:fld>
            <a:endParaRPr lang="fr-FR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Exploring</a:t>
            </a:r>
            <a:r>
              <a:rPr lang="fr-FR" dirty="0" smtClean="0"/>
              <a:t> the structure : </a:t>
            </a:r>
            <a:r>
              <a:rPr lang="fr-FR" dirty="0" err="1" smtClean="0"/>
              <a:t>H</a:t>
            </a:r>
            <a:r>
              <a:rPr lang="fr-FR" dirty="0" err="1" smtClean="0"/>
              <a:t>eatmap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The </a:t>
            </a:r>
            <a:r>
              <a:rPr lang="fr-FR" dirty="0" err="1" smtClean="0"/>
              <a:t>heatmap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representation</a:t>
            </a:r>
            <a:r>
              <a:rPr lang="fr-FR" dirty="0" smtClean="0"/>
              <a:t> of the distance </a:t>
            </a:r>
            <a:r>
              <a:rPr lang="fr-FR" dirty="0" err="1" smtClean="0"/>
              <a:t>matrix</a:t>
            </a:r>
            <a:r>
              <a:rPr lang="fr-FR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It </a:t>
            </a:r>
            <a:r>
              <a:rPr lang="fr-FR" dirty="0" err="1" smtClean="0"/>
              <a:t>try</a:t>
            </a:r>
            <a:r>
              <a:rPr lang="fr-FR" dirty="0" smtClean="0"/>
              <a:t> to </a:t>
            </a:r>
            <a:r>
              <a:rPr lang="fr-FR" dirty="0" err="1" smtClean="0"/>
              <a:t>reveal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structure </a:t>
            </a:r>
            <a:r>
              <a:rPr lang="fr-FR" dirty="0" err="1" smtClean="0"/>
              <a:t>between</a:t>
            </a:r>
            <a:r>
              <a:rPr lang="fr-FR" dirty="0" smtClean="0"/>
              <a:t> group of OTU and group of </a:t>
            </a:r>
            <a:r>
              <a:rPr lang="fr-FR" dirty="0" err="1" smtClean="0"/>
              <a:t>samples</a:t>
            </a:r>
            <a:r>
              <a:rPr lang="fr-FR" dirty="0" smtClean="0"/>
              <a:t>.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plot_heatmap</a:t>
            </a:r>
            <a:r>
              <a:rPr lang="en-US" dirty="0" smtClean="0"/>
              <a:t> </a:t>
            </a:r>
            <a:r>
              <a:rPr lang="en-US" dirty="0" smtClean="0"/>
              <a:t>is a versatile function to visualize the count table.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Finds a meaningful order of the samples and the </a:t>
            </a:r>
            <a:r>
              <a:rPr lang="en-US" sz="2000" dirty="0" err="1" smtClean="0"/>
              <a:t>otus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Allows the user to choose a custom order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Allows the user to change the color scale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Produces a gpplot2 object, easy to manipulate and </a:t>
            </a:r>
            <a:r>
              <a:rPr lang="en-US" sz="2000" dirty="0" smtClean="0"/>
              <a:t>customize</a:t>
            </a:r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AC5F-3F38-4704-86B1-1827B55652FA}" type="slidenum">
              <a:rPr lang="fr-FR" smtClean="0"/>
              <a:pPr/>
              <a:t>99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10658</TotalTime>
  <Words>7940</Words>
  <Application>Microsoft Office PowerPoint</Application>
  <PresentationFormat>Personnalisé</PresentationFormat>
  <Paragraphs>1190</Paragraphs>
  <Slides>135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135</vt:i4>
      </vt:variant>
    </vt:vector>
  </HeadingPairs>
  <TitlesOfParts>
    <vt:vector size="137" baseType="lpstr">
      <vt:lpstr>Rétrospective</vt:lpstr>
      <vt:lpstr>Équation</vt:lpstr>
      <vt:lpstr>Analysis of community composition data using phyloseq</vt:lpstr>
      <vt:lpstr>Goals</vt:lpstr>
      <vt:lpstr>Training Data</vt:lpstr>
      <vt:lpstr>Training Data</vt:lpstr>
      <vt:lpstr>Training Data</vt:lpstr>
      <vt:lpstr>Phyloseq</vt:lpstr>
      <vt:lpstr>Phyloseq</vt:lpstr>
      <vt:lpstr>About Phyloseq</vt:lpstr>
      <vt:lpstr>About Phyloseq</vt:lpstr>
      <vt:lpstr>Phyloseq : Let’s get started</vt:lpstr>
      <vt:lpstr>Phyloseq : Data import</vt:lpstr>
      <vt:lpstr>Phyloseq : Data import</vt:lpstr>
      <vt:lpstr>Phyloseq : Data import</vt:lpstr>
      <vt:lpstr>Phyloseq : Data import</vt:lpstr>
      <vt:lpstr>Phyloseq : Data import</vt:lpstr>
      <vt:lpstr>Phyloseq Data Structure</vt:lpstr>
      <vt:lpstr>Phyloseq Data Structure</vt:lpstr>
      <vt:lpstr>Phyloseq Data Structure</vt:lpstr>
      <vt:lpstr>Phyloseq Data Structure</vt:lpstr>
      <vt:lpstr>Phyloseq Data Structure</vt:lpstr>
      <vt:lpstr>Phyloseq Data Structure</vt:lpstr>
      <vt:lpstr>Phyloseq Data Structure</vt:lpstr>
      <vt:lpstr>Phyloseq Data Structure</vt:lpstr>
      <vt:lpstr>Phyloseq : accessors</vt:lpstr>
      <vt:lpstr>Phyloseq : accessors</vt:lpstr>
      <vt:lpstr>Phyloseq : accessors</vt:lpstr>
      <vt:lpstr>Phyloseq : accessors</vt:lpstr>
      <vt:lpstr>Phyloseq : accessors</vt:lpstr>
      <vt:lpstr>Phyloseq : accessors</vt:lpstr>
      <vt:lpstr>Phyloseq : accessors</vt:lpstr>
      <vt:lpstr>Phyloseq : accessors</vt:lpstr>
      <vt:lpstr>Phyloseq : accessors</vt:lpstr>
      <vt:lpstr>Phyloseq : accessors</vt:lpstr>
      <vt:lpstr>Phyloseq : accessors</vt:lpstr>
      <vt:lpstr>Phyloseq Data Structure</vt:lpstr>
      <vt:lpstr>Phyloseq : Filtering Functions</vt:lpstr>
      <vt:lpstr>Phyloseq : Filtering Functions</vt:lpstr>
      <vt:lpstr>Phyloseq : Filtering Functions</vt:lpstr>
      <vt:lpstr>Phyloseq : Filtering Functions</vt:lpstr>
      <vt:lpstr>Phyloseq : Smoothing Functions</vt:lpstr>
      <vt:lpstr>Phyloseq : Smoothing Functions</vt:lpstr>
      <vt:lpstr>Phyloseq Data Structure</vt:lpstr>
      <vt:lpstr>Phyloseq : Abundance manipulation</vt:lpstr>
      <vt:lpstr>Phyloseq : Abundance manipulation</vt:lpstr>
      <vt:lpstr>Phyloseq : in brief</vt:lpstr>
      <vt:lpstr>Phyloseq in brief</vt:lpstr>
      <vt:lpstr>Biodiversity analysis</vt:lpstr>
      <vt:lpstr>Biodiversity analysis</vt:lpstr>
      <vt:lpstr>Biodiversity analysis</vt:lpstr>
      <vt:lpstr>Exploring biodiversity : visualization</vt:lpstr>
      <vt:lpstr>Exploring biodiversity : visualization</vt:lpstr>
      <vt:lpstr>Exploring biodiversity : visualization</vt:lpstr>
      <vt:lpstr>Exploring biodiversity : visualization</vt:lpstr>
      <vt:lpstr>Exploring biodiversity : visualization</vt:lpstr>
      <vt:lpstr>Biodiversity analysis</vt:lpstr>
      <vt:lpstr>Exploring biodiversity : statistical indices </vt:lpstr>
      <vt:lpstr>Exploring biodiversity : statistical indices </vt:lpstr>
      <vt:lpstr>Biodiversity analysis</vt:lpstr>
      <vt:lpstr>Exploring biodiversity : α-diversity</vt:lpstr>
      <vt:lpstr>Exploring biodiversity : α-diversity</vt:lpstr>
      <vt:lpstr>Exploring biodiversity : α-diversity</vt:lpstr>
      <vt:lpstr>Exploring biodiversity : α-diversity</vt:lpstr>
      <vt:lpstr>Exploring biodiversity : α-diversity</vt:lpstr>
      <vt:lpstr>Exploring biodiversity : α-diversity</vt:lpstr>
      <vt:lpstr>Exploring biodiversity : α-diversity</vt:lpstr>
      <vt:lpstr>Exploring biodiversity : α-diversity</vt:lpstr>
      <vt:lpstr>Exploring biodiversity : α-diversity</vt:lpstr>
      <vt:lpstr>Exploring biodiversity : α-diversity</vt:lpstr>
      <vt:lpstr>Exploring biodiversity : α-diversity</vt:lpstr>
      <vt:lpstr>Biodiversity analysis</vt:lpstr>
      <vt:lpstr>Exploring biodiversity : β-diversity</vt:lpstr>
      <vt:lpstr>Exploring biodiversity : β-diversity</vt:lpstr>
      <vt:lpstr>Exploring biodiversity : β-diversity</vt:lpstr>
      <vt:lpstr>Exploring biodiversity : β-diversity</vt:lpstr>
      <vt:lpstr>Exploring biodiversity : β-diversity</vt:lpstr>
      <vt:lpstr>Exploring biodiversity : β-diversity</vt:lpstr>
      <vt:lpstr>Exploring biodiversity : β-diversity</vt:lpstr>
      <vt:lpstr>Exploring biodiversity : β-diversity</vt:lpstr>
      <vt:lpstr>Exploring biodiversity : β-diversity</vt:lpstr>
      <vt:lpstr>Exploring biodiversity : β-diversity</vt:lpstr>
      <vt:lpstr>Exploring biodiversity : β-diversity</vt:lpstr>
      <vt:lpstr>Exploring the structure</vt:lpstr>
      <vt:lpstr>Exploring the structure</vt:lpstr>
      <vt:lpstr>Exploring the structure : ordination</vt:lpstr>
      <vt:lpstr>Exploring the structure : ordination</vt:lpstr>
      <vt:lpstr>Exploring the structure : ordination</vt:lpstr>
      <vt:lpstr>Exploring the structure : ordination</vt:lpstr>
      <vt:lpstr>Exploring the structure : ordination</vt:lpstr>
      <vt:lpstr>Exploring the structure : ordination</vt:lpstr>
      <vt:lpstr>Exploring the structure : ordination</vt:lpstr>
      <vt:lpstr>Exploring the structure</vt:lpstr>
      <vt:lpstr>Exploring the structure : clustering</vt:lpstr>
      <vt:lpstr>Exploring the structure : clustering</vt:lpstr>
      <vt:lpstr>Exploring the structure : clustering</vt:lpstr>
      <vt:lpstr>Exploring the structure : clustering</vt:lpstr>
      <vt:lpstr>Exploring the structure : clustering</vt:lpstr>
      <vt:lpstr>Exploring the structure : clustering</vt:lpstr>
      <vt:lpstr>Exploring the structure</vt:lpstr>
      <vt:lpstr>Exploring the structure : Heatmap</vt:lpstr>
      <vt:lpstr>Exploring the structure : Heatmap</vt:lpstr>
      <vt:lpstr>Exploring the structure : Heatmap</vt:lpstr>
      <vt:lpstr>Exploring the structure : Heatmap</vt:lpstr>
      <vt:lpstr>Exploring the structure : Heatmap</vt:lpstr>
      <vt:lpstr>Exploring the structure : Heatmap</vt:lpstr>
      <vt:lpstr>Diversity partitioning</vt:lpstr>
      <vt:lpstr>Diversity partitioning</vt:lpstr>
      <vt:lpstr>Diversity partitioning : CAP</vt:lpstr>
      <vt:lpstr>Diversity partitioning : CAP</vt:lpstr>
      <vt:lpstr>Diversity partitioning : CAP</vt:lpstr>
      <vt:lpstr>Diversity partitioning : Multivariate ANOVA</vt:lpstr>
      <vt:lpstr>Diversity partitioning : Multivariate ANOVA</vt:lpstr>
      <vt:lpstr>Annexes</vt:lpstr>
      <vt:lpstr>References</vt:lpstr>
      <vt:lpstr>Installing Phyloseq</vt:lpstr>
      <vt:lpstr>Go further : phyloseq import</vt:lpstr>
      <vt:lpstr>Go further : phyloseq import</vt:lpstr>
      <vt:lpstr>Go further : phyloseq import</vt:lpstr>
      <vt:lpstr>Go further : phyloseq import</vt:lpstr>
      <vt:lpstr>Go further : phyloseq filters</vt:lpstr>
      <vt:lpstr>Go further : phyloseq filters</vt:lpstr>
      <vt:lpstr>Go further : phyloseq filters</vt:lpstr>
      <vt:lpstr>Go further : phyloseq filters</vt:lpstr>
      <vt:lpstr>Go further : phyloseq smoothing</vt:lpstr>
      <vt:lpstr>Go further : phyloseq smoothing</vt:lpstr>
      <vt:lpstr>Go further : phyloseq smoothing</vt:lpstr>
      <vt:lpstr>Go further : rarefaction curves</vt:lpstr>
      <vt:lpstr>Go further : rarefaction curves</vt:lpstr>
      <vt:lpstr>Go further : rarefaction curves</vt:lpstr>
      <vt:lpstr>Go further : rarefaction curves</vt:lpstr>
      <vt:lpstr>Go further : rarefaction curves</vt:lpstr>
      <vt:lpstr>Go further : use your own color palette</vt:lpstr>
      <vt:lpstr>Go further : use your own color palette</vt:lpstr>
      <vt:lpstr>Go further : use your own color palette</vt:lpstr>
      <vt:lpstr>Go further : heatmap order</vt:lpstr>
      <vt:lpstr>Go further : heatmap order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Rapidly OTU with Galaxy Solution</dc:title>
  <dc:creator>grpascal</dc:creator>
  <cp:lastModifiedBy>admprofile</cp:lastModifiedBy>
  <cp:revision>1603</cp:revision>
  <cp:lastPrinted>2015-01-16T11:11:20Z</cp:lastPrinted>
  <dcterms:created xsi:type="dcterms:W3CDTF">2014-12-12T11:45:44Z</dcterms:created>
  <dcterms:modified xsi:type="dcterms:W3CDTF">2016-06-08T13:19:22Z</dcterms:modified>
</cp:coreProperties>
</file>