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E6411CC-25CC-4B42-AA2B-0CE1C28CB047}">
  <a:tblStyle styleId="{EE6411CC-25CC-4B42-AA2B-0CE1C28CB04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74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notesMaster" Target="notesMasters/notesMaster1.xml"/><Relationship Id="rId176" Type="http://schemas.openxmlformats.org/officeDocument/2006/relationships/printerSettings" Target="printerSettings/printerSettings1.bin"/><Relationship Id="rId177" Type="http://schemas.openxmlformats.org/officeDocument/2006/relationships/presProps" Target="presProps.xml"/><Relationship Id="rId178" Type="http://schemas.openxmlformats.org/officeDocument/2006/relationships/viewProps" Target="viewProps.xml"/><Relationship Id="rId179" Type="http://schemas.openxmlformats.org/officeDocument/2006/relationships/theme" Target="theme/theme1.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4433499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 Id="rId3" Type="http://schemas.openxmlformats.org/officeDocument/2006/relationships/hyperlink" Target="http://www.phylogeny.fr/one_task.cgi?task_type=bionj" TargetMode="Externa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 Id="rId3" Type="http://schemas.openxmlformats.org/officeDocument/2006/relationships/hyperlink" Target="http://emboss.toulouse.inra.fr" TargetMode="Externa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 Id="rId3" Type="http://schemas.openxmlformats.org/officeDocument/2006/relationships/hyperlink" Target="http://emboss.toulouse.inra.fr" TargetMode="Externa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 Id="rId3" Type="http://schemas.openxmlformats.org/officeDocument/2006/relationships/hyperlink" Target="http://emboss.toulouse.inra.f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 Id="rId3" Type="http://schemas.openxmlformats.org/officeDocument/2006/relationships/hyperlink" Target="http://emboss.toulouse.inra.fr" TargetMode="Externa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fr.wikipedia.org/wiki/Optimisation" TargetMode="External"/><Relationship Id="rId4" Type="http://schemas.openxmlformats.org/officeDocument/2006/relationships/hyperlink" Target="http://fr.wikipedia.org/wiki/Richard_Bellman" TargetMode="External"/><Relationship Id="rId5" Type="http://schemas.openxmlformats.org/officeDocument/2006/relationships/hyperlink" Target="http://fr.wikipedia.org/wiki/Fonction_objectif"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fr.wikipedia.org/wiki/Optimisation" TargetMode="External"/><Relationship Id="rId4" Type="http://schemas.openxmlformats.org/officeDocument/2006/relationships/hyperlink" Target="http://fr.wikipedia.org/wiki/Richard_Bellman" TargetMode="External"/><Relationship Id="rId5" Type="http://schemas.openxmlformats.org/officeDocument/2006/relationships/hyperlink" Target="http://fr.wikipedia.org/wiki/Fonction_objectif"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100</a:t>
            </a:fld>
            <a:endParaRPr lang="fr" sz="1200">
              <a:solidFill>
                <a:schemeClr val="dk1"/>
              </a:solidFill>
              <a:latin typeface="Calibri"/>
              <a:ea typeface="Calibri"/>
              <a:cs typeface="Calibri"/>
              <a:sym typeface="Calibri"/>
            </a:endParaRPr>
          </a:p>
        </p:txBody>
      </p:sp>
      <p:sp>
        <p:nvSpPr>
          <p:cNvPr id="1072" name="Shape 1072"/>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73" name="Shape 1073"/>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101</a:t>
            </a:fld>
            <a:endParaRPr lang="fr" sz="1200">
              <a:solidFill>
                <a:schemeClr val="dk1"/>
              </a:solidFill>
              <a:latin typeface="Calibri"/>
              <a:ea typeface="Calibri"/>
              <a:cs typeface="Calibri"/>
              <a:sym typeface="Calibri"/>
            </a:endParaRPr>
          </a:p>
        </p:txBody>
      </p:sp>
      <p:sp>
        <p:nvSpPr>
          <p:cNvPr id="1081" name="Shape 1081"/>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82" name="Shape 1082"/>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Shape 10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102</a:t>
            </a:fld>
            <a:endParaRPr lang="fr" sz="1200">
              <a:solidFill>
                <a:schemeClr val="dk1"/>
              </a:solidFill>
              <a:latin typeface="Calibri"/>
              <a:ea typeface="Calibri"/>
              <a:cs typeface="Calibri"/>
              <a:sym typeface="Calibri"/>
            </a:endParaRPr>
          </a:p>
        </p:txBody>
      </p:sp>
      <p:sp>
        <p:nvSpPr>
          <p:cNvPr id="1089" name="Shape 1089"/>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90" name="Shape 1090"/>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103</a:t>
            </a:fld>
            <a:endParaRPr lang="fr" sz="1200">
              <a:solidFill>
                <a:schemeClr val="dk1"/>
              </a:solidFill>
              <a:latin typeface="Calibri"/>
              <a:ea typeface="Calibri"/>
              <a:cs typeface="Calibri"/>
              <a:sym typeface="Calibri"/>
            </a:endParaRPr>
          </a:p>
        </p:txBody>
      </p:sp>
      <p:sp>
        <p:nvSpPr>
          <p:cNvPr id="1097" name="Shape 1097"/>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98" name="Shape 1098"/>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 sz="1200">
                <a:solidFill>
                  <a:schemeClr val="dk1"/>
                </a:solidFill>
                <a:latin typeface="Calibri"/>
                <a:ea typeface="Calibri"/>
                <a:cs typeface="Calibri"/>
                <a:sym typeface="Calibri"/>
              </a:rPr>
              <a:t>alternative : </a:t>
            </a:r>
            <a:r>
              <a:rPr lang="fr" sz="1800" u="sng">
                <a:solidFill>
                  <a:schemeClr val="hlink"/>
                </a:solidFill>
                <a:latin typeface="Calibri"/>
                <a:ea typeface="Calibri"/>
                <a:cs typeface="Calibri"/>
                <a:sym typeface="Calibri"/>
                <a:hlinkClick r:id="rId3"/>
              </a:rPr>
              <a:t>http://www.phylogeny.fr/one_task.cgi?task_type=bionj</a:t>
            </a:r>
            <a:r>
              <a:rPr lang="fr" sz="1800">
                <a:solidFill>
                  <a:srgbClr val="000090"/>
                </a:solidFill>
                <a:latin typeface="Calibri"/>
                <a:ea typeface="Calibri"/>
                <a:cs typeface="Calibri"/>
                <a:sym typeface="Calibri"/>
              </a:rPr>
              <a:t> </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Shape 110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05" name="Shape 110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Shape 111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15" name="Shape 111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Shape 112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fr"/>
              <a:t>alternative : </a:t>
            </a:r>
          </a:p>
        </p:txBody>
      </p:sp>
      <p:sp>
        <p:nvSpPr>
          <p:cNvPr id="1125" name="Shape 112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Clr>
                <a:schemeClr val="dk1"/>
              </a:buClr>
              <a:buSzPct val="100000"/>
              <a:buFont typeface="Arial"/>
              <a:buNone/>
            </a:pPr>
            <a:r>
              <a:rPr lang="fr" sz="1100">
                <a:solidFill>
                  <a:schemeClr val="dk1"/>
                </a:solidFill>
              </a:rPr>
              <a:t>Alternative : extraction manuelle des séquences des sous familles avec EMBOSS :</a:t>
            </a:r>
            <a:r>
              <a:rPr lang="fr" sz="1100">
                <a:solidFill>
                  <a:schemeClr val="dk1"/>
                </a:solidFill>
                <a:hlinkClick r:id="rId3"/>
              </a:rPr>
              <a:t> </a:t>
            </a:r>
            <a:r>
              <a:rPr lang="fr" sz="1100" u="sng">
                <a:solidFill>
                  <a:schemeClr val="hlink"/>
                </a:solidFill>
                <a:hlinkClick r:id="rId3"/>
              </a:rPr>
              <a:t>http://emboss.toulouse.inra.fr</a:t>
            </a:r>
            <a:r>
              <a:rPr lang="fr" sz="1100">
                <a:solidFill>
                  <a:schemeClr val="dk1"/>
                </a:solidFill>
              </a:rPr>
              <a:t>, programme seqret en donnant les id</a:t>
            </a:r>
          </a:p>
          <a:p>
            <a:pPr lvl="0">
              <a:spcBef>
                <a:spcPts val="0"/>
              </a:spcBef>
              <a:buNone/>
            </a:pPr>
            <a:endParaRPr/>
          </a:p>
        </p:txBody>
      </p:sp>
      <p:sp>
        <p:nvSpPr>
          <p:cNvPr id="1134" name="Shape 113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Shape 1148"/>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Clr>
                <a:schemeClr val="dk1"/>
              </a:buClr>
              <a:buSzPct val="100000"/>
              <a:buFont typeface="Arial"/>
              <a:buNone/>
            </a:pPr>
            <a:r>
              <a:rPr lang="fr" sz="1100">
                <a:solidFill>
                  <a:schemeClr val="dk1"/>
                </a:solidFill>
              </a:rPr>
              <a:t>Alternative : extraction manuelle des séquences des sous familles avec EMBOSS :</a:t>
            </a:r>
            <a:r>
              <a:rPr lang="fr" sz="1100">
                <a:solidFill>
                  <a:schemeClr val="dk1"/>
                </a:solidFill>
                <a:hlinkClick r:id="rId3"/>
              </a:rPr>
              <a:t> </a:t>
            </a:r>
            <a:r>
              <a:rPr lang="fr" sz="1100" u="sng">
                <a:solidFill>
                  <a:schemeClr val="hlink"/>
                </a:solidFill>
                <a:hlinkClick r:id="rId3"/>
              </a:rPr>
              <a:t>http://emboss.toulouse.inra.fr</a:t>
            </a:r>
            <a:r>
              <a:rPr lang="fr" sz="1100">
                <a:solidFill>
                  <a:schemeClr val="dk1"/>
                </a:solidFill>
              </a:rPr>
              <a:t>, programme seqret en donnant les id</a:t>
            </a:r>
          </a:p>
          <a:p>
            <a:pPr lvl="0" rtl="0">
              <a:spcBef>
                <a:spcPts val="0"/>
              </a:spcBef>
              <a:buNone/>
            </a:pPr>
            <a:endParaRPr/>
          </a:p>
        </p:txBody>
      </p:sp>
      <p:sp>
        <p:nvSpPr>
          <p:cNvPr id="1149" name="Shape 1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Shape 115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Clr>
                <a:schemeClr val="dk1"/>
              </a:buClr>
              <a:buSzPct val="100000"/>
              <a:buFont typeface="Arial"/>
              <a:buNone/>
            </a:pPr>
            <a:r>
              <a:rPr lang="fr" sz="1100">
                <a:solidFill>
                  <a:schemeClr val="dk1"/>
                </a:solidFill>
              </a:rPr>
              <a:t>Alternative : extraction manuelle des séquences des sous familles avec EMBOSS :</a:t>
            </a:r>
            <a:r>
              <a:rPr lang="fr" sz="1100">
                <a:solidFill>
                  <a:schemeClr val="dk1"/>
                </a:solidFill>
                <a:hlinkClick r:id="rId3"/>
              </a:rPr>
              <a:t> </a:t>
            </a:r>
            <a:r>
              <a:rPr lang="fr" sz="1100" u="sng">
                <a:solidFill>
                  <a:schemeClr val="hlink"/>
                </a:solidFill>
                <a:hlinkClick r:id="rId3"/>
              </a:rPr>
              <a:t>http://emboss.toulouse.inra.fr</a:t>
            </a:r>
            <a:r>
              <a:rPr lang="fr" sz="1100">
                <a:solidFill>
                  <a:schemeClr val="dk1"/>
                </a:solidFill>
              </a:rPr>
              <a:t>, programme seqret en donnant les id</a:t>
            </a:r>
          </a:p>
          <a:p>
            <a:pPr lvl="0" rtl="0">
              <a:spcBef>
                <a:spcPts val="0"/>
              </a:spcBef>
              <a:buNone/>
            </a:pPr>
            <a:endParaRPr/>
          </a:p>
        </p:txBody>
      </p:sp>
      <p:sp>
        <p:nvSpPr>
          <p:cNvPr id="1156" name="Shape 1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Shape 116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Clr>
                <a:schemeClr val="dk1"/>
              </a:buClr>
              <a:buSzPct val="100000"/>
              <a:buFont typeface="Arial"/>
              <a:buNone/>
            </a:pPr>
            <a:r>
              <a:rPr lang="fr" sz="1100">
                <a:solidFill>
                  <a:schemeClr val="dk1"/>
                </a:solidFill>
              </a:rPr>
              <a:t>Alternative : extraction manuelle des séquences des sous familles avec EMBOSS :</a:t>
            </a:r>
            <a:r>
              <a:rPr lang="fr" sz="1100">
                <a:solidFill>
                  <a:schemeClr val="dk1"/>
                </a:solidFill>
                <a:hlinkClick r:id="rId3"/>
              </a:rPr>
              <a:t> </a:t>
            </a:r>
            <a:r>
              <a:rPr lang="fr" sz="1100" u="sng">
                <a:solidFill>
                  <a:schemeClr val="hlink"/>
                </a:solidFill>
                <a:hlinkClick r:id="rId3"/>
              </a:rPr>
              <a:t>http://emboss.toulouse.inra.fr</a:t>
            </a:r>
            <a:r>
              <a:rPr lang="fr" sz="1100">
                <a:solidFill>
                  <a:schemeClr val="dk1"/>
                </a:solidFill>
              </a:rPr>
              <a:t>, programme seqret en donnant les id</a:t>
            </a:r>
          </a:p>
          <a:p>
            <a:pPr lvl="0" rtl="0">
              <a:spcBef>
                <a:spcPts val="0"/>
              </a:spcBef>
              <a:buNone/>
            </a:pPr>
            <a:endParaRPr/>
          </a:p>
        </p:txBody>
      </p:sp>
      <p:sp>
        <p:nvSpPr>
          <p:cNvPr id="1164" name="Shape 1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Shape 1170"/>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1" name="Shape 11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83" name="Shape 118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Shape 119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2" name="Shape 119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Shape 120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fr"/>
              <a:t>Claire</a:t>
            </a:r>
          </a:p>
        </p:txBody>
      </p:sp>
      <p:sp>
        <p:nvSpPr>
          <p:cNvPr id="1201" name="Shape 1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8" name="Shape 120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fr"/>
              <a:t>Diapo à revoir</a:t>
            </a:r>
          </a:p>
        </p:txBody>
      </p:sp>
      <p:sp>
        <p:nvSpPr>
          <p:cNvPr id="1237" name="Shape 123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44" name="Shape 1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Shape 125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54" name="Shape 1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62" name="Shape 1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9" name="Shape 22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Shape 127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1" name="Shape 12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Shape 128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81" name="Shape 1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Shape 129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91" name="Shape 1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Shape 129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00" name="Shape 1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Shape 1308"/>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09" name="Shape 13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Shape 131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17" name="Shape 13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Shape 132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26" name="Shape 1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Shape 133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34" name="Shape 13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Shape 1341"/>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42" name="Shape 13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Shape 134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50" name="Shape 13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Shape 135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58" name="Shape 13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Shape 136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a:spcBef>
                <a:spcPts val="0"/>
              </a:spcBef>
              <a:buClr>
                <a:schemeClr val="dk1"/>
              </a:buClr>
              <a:buSzPct val="91666"/>
              <a:buFont typeface="Arial"/>
              <a:buNone/>
            </a:pPr>
            <a:r>
              <a:rPr lang="fr" sz="1200">
                <a:solidFill>
                  <a:schemeClr val="dk1"/>
                </a:solidFill>
              </a:rPr>
              <a:t>Algorithme EM (Expectation-Maximisation)</a:t>
            </a:r>
          </a:p>
          <a:p>
            <a:pPr lvl="0">
              <a:spcBef>
                <a:spcPts val="0"/>
              </a:spcBef>
              <a:buClr>
                <a:schemeClr val="dk1"/>
              </a:buClr>
              <a:buSzPct val="91666"/>
              <a:buFont typeface="Arial"/>
              <a:buNone/>
            </a:pPr>
            <a:r>
              <a:rPr lang="fr" sz="1200">
                <a:solidFill>
                  <a:schemeClr val="dk1"/>
                </a:solidFill>
              </a:rPr>
              <a:t>Maximisation de vraisemblance - optimum local</a:t>
            </a:r>
          </a:p>
          <a:p>
            <a:pPr lvl="0" rtl="0">
              <a:spcBef>
                <a:spcPts val="0"/>
              </a:spcBef>
              <a:buNone/>
            </a:pPr>
            <a:endParaRPr/>
          </a:p>
        </p:txBody>
      </p:sp>
      <p:sp>
        <p:nvSpPr>
          <p:cNvPr id="1366" name="Shape 1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Shape 137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74" name="Shape 1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82" name="Shape 1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Shape 138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134</a:t>
            </a:fld>
            <a:endParaRPr lang="fr" sz="1200">
              <a:solidFill>
                <a:schemeClr val="dk1"/>
              </a:solidFill>
              <a:latin typeface="Calibri"/>
              <a:ea typeface="Calibri"/>
              <a:cs typeface="Calibri"/>
              <a:sym typeface="Calibri"/>
            </a:endParaRPr>
          </a:p>
        </p:txBody>
      </p:sp>
      <p:sp>
        <p:nvSpPr>
          <p:cNvPr id="1390" name="Shape 1390"/>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391" name="Shape 1391"/>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Shape 139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135</a:t>
            </a:fld>
            <a:endParaRPr lang="fr" sz="1200">
              <a:solidFill>
                <a:schemeClr val="dk1"/>
              </a:solidFill>
              <a:latin typeface="Calibri"/>
              <a:ea typeface="Calibri"/>
              <a:cs typeface="Calibri"/>
              <a:sym typeface="Calibri"/>
            </a:endParaRPr>
          </a:p>
        </p:txBody>
      </p:sp>
      <p:sp>
        <p:nvSpPr>
          <p:cNvPr id="1398" name="Shape 1398"/>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399" name="Shape 1399"/>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Shape 141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136</a:t>
            </a:fld>
            <a:endParaRPr lang="fr" sz="1200">
              <a:solidFill>
                <a:schemeClr val="dk1"/>
              </a:solidFill>
              <a:latin typeface="Calibri"/>
              <a:ea typeface="Calibri"/>
              <a:cs typeface="Calibri"/>
              <a:sym typeface="Calibri"/>
            </a:endParaRPr>
          </a:p>
        </p:txBody>
      </p:sp>
      <p:sp>
        <p:nvSpPr>
          <p:cNvPr id="1411" name="Shape 1411"/>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12" name="Shape 1412"/>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Shape 141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137</a:t>
            </a:fld>
            <a:endParaRPr lang="fr" sz="1200">
              <a:solidFill>
                <a:schemeClr val="dk1"/>
              </a:solidFill>
              <a:latin typeface="Calibri"/>
              <a:ea typeface="Calibri"/>
              <a:cs typeface="Calibri"/>
              <a:sym typeface="Calibri"/>
            </a:endParaRPr>
          </a:p>
        </p:txBody>
      </p:sp>
      <p:sp>
        <p:nvSpPr>
          <p:cNvPr id="1419" name="Shape 1419"/>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420" name="Shape 1420"/>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Shape 142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28" name="Shape 14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Shape 143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37" name="Shape 14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Shape 144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fr"/>
              <a:t>logo occupancy en bas, information content en ordonnée : mesure de la différence avec une distribution uniforme</a:t>
            </a:r>
          </a:p>
        </p:txBody>
      </p:sp>
      <p:sp>
        <p:nvSpPr>
          <p:cNvPr id="1445" name="Shape 14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Shape 149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fr"/>
              <a:t>logo occupancy en bas, information content en ordonnée : mesure de la différence avec une distribution uniforme</a:t>
            </a:r>
          </a:p>
        </p:txBody>
      </p:sp>
      <p:sp>
        <p:nvSpPr>
          <p:cNvPr id="1491" name="Shape 14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Shape 153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40" name="Shape 15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Shape 157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80" name="Shape 15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Shape 163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36" name="Shape 16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Shape 171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17" name="Shape 17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Shape 172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24" name="Shape 17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Shape 173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1" name="Shape 17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Shape 173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8" name="Shape 17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Shape 174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45" name="Shape 17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a:t>
            </a:fld>
            <a:endParaRPr lang="fr" sz="1200">
              <a:solidFill>
                <a:schemeClr val="dk1"/>
              </a:solidFill>
              <a:latin typeface="Calibri"/>
              <a:ea typeface="Calibri"/>
              <a:cs typeface="Calibri"/>
              <a:sym typeface="Calibri"/>
            </a:endParaRPr>
          </a:p>
        </p:txBody>
      </p:sp>
      <p:sp>
        <p:nvSpPr>
          <p:cNvPr id="253" name="Shape 253"/>
          <p:cNvSpPr>
            <a:spLocks noGrp="1" noRot="1" noChangeAspect="1"/>
          </p:cNvSpPr>
          <p:nvPr>
            <p:ph type="sldImg" idx="2"/>
          </p:nvPr>
        </p:nvSpPr>
        <p:spPr>
          <a:xfrm>
            <a:off x="109538" y="741362"/>
            <a:ext cx="6578599" cy="370204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4" name="Shape 254"/>
          <p:cNvSpPr txBox="1">
            <a:spLocks noGrp="1"/>
          </p:cNvSpPr>
          <p:nvPr>
            <p:ph type="body" idx="1"/>
          </p:nvPr>
        </p:nvSpPr>
        <p:spPr>
          <a:xfrm>
            <a:off x="906357" y="4690269"/>
            <a:ext cx="4984961" cy="4443412"/>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Shape 1751"/>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52" name="Shape 17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Shape 175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151</a:t>
            </a:fld>
            <a:endParaRPr lang="fr" sz="1200">
              <a:solidFill>
                <a:schemeClr val="dk1"/>
              </a:solidFill>
              <a:latin typeface="Calibri"/>
              <a:ea typeface="Calibri"/>
              <a:cs typeface="Calibri"/>
              <a:sym typeface="Calibri"/>
            </a:endParaRPr>
          </a:p>
        </p:txBody>
      </p:sp>
      <p:sp>
        <p:nvSpPr>
          <p:cNvPr id="1759" name="Shape 1759"/>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60" name="Shape 1760"/>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Shape 176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152</a:t>
            </a:fld>
            <a:endParaRPr lang="fr" sz="1200">
              <a:solidFill>
                <a:schemeClr val="dk1"/>
              </a:solidFill>
              <a:latin typeface="Calibri"/>
              <a:ea typeface="Calibri"/>
              <a:cs typeface="Calibri"/>
              <a:sym typeface="Calibri"/>
            </a:endParaRPr>
          </a:p>
        </p:txBody>
      </p:sp>
      <p:sp>
        <p:nvSpPr>
          <p:cNvPr id="1767" name="Shape 1767"/>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68" name="Shape 1768"/>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Shape 1774"/>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153</a:t>
            </a:fld>
            <a:endParaRPr lang="fr" sz="1200">
              <a:solidFill>
                <a:schemeClr val="dk1"/>
              </a:solidFill>
              <a:latin typeface="Calibri"/>
              <a:ea typeface="Calibri"/>
              <a:cs typeface="Calibri"/>
              <a:sym typeface="Calibri"/>
            </a:endParaRPr>
          </a:p>
        </p:txBody>
      </p:sp>
      <p:sp>
        <p:nvSpPr>
          <p:cNvPr id="1775" name="Shape 1775"/>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76" name="Shape 1776"/>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Shape 1782"/>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154</a:t>
            </a:fld>
            <a:endParaRPr lang="fr" sz="1200">
              <a:solidFill>
                <a:schemeClr val="dk1"/>
              </a:solidFill>
              <a:latin typeface="Calibri"/>
              <a:ea typeface="Calibri"/>
              <a:cs typeface="Calibri"/>
              <a:sym typeface="Calibri"/>
            </a:endParaRPr>
          </a:p>
        </p:txBody>
      </p:sp>
      <p:sp>
        <p:nvSpPr>
          <p:cNvPr id="1783" name="Shape 1783"/>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84" name="Shape 1784"/>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Shape 179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155</a:t>
            </a:fld>
            <a:endParaRPr lang="fr" sz="1200">
              <a:solidFill>
                <a:schemeClr val="dk1"/>
              </a:solidFill>
              <a:latin typeface="Calibri"/>
              <a:ea typeface="Calibri"/>
              <a:cs typeface="Calibri"/>
              <a:sym typeface="Calibri"/>
            </a:endParaRPr>
          </a:p>
        </p:txBody>
      </p:sp>
      <p:sp>
        <p:nvSpPr>
          <p:cNvPr id="1791" name="Shape 1791"/>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92" name="Shape 1792"/>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Shape 1798"/>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156</a:t>
            </a:fld>
            <a:endParaRPr lang="fr" sz="1200">
              <a:solidFill>
                <a:schemeClr val="dk1"/>
              </a:solidFill>
              <a:latin typeface="Calibri"/>
              <a:ea typeface="Calibri"/>
              <a:cs typeface="Calibri"/>
              <a:sym typeface="Calibri"/>
            </a:endParaRPr>
          </a:p>
        </p:txBody>
      </p:sp>
      <p:sp>
        <p:nvSpPr>
          <p:cNvPr id="1799" name="Shape 1799"/>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00" name="Shape 1800"/>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Shape 180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157</a:t>
            </a:fld>
            <a:endParaRPr lang="fr" sz="1200">
              <a:solidFill>
                <a:schemeClr val="dk1"/>
              </a:solidFill>
              <a:latin typeface="Calibri"/>
              <a:ea typeface="Calibri"/>
              <a:cs typeface="Calibri"/>
              <a:sym typeface="Calibri"/>
            </a:endParaRPr>
          </a:p>
        </p:txBody>
      </p:sp>
      <p:sp>
        <p:nvSpPr>
          <p:cNvPr id="1808" name="Shape 1808"/>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09" name="Shape 1809"/>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Shape 181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17" name="Shape 18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Shape 182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25" name="Shape 18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Shape 183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160</a:t>
            </a:fld>
            <a:endParaRPr lang="fr" sz="1200">
              <a:solidFill>
                <a:schemeClr val="dk1"/>
              </a:solidFill>
              <a:latin typeface="Calibri"/>
              <a:ea typeface="Calibri"/>
              <a:cs typeface="Calibri"/>
              <a:sym typeface="Calibri"/>
            </a:endParaRPr>
          </a:p>
        </p:txBody>
      </p:sp>
      <p:sp>
        <p:nvSpPr>
          <p:cNvPr id="1832" name="Shape 1832"/>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33" name="Shape 1833"/>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Shape 183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40" name="Shape 18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Shape 184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47" name="Shape 18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Shape 185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55" name="Shape 18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Shape 1862"/>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63" name="Shape 18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Shape 187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71" name="Shape 18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Shape 1878"/>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79" name="Shape 18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Shape 188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87" name="Shape 18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Shape 189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168</a:t>
            </a:fld>
            <a:endParaRPr lang="fr" sz="1200">
              <a:solidFill>
                <a:schemeClr val="dk1"/>
              </a:solidFill>
              <a:latin typeface="Calibri"/>
              <a:ea typeface="Calibri"/>
              <a:cs typeface="Calibri"/>
              <a:sym typeface="Calibri"/>
            </a:endParaRPr>
          </a:p>
        </p:txBody>
      </p:sp>
      <p:sp>
        <p:nvSpPr>
          <p:cNvPr id="1898" name="Shape 1898"/>
          <p:cNvSpPr>
            <a:spLocks noGrp="1" noRot="1" noChangeAspect="1"/>
          </p:cNvSpPr>
          <p:nvPr>
            <p:ph type="sldImg" idx="2"/>
          </p:nvPr>
        </p:nvSpPr>
        <p:spPr>
          <a:xfrm>
            <a:off x="658812" y="652462"/>
            <a:ext cx="5734200" cy="3225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899" name="Shape 1899"/>
          <p:cNvSpPr txBox="1">
            <a:spLocks noGrp="1"/>
          </p:cNvSpPr>
          <p:nvPr>
            <p:ph type="body" idx="1"/>
          </p:nvPr>
        </p:nvSpPr>
        <p:spPr>
          <a:xfrm>
            <a:off x="705674" y="4085271"/>
            <a:ext cx="5641200" cy="37935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Shape 190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06" name="Shape 19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Shape 1912"/>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13" name="Shape 19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Shape 1920"/>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21" name="Shape 19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Shape 192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28" name="Shape 19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r>
              <a:rPr lang="fr">
                <a:solidFill>
                  <a:srgbClr val="FF0000"/>
                </a:solidFill>
                <a:latin typeface="Calibri"/>
                <a:ea typeface="Calibri"/>
                <a:cs typeface="Calibri"/>
                <a:sym typeface="Calibri"/>
              </a:rPr>
              <a:t>Hélène</a:t>
            </a:r>
          </a:p>
          <a:p>
            <a:pPr lvl="0">
              <a:spcBef>
                <a:spcPts val="0"/>
              </a:spcBef>
              <a:buNone/>
            </a:pPr>
            <a:endParaRPr/>
          </a:p>
          <a:p>
            <a:pPr marL="177800" lvl="0" indent="-1587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Reprend des éléments de formations existantes : Alignement (G. Pascal), Phylogénie (H. Chiapello) </a:t>
            </a:r>
          </a:p>
          <a:p>
            <a:pPr marL="177800" lvl="0" indent="-1587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Mais avec ajout aussi de</a:t>
            </a:r>
            <a:r>
              <a:rPr lang="fr" sz="1900" b="1">
                <a:solidFill>
                  <a:schemeClr val="dk1"/>
                </a:solidFill>
                <a:latin typeface="Calibri"/>
                <a:ea typeface="Calibri"/>
                <a:cs typeface="Calibri"/>
                <a:sym typeface="Calibri"/>
              </a:rPr>
              <a:t> nouveaux contenus </a:t>
            </a:r>
            <a:r>
              <a:rPr lang="fr" sz="1900">
                <a:solidFill>
                  <a:schemeClr val="dk1"/>
                </a:solidFill>
                <a:latin typeface="Calibri"/>
                <a:ea typeface="Calibri"/>
                <a:cs typeface="Calibri"/>
                <a:sym typeface="Calibri"/>
              </a:rPr>
              <a:t>(partie motifs, C. Hoede)</a:t>
            </a:r>
          </a:p>
        </p:txBody>
      </p:sp>
      <p:sp>
        <p:nvSpPr>
          <p:cNvPr id="135" name="Shape 13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 sz="1200" b="0" i="0" u="none" strike="noStrike" cap="none">
                <a:solidFill>
                  <a:schemeClr val="dk1"/>
                </a:solidFill>
                <a:latin typeface="Calibri"/>
                <a:ea typeface="Calibri"/>
                <a:cs typeface="Calibri"/>
                <a:sym typeface="Calibri"/>
              </a:rPr>
              <a:t>La </a:t>
            </a:r>
            <a:r>
              <a:rPr lang="fr" sz="1200" b="1" i="0" u="none" strike="noStrike" cap="none">
                <a:solidFill>
                  <a:schemeClr val="dk1"/>
                </a:solidFill>
                <a:latin typeface="Calibri"/>
                <a:ea typeface="Calibri"/>
                <a:cs typeface="Calibri"/>
                <a:sym typeface="Calibri"/>
              </a:rPr>
              <a:t>programmation dynamique</a:t>
            </a:r>
            <a:r>
              <a:rPr lang="fr" sz="1200" b="0" i="0" u="none" strike="noStrike" cap="none">
                <a:solidFill>
                  <a:schemeClr val="dk1"/>
                </a:solidFill>
                <a:latin typeface="Calibri"/>
                <a:ea typeface="Calibri"/>
                <a:cs typeface="Calibri"/>
                <a:sym typeface="Calibri"/>
              </a:rPr>
              <a:t> est une technique algorithmique qui permet de résoudre une catégorie particulière des problèmes d'</a:t>
            </a:r>
            <a:r>
              <a:rPr lang="fr" sz="1200" b="0" i="0" u="sng" strike="noStrike" cap="none">
                <a:solidFill>
                  <a:schemeClr val="hlink"/>
                </a:solidFill>
                <a:latin typeface="Calibri"/>
                <a:ea typeface="Calibri"/>
                <a:cs typeface="Calibri"/>
                <a:sym typeface="Calibri"/>
                <a:hlinkClick r:id="rId3"/>
              </a:rPr>
              <a:t>optimisation</a:t>
            </a:r>
            <a:r>
              <a:rPr lang="fr" sz="1200" b="0" i="0" u="none" strike="noStrike" cap="none">
                <a:solidFill>
                  <a:schemeClr val="dk1"/>
                </a:solidFill>
                <a:latin typeface="Calibri"/>
                <a:ea typeface="Calibri"/>
                <a:cs typeface="Calibri"/>
                <a:sym typeface="Calibri"/>
              </a:rPr>
              <a:t> sous contrainte. Elle a été désignée par ce terme pour la première fois dans les années 1940 par </a:t>
            </a:r>
            <a:r>
              <a:rPr lang="fr" sz="1200" b="0" i="0" u="sng" strike="noStrike" cap="none">
                <a:solidFill>
                  <a:schemeClr val="hlink"/>
                </a:solidFill>
                <a:latin typeface="Calibri"/>
                <a:ea typeface="Calibri"/>
                <a:cs typeface="Calibri"/>
                <a:sym typeface="Calibri"/>
                <a:hlinkClick r:id="rId4"/>
              </a:rPr>
              <a:t>Richard Bellman</a:t>
            </a:r>
            <a:r>
              <a:rPr lang="fr" sz="1200" b="0" i="0" u="none" strike="noStrike" cap="none">
                <a:solidFill>
                  <a:schemeClr val="dk1"/>
                </a:solidFill>
                <a:latin typeface="Calibri"/>
                <a:ea typeface="Calibri"/>
                <a:cs typeface="Calibri"/>
                <a:sym typeface="Calibri"/>
              </a:rPr>
              <a:t>. Elle s'applique à des problèmes d'optimisation dont la </a:t>
            </a:r>
            <a:r>
              <a:rPr lang="fr" sz="1200" b="0" i="0" u="sng" strike="noStrike" cap="none">
                <a:solidFill>
                  <a:schemeClr val="hlink"/>
                </a:solidFill>
                <a:latin typeface="Calibri"/>
                <a:ea typeface="Calibri"/>
                <a:cs typeface="Calibri"/>
                <a:sym typeface="Calibri"/>
                <a:hlinkClick r:id="rId5"/>
              </a:rPr>
              <a:t>fonction objectif</a:t>
            </a:r>
            <a:r>
              <a:rPr lang="fr" sz="1200" b="0" i="0" u="none" strike="noStrike" cap="none">
                <a:solidFill>
                  <a:schemeClr val="dk1"/>
                </a:solidFill>
                <a:latin typeface="Calibri"/>
                <a:ea typeface="Calibri"/>
                <a:cs typeface="Calibri"/>
                <a:sym typeface="Calibri"/>
              </a:rPr>
              <a:t> se décrit comme « la somme de fonctions monotones non-décroissantes des ressources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27</a:t>
            </a:fld>
            <a:endParaRPr lang="f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 sz="1200" b="0" i="0" u="none" strike="noStrike" cap="none">
                <a:solidFill>
                  <a:schemeClr val="dk1"/>
                </a:solidFill>
                <a:latin typeface="Calibri"/>
                <a:ea typeface="Calibri"/>
                <a:cs typeface="Calibri"/>
                <a:sym typeface="Calibri"/>
              </a:rPr>
              <a:t>La </a:t>
            </a:r>
            <a:r>
              <a:rPr lang="fr" sz="1200" b="1" i="0" u="none" strike="noStrike" cap="none">
                <a:solidFill>
                  <a:schemeClr val="dk1"/>
                </a:solidFill>
                <a:latin typeface="Calibri"/>
                <a:ea typeface="Calibri"/>
                <a:cs typeface="Calibri"/>
                <a:sym typeface="Calibri"/>
              </a:rPr>
              <a:t>programmation dynamique</a:t>
            </a:r>
            <a:r>
              <a:rPr lang="fr" sz="1200" b="0" i="0" u="none" strike="noStrike" cap="none">
                <a:solidFill>
                  <a:schemeClr val="dk1"/>
                </a:solidFill>
                <a:latin typeface="Calibri"/>
                <a:ea typeface="Calibri"/>
                <a:cs typeface="Calibri"/>
                <a:sym typeface="Calibri"/>
              </a:rPr>
              <a:t> est une technique algorithmique qui permet de résoudre une catégorie particulière des problèmes d'</a:t>
            </a:r>
            <a:r>
              <a:rPr lang="fr" sz="1200" b="0" i="0" u="sng" strike="noStrike" cap="none">
                <a:solidFill>
                  <a:schemeClr val="hlink"/>
                </a:solidFill>
                <a:latin typeface="Calibri"/>
                <a:ea typeface="Calibri"/>
                <a:cs typeface="Calibri"/>
                <a:sym typeface="Calibri"/>
                <a:hlinkClick r:id="rId3"/>
              </a:rPr>
              <a:t>optimisation</a:t>
            </a:r>
            <a:r>
              <a:rPr lang="fr" sz="1200" b="0" i="0" u="none" strike="noStrike" cap="none">
                <a:solidFill>
                  <a:schemeClr val="dk1"/>
                </a:solidFill>
                <a:latin typeface="Calibri"/>
                <a:ea typeface="Calibri"/>
                <a:cs typeface="Calibri"/>
                <a:sym typeface="Calibri"/>
              </a:rPr>
              <a:t> sous contrainte. Elle a été désignée par ce terme pour la première fois dans les années 1940 par </a:t>
            </a:r>
            <a:r>
              <a:rPr lang="fr" sz="1200" b="0" i="0" u="sng" strike="noStrike" cap="none">
                <a:solidFill>
                  <a:schemeClr val="hlink"/>
                </a:solidFill>
                <a:latin typeface="Calibri"/>
                <a:ea typeface="Calibri"/>
                <a:cs typeface="Calibri"/>
                <a:sym typeface="Calibri"/>
                <a:hlinkClick r:id="rId4"/>
              </a:rPr>
              <a:t>Richard Bellman</a:t>
            </a:r>
            <a:r>
              <a:rPr lang="fr" sz="1200" b="0" i="0" u="none" strike="noStrike" cap="none">
                <a:solidFill>
                  <a:schemeClr val="dk1"/>
                </a:solidFill>
                <a:latin typeface="Calibri"/>
                <a:ea typeface="Calibri"/>
                <a:cs typeface="Calibri"/>
                <a:sym typeface="Calibri"/>
              </a:rPr>
              <a:t>. Elle s'applique à des problèmes d'optimisation dont la </a:t>
            </a:r>
            <a:r>
              <a:rPr lang="fr" sz="1200" b="0" i="0" u="sng" strike="noStrike" cap="none">
                <a:solidFill>
                  <a:schemeClr val="hlink"/>
                </a:solidFill>
                <a:latin typeface="Calibri"/>
                <a:ea typeface="Calibri"/>
                <a:cs typeface="Calibri"/>
                <a:sym typeface="Calibri"/>
                <a:hlinkClick r:id="rId5"/>
              </a:rPr>
              <a:t>fonction objectif</a:t>
            </a:r>
            <a:r>
              <a:rPr lang="fr" sz="1200" b="0" i="0" u="none" strike="noStrike" cap="none">
                <a:solidFill>
                  <a:schemeClr val="dk1"/>
                </a:solidFill>
                <a:latin typeface="Calibri"/>
                <a:ea typeface="Calibri"/>
                <a:cs typeface="Calibri"/>
                <a:sym typeface="Calibri"/>
              </a:rPr>
              <a:t> se décrit comme « la somme de fonctions monotones non-décroissantes des ressources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28</a:t>
            </a:fld>
            <a:endParaRPr lang="f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2" name="Shape 42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4" name="Shape 47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8" name="Shape 48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177800" lvl="0" indent="-1714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Mise au point d’un TP sur un dataset de 62 séquences de CAZY GH130 </a:t>
            </a:r>
          </a:p>
          <a:p>
            <a:pPr marL="520700" lvl="1" indent="-1841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Rechercher des motifs conservés dans les séquences (détection </a:t>
            </a:r>
            <a:r>
              <a:rPr lang="fr" sz="1900" i="1">
                <a:solidFill>
                  <a:schemeClr val="dk1"/>
                </a:solidFill>
                <a:latin typeface="Calibri"/>
                <a:ea typeface="Calibri"/>
                <a:cs typeface="Calibri"/>
                <a:sym typeface="Calibri"/>
              </a:rPr>
              <a:t>de novo </a:t>
            </a:r>
            <a:r>
              <a:rPr lang="fr" sz="1900">
                <a:solidFill>
                  <a:schemeClr val="dk1"/>
                </a:solidFill>
                <a:latin typeface="Calibri"/>
                <a:ea typeface="Calibri"/>
                <a:cs typeface="Calibri"/>
                <a:sym typeface="Calibri"/>
              </a:rPr>
              <a:t>et recherche dans des bases de données de motifs connus)</a:t>
            </a:r>
          </a:p>
          <a:p>
            <a:pPr lvl="0" rtl="0">
              <a:lnSpc>
                <a:spcPct val="80000"/>
              </a:lnSpc>
              <a:spcBef>
                <a:spcPts val="800"/>
              </a:spcBef>
              <a:buNone/>
            </a:pPr>
            <a:endParaRPr sz="1900">
              <a:solidFill>
                <a:schemeClr val="dk1"/>
              </a:solidFill>
              <a:latin typeface="Calibri"/>
              <a:ea typeface="Calibri"/>
              <a:cs typeface="Calibri"/>
              <a:sym typeface="Calibri"/>
            </a:endParaRPr>
          </a:p>
        </p:txBody>
      </p:sp>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5" name="Shape 49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9" name="Shape 50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3" name="Shape 5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0" name="Shape 53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7" name="Shape 53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4" name="Shape 54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3" name="Shape 55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0" name="Shape 56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rtl="0">
              <a:spcBef>
                <a:spcPts val="0"/>
              </a:spcBef>
              <a:buClr>
                <a:srgbClr val="000000"/>
              </a:buClr>
              <a:buSzPct val="25000"/>
              <a:buFont typeface="Arial"/>
              <a:buNone/>
            </a:pPr>
            <a:r>
              <a:rPr lang="fr" sz="1200" i="1">
                <a:solidFill>
                  <a:schemeClr val="dk1"/>
                </a:solidFill>
                <a:latin typeface="Calibri"/>
                <a:ea typeface="Calibri"/>
                <a:cs typeface="Calibri"/>
                <a:sym typeface="Calibri"/>
              </a:rPr>
              <a:t>Adapted from Mewis et al. App. And Env. Microb. 2016</a:t>
            </a:r>
          </a:p>
          <a:p>
            <a:pPr lvl="0">
              <a:spcBef>
                <a:spcPts val="0"/>
              </a:spcBef>
              <a:buNone/>
            </a:pPr>
            <a:endParaRPr/>
          </a:p>
        </p:txBody>
      </p:sp>
      <p:sp>
        <p:nvSpPr>
          <p:cNvPr id="155" name="Shape 15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7" name="Shape 56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78" name="Shape 5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85" name="Shape 5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16" name="Shape 6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7" name="Shape 62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0" name="Shape 6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9" name="Shape 6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7" name="Shape 68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94" name="Shape 6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1" name="Shape 72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8" name="Shape 72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69</a:t>
            </a:fld>
            <a:endParaRPr lang="fr" sz="1200">
              <a:solidFill>
                <a:schemeClr val="dk1"/>
              </a:solidFill>
              <a:latin typeface="Calibri"/>
              <a:ea typeface="Calibri"/>
              <a:cs typeface="Calibri"/>
              <a:sym typeface="Calibri"/>
            </a:endParaRPr>
          </a:p>
        </p:txBody>
      </p:sp>
      <p:sp>
        <p:nvSpPr>
          <p:cNvPr id="737" name="Shape 737"/>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38" name="Shape 738"/>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 sz="1200">
                <a:solidFill>
                  <a:schemeClr val="dk1"/>
                </a:solidFill>
                <a:latin typeface="Calibri"/>
                <a:ea typeface="Calibri"/>
                <a:cs typeface="Calibri"/>
                <a:sym typeface="Calibri"/>
              </a:rPr>
              <a:t>représentation simplifiées  car structure dichotomique de l’arbre simplifie la réalité</a:t>
            </a:r>
          </a:p>
          <a:p>
            <a:pPr marL="0" marR="0" lvl="0" indent="0" algn="l" rtl="0">
              <a:spcBef>
                <a:spcPts val="0"/>
              </a:spcBef>
              <a:buSzPct val="25000"/>
              <a:buNone/>
            </a:pPr>
            <a:r>
              <a:rPr lang="fr" sz="1200">
                <a:solidFill>
                  <a:schemeClr val="dk1"/>
                </a:solidFill>
                <a:latin typeface="Calibri"/>
                <a:ea typeface="Calibri"/>
                <a:cs typeface="Calibri"/>
                <a:sym typeface="Calibri"/>
              </a:rPr>
              <a:t>histoire des gènes peut être complexe : duplication (paralogie cachée), transferts horizontaux, recombinaison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marL="177800" lvl="0" indent="-1714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Mise au point d’un TP sur un dataset de 62 séquences de CAZY GH130 </a:t>
            </a:r>
          </a:p>
          <a:p>
            <a:pPr marL="520700" lvl="1" indent="-184150" rtl="0">
              <a:lnSpc>
                <a:spcPct val="80000"/>
              </a:lnSpc>
              <a:spcBef>
                <a:spcPts val="800"/>
              </a:spcBef>
              <a:buClr>
                <a:schemeClr val="dk1"/>
              </a:buClr>
              <a:buSzPct val="100000"/>
              <a:buChar char="-"/>
            </a:pPr>
            <a:r>
              <a:rPr lang="fr" sz="1900">
                <a:solidFill>
                  <a:schemeClr val="dk1"/>
                </a:solidFill>
                <a:latin typeface="Calibri"/>
                <a:ea typeface="Calibri"/>
                <a:cs typeface="Calibri"/>
                <a:sym typeface="Calibri"/>
              </a:rPr>
              <a:t>Rechercher des motifs conservés dans les séquences (détection </a:t>
            </a:r>
            <a:r>
              <a:rPr lang="fr" sz="1900" i="1">
                <a:solidFill>
                  <a:schemeClr val="dk1"/>
                </a:solidFill>
                <a:latin typeface="Calibri"/>
                <a:ea typeface="Calibri"/>
                <a:cs typeface="Calibri"/>
                <a:sym typeface="Calibri"/>
              </a:rPr>
              <a:t>de novo </a:t>
            </a:r>
            <a:r>
              <a:rPr lang="fr" sz="1900">
                <a:solidFill>
                  <a:schemeClr val="dk1"/>
                </a:solidFill>
                <a:latin typeface="Calibri"/>
                <a:ea typeface="Calibri"/>
                <a:cs typeface="Calibri"/>
                <a:sym typeface="Calibri"/>
              </a:rPr>
              <a:t>et recherche dans des bases de données de motifs connus)</a:t>
            </a:r>
          </a:p>
          <a:p>
            <a:pPr lvl="0" rtl="0">
              <a:lnSpc>
                <a:spcPct val="80000"/>
              </a:lnSpc>
              <a:spcBef>
                <a:spcPts val="800"/>
              </a:spcBef>
              <a:buNone/>
            </a:pPr>
            <a:endParaRPr sz="1900">
              <a:solidFill>
                <a:schemeClr val="dk1"/>
              </a:solidFill>
              <a:latin typeface="Calibri"/>
              <a:ea typeface="Calibri"/>
              <a:cs typeface="Calibri"/>
              <a:sym typeface="Calibri"/>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70</a:t>
            </a:fld>
            <a:endParaRPr lang="fr" sz="1200">
              <a:solidFill>
                <a:schemeClr val="dk1"/>
              </a:solidFill>
              <a:latin typeface="Calibri"/>
              <a:ea typeface="Calibri"/>
              <a:cs typeface="Calibri"/>
              <a:sym typeface="Calibri"/>
            </a:endParaRPr>
          </a:p>
        </p:txBody>
      </p:sp>
      <p:sp>
        <p:nvSpPr>
          <p:cNvPr id="746" name="Shape 746"/>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47" name="Shape 747"/>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71</a:t>
            </a:fld>
            <a:endParaRPr lang="fr" sz="1200">
              <a:solidFill>
                <a:schemeClr val="dk1"/>
              </a:solidFill>
              <a:latin typeface="Calibri"/>
              <a:ea typeface="Calibri"/>
              <a:cs typeface="Calibri"/>
              <a:sym typeface="Calibri"/>
            </a:endParaRPr>
          </a:p>
        </p:txBody>
      </p:sp>
      <p:sp>
        <p:nvSpPr>
          <p:cNvPr id="766" name="Shape 766"/>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67" name="Shape 767"/>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72</a:t>
            </a:fld>
            <a:endParaRPr lang="fr" sz="1200">
              <a:solidFill>
                <a:schemeClr val="dk1"/>
              </a:solidFill>
              <a:latin typeface="Calibri"/>
              <a:ea typeface="Calibri"/>
              <a:cs typeface="Calibri"/>
              <a:sym typeface="Calibri"/>
            </a:endParaRPr>
          </a:p>
        </p:txBody>
      </p:sp>
      <p:sp>
        <p:nvSpPr>
          <p:cNvPr id="779" name="Shape 779"/>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80" name="Shape 780"/>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73</a:t>
            </a:fld>
            <a:endParaRPr lang="fr" sz="1200">
              <a:solidFill>
                <a:schemeClr val="dk1"/>
              </a:solidFill>
              <a:latin typeface="Calibri"/>
              <a:ea typeface="Calibri"/>
              <a:cs typeface="Calibri"/>
              <a:sym typeface="Calibri"/>
            </a:endParaRPr>
          </a:p>
        </p:txBody>
      </p:sp>
      <p:sp>
        <p:nvSpPr>
          <p:cNvPr id="793" name="Shape 793"/>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794" name="Shape 794"/>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74</a:t>
            </a:fld>
            <a:endParaRPr lang="fr" sz="1200">
              <a:solidFill>
                <a:schemeClr val="dk1"/>
              </a:solidFill>
              <a:latin typeface="Calibri"/>
              <a:ea typeface="Calibri"/>
              <a:cs typeface="Calibri"/>
              <a:sym typeface="Calibri"/>
            </a:endParaRPr>
          </a:p>
        </p:txBody>
      </p:sp>
      <p:sp>
        <p:nvSpPr>
          <p:cNvPr id="803" name="Shape 803"/>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04" name="Shape 804"/>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75</a:t>
            </a:fld>
            <a:endParaRPr lang="fr" sz="1200">
              <a:solidFill>
                <a:schemeClr val="dk1"/>
              </a:solidFill>
              <a:latin typeface="Calibri"/>
              <a:ea typeface="Calibri"/>
              <a:cs typeface="Calibri"/>
              <a:sym typeface="Calibri"/>
            </a:endParaRPr>
          </a:p>
        </p:txBody>
      </p:sp>
      <p:sp>
        <p:nvSpPr>
          <p:cNvPr id="812" name="Shape 812"/>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13" name="Shape 813"/>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76</a:t>
            </a:fld>
            <a:endParaRPr lang="fr" sz="1200">
              <a:solidFill>
                <a:schemeClr val="dk1"/>
              </a:solidFill>
              <a:latin typeface="Calibri"/>
              <a:ea typeface="Calibri"/>
              <a:cs typeface="Calibri"/>
              <a:sym typeface="Calibri"/>
            </a:endParaRPr>
          </a:p>
        </p:txBody>
      </p:sp>
      <p:sp>
        <p:nvSpPr>
          <p:cNvPr id="821" name="Shape 821"/>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22" name="Shape 822"/>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77</a:t>
            </a:fld>
            <a:endParaRPr lang="fr" sz="1200">
              <a:solidFill>
                <a:schemeClr val="dk1"/>
              </a:solidFill>
              <a:latin typeface="Calibri"/>
              <a:ea typeface="Calibri"/>
              <a:cs typeface="Calibri"/>
              <a:sym typeface="Calibri"/>
            </a:endParaRPr>
          </a:p>
        </p:txBody>
      </p:sp>
      <p:sp>
        <p:nvSpPr>
          <p:cNvPr id="831" name="Shape 831"/>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32" name="Shape 832"/>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78</a:t>
            </a:fld>
            <a:endParaRPr lang="fr" sz="1200">
              <a:solidFill>
                <a:schemeClr val="dk1"/>
              </a:solidFill>
              <a:latin typeface="Calibri"/>
              <a:ea typeface="Calibri"/>
              <a:cs typeface="Calibri"/>
              <a:sym typeface="Calibri"/>
            </a:endParaRPr>
          </a:p>
        </p:txBody>
      </p:sp>
      <p:sp>
        <p:nvSpPr>
          <p:cNvPr id="840" name="Shape 840"/>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41" name="Shape 841"/>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9" name="Shape 8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fr" sz="1400">
                <a:solidFill>
                  <a:schemeClr val="dk1"/>
                </a:solidFill>
                <a:latin typeface="Calibri"/>
                <a:ea typeface="Calibri"/>
                <a:cs typeface="Calibri"/>
                <a:sym typeface="Calibri"/>
              </a:rPr>
              <a:t>•</a:t>
            </a:r>
            <a:r>
              <a:rPr lang="fr" sz="1400">
                <a:solidFill>
                  <a:srgbClr val="333399"/>
                </a:solidFill>
                <a:latin typeface="Calibri"/>
                <a:ea typeface="Calibri"/>
                <a:cs typeface="Calibri"/>
                <a:sym typeface="Calibri"/>
              </a:rPr>
              <a:t>Une fois le modèle de substitution nucléotidique choisi, </a:t>
            </a:r>
            <a:r>
              <a:rPr lang="fr" sz="1400">
                <a:solidFill>
                  <a:srgbClr val="FF0000"/>
                </a:solidFill>
                <a:latin typeface="Calibri"/>
                <a:ea typeface="Calibri"/>
                <a:cs typeface="Calibri"/>
                <a:sym typeface="Calibri"/>
              </a:rPr>
              <a:t>on peut calculer la distance évolutive correspondante </a:t>
            </a:r>
            <a:r>
              <a:rPr lang="fr" sz="1400">
                <a:solidFill>
                  <a:srgbClr val="333399"/>
                </a:solidFill>
                <a:latin typeface="Calibri"/>
                <a:ea typeface="Calibri"/>
                <a:cs typeface="Calibri"/>
                <a:sym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400" cy="3600600"/>
          </a:xfrm>
          <a:prstGeom prst="rect">
            <a:avLst/>
          </a:prstGeom>
          <a:noFill/>
          <a:ln>
            <a:noFill/>
          </a:ln>
        </p:spPr>
        <p:txBody>
          <a:bodyPr lIns="91425" tIns="91425" rIns="91425" bIns="91425" anchor="ctr" anchorCtr="0">
            <a:noAutofit/>
          </a:bodyPr>
          <a:lstStyle/>
          <a:p>
            <a:pPr lvl="0" rtl="0">
              <a:spcBef>
                <a:spcPts val="0"/>
              </a:spcBef>
              <a:buNone/>
            </a:pPr>
            <a:r>
              <a:rPr lang="fr"/>
              <a:t>diapo à revoir</a:t>
            </a:r>
          </a:p>
        </p:txBody>
      </p:sp>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80</a:t>
            </a:fld>
            <a:endParaRPr lang="fr" sz="1200">
              <a:solidFill>
                <a:schemeClr val="dk1"/>
              </a:solidFill>
              <a:latin typeface="Calibri"/>
              <a:ea typeface="Calibri"/>
              <a:cs typeface="Calibri"/>
              <a:sym typeface="Calibri"/>
            </a:endParaRPr>
          </a:p>
        </p:txBody>
      </p:sp>
      <p:sp>
        <p:nvSpPr>
          <p:cNvPr id="856" name="Shape 856"/>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57" name="Shape 857"/>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81</a:t>
            </a:fld>
            <a:endParaRPr lang="fr" sz="1200">
              <a:solidFill>
                <a:schemeClr val="dk1"/>
              </a:solidFill>
              <a:latin typeface="Calibri"/>
              <a:ea typeface="Calibri"/>
              <a:cs typeface="Calibri"/>
              <a:sym typeface="Calibri"/>
            </a:endParaRPr>
          </a:p>
        </p:txBody>
      </p:sp>
      <p:sp>
        <p:nvSpPr>
          <p:cNvPr id="864" name="Shape 864"/>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65" name="Shape 865"/>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lvl="0" rtl="0">
              <a:lnSpc>
                <a:spcPct val="120000"/>
              </a:lnSpc>
              <a:spcBef>
                <a:spcPts val="600"/>
              </a:spcBef>
              <a:buClr>
                <a:schemeClr val="dk1"/>
              </a:buClr>
              <a:buFont typeface="Arial"/>
              <a:buNone/>
            </a:pPr>
            <a:r>
              <a:rPr lang="fr"/>
              <a:t>Modèle GTR (General Time Reversible ou REV) (9 paramètres)</a:t>
            </a:r>
          </a:p>
          <a:p>
            <a:pPr lvl="0" rtl="0">
              <a:lnSpc>
                <a:spcPct val="120000"/>
              </a:lnSpc>
              <a:spcBef>
                <a:spcPts val="500"/>
              </a:spcBef>
              <a:buClr>
                <a:schemeClr val="dk1"/>
              </a:buClr>
              <a:buFont typeface="Arial"/>
              <a:buNone/>
            </a:pPr>
            <a:r>
              <a:rPr lang="fr">
                <a:solidFill>
                  <a:schemeClr val="dk1"/>
                </a:solidFill>
              </a:rPr>
              <a:t>• les 4 bases ont des fréquences différentes (πA ≠ πT ≠ πG ≠ πC)</a:t>
            </a:r>
          </a:p>
          <a:p>
            <a:pPr lvl="0" rtl="0">
              <a:lnSpc>
                <a:spcPct val="120000"/>
              </a:lnSpc>
              <a:spcBef>
                <a:spcPts val="500"/>
              </a:spcBef>
              <a:buClr>
                <a:schemeClr val="dk1"/>
              </a:buClr>
              <a:buFont typeface="Arial"/>
              <a:buNone/>
            </a:pPr>
            <a:r>
              <a:rPr lang="fr">
                <a:solidFill>
                  <a:schemeClr val="dk1"/>
                </a:solidFill>
              </a:rPr>
              <a:t>• il existe 6 types de substitutions (AC, AT, AG, CT, CG, TG) </a:t>
            </a:r>
          </a:p>
          <a:p>
            <a:pPr marL="0" marR="0" lvl="0" indent="0" algn="l" rtl="0">
              <a:spcBef>
                <a:spcPts val="0"/>
              </a:spcBef>
              <a:buNone/>
            </a:pPr>
            <a:endParaRPr>
              <a:solidFill>
                <a:schemeClr val="dk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82</a:t>
            </a:fld>
            <a:endParaRPr lang="fr" sz="1200">
              <a:solidFill>
                <a:schemeClr val="dk1"/>
              </a:solidFill>
              <a:latin typeface="Calibri"/>
              <a:ea typeface="Calibri"/>
              <a:cs typeface="Calibri"/>
              <a:sym typeface="Calibri"/>
            </a:endParaRPr>
          </a:p>
        </p:txBody>
      </p:sp>
      <p:sp>
        <p:nvSpPr>
          <p:cNvPr id="872" name="Shape 872"/>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73" name="Shape 873"/>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83</a:t>
            </a:fld>
            <a:endParaRPr lang="fr" sz="1200">
              <a:solidFill>
                <a:schemeClr val="dk1"/>
              </a:solidFill>
              <a:latin typeface="Calibri"/>
              <a:ea typeface="Calibri"/>
              <a:cs typeface="Calibri"/>
              <a:sym typeface="Calibri"/>
            </a:endParaRPr>
          </a:p>
        </p:txBody>
      </p:sp>
      <p:sp>
        <p:nvSpPr>
          <p:cNvPr id="880" name="Shape 880"/>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81" name="Shape 881"/>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84</a:t>
            </a:fld>
            <a:endParaRPr lang="fr" sz="1200">
              <a:solidFill>
                <a:schemeClr val="dk1"/>
              </a:solidFill>
              <a:latin typeface="Calibri"/>
              <a:ea typeface="Calibri"/>
              <a:cs typeface="Calibri"/>
              <a:sym typeface="Calibri"/>
            </a:endParaRPr>
          </a:p>
        </p:txBody>
      </p:sp>
      <p:sp>
        <p:nvSpPr>
          <p:cNvPr id="889" name="Shape 889"/>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90" name="Shape 890"/>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85</a:t>
            </a:fld>
            <a:endParaRPr lang="fr" sz="1200">
              <a:solidFill>
                <a:schemeClr val="dk1"/>
              </a:solidFill>
              <a:latin typeface="Calibri"/>
              <a:ea typeface="Calibri"/>
              <a:cs typeface="Calibri"/>
              <a:sym typeface="Calibri"/>
            </a:endParaRPr>
          </a:p>
        </p:txBody>
      </p:sp>
      <p:sp>
        <p:nvSpPr>
          <p:cNvPr id="898" name="Shape 898"/>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899" name="Shape 899"/>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86</a:t>
            </a:fld>
            <a:endParaRPr lang="fr" sz="1200">
              <a:solidFill>
                <a:schemeClr val="dk1"/>
              </a:solidFill>
              <a:latin typeface="Calibri"/>
              <a:ea typeface="Calibri"/>
              <a:cs typeface="Calibri"/>
              <a:sym typeface="Calibri"/>
            </a:endParaRPr>
          </a:p>
        </p:txBody>
      </p:sp>
      <p:sp>
        <p:nvSpPr>
          <p:cNvPr id="906" name="Shape 906"/>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907" name="Shape 907"/>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87</a:t>
            </a:fld>
            <a:endParaRPr lang="fr" sz="1200">
              <a:solidFill>
                <a:schemeClr val="dk1"/>
              </a:solidFill>
              <a:latin typeface="Calibri"/>
              <a:ea typeface="Calibri"/>
              <a:cs typeface="Calibri"/>
              <a:sym typeface="Calibri"/>
            </a:endParaRPr>
          </a:p>
        </p:txBody>
      </p:sp>
      <p:sp>
        <p:nvSpPr>
          <p:cNvPr id="916" name="Shape 916"/>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917" name="Shape 917"/>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88</a:t>
            </a:fld>
            <a:endParaRPr lang="fr" sz="1200">
              <a:solidFill>
                <a:schemeClr val="dk1"/>
              </a:solidFill>
              <a:latin typeface="Calibri"/>
              <a:ea typeface="Calibri"/>
              <a:cs typeface="Calibri"/>
              <a:sym typeface="Calibri"/>
            </a:endParaRPr>
          </a:p>
        </p:txBody>
      </p:sp>
      <p:sp>
        <p:nvSpPr>
          <p:cNvPr id="926" name="Shape 92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7" name="Shape 9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Shape 9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89</a:t>
            </a:fld>
            <a:endParaRPr lang="fr" sz="1200">
              <a:solidFill>
                <a:schemeClr val="dk1"/>
              </a:solidFill>
              <a:latin typeface="Calibri"/>
              <a:ea typeface="Calibri"/>
              <a:cs typeface="Calibri"/>
              <a:sym typeface="Calibri"/>
            </a:endParaRPr>
          </a:p>
        </p:txBody>
      </p:sp>
      <p:sp>
        <p:nvSpPr>
          <p:cNvPr id="936" name="Shape 93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7" name="Shape 9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fr"/>
              <a:t>Geraldine</a:t>
            </a:r>
          </a:p>
        </p:txBody>
      </p:sp>
      <p:sp>
        <p:nvSpPr>
          <p:cNvPr id="205" name="Shape 20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Shape 95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90</a:t>
            </a:fld>
            <a:endParaRPr lang="fr" sz="1200">
              <a:solidFill>
                <a:schemeClr val="dk1"/>
              </a:solidFill>
              <a:latin typeface="Calibri"/>
              <a:ea typeface="Calibri"/>
              <a:cs typeface="Calibri"/>
              <a:sym typeface="Calibri"/>
            </a:endParaRPr>
          </a:p>
        </p:txBody>
      </p:sp>
      <p:sp>
        <p:nvSpPr>
          <p:cNvPr id="951" name="Shape 95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2" name="Shape 9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91</a:t>
            </a:fld>
            <a:endParaRPr lang="fr" sz="1200">
              <a:solidFill>
                <a:schemeClr val="dk1"/>
              </a:solidFill>
              <a:latin typeface="Calibri"/>
              <a:ea typeface="Calibri"/>
              <a:cs typeface="Calibri"/>
              <a:sym typeface="Calibri"/>
            </a:endParaRPr>
          </a:p>
        </p:txBody>
      </p:sp>
      <p:sp>
        <p:nvSpPr>
          <p:cNvPr id="966" name="Shape 96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7" name="Shape 9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92</a:t>
            </a:fld>
            <a:endParaRPr lang="fr" sz="1200">
              <a:solidFill>
                <a:schemeClr val="dk1"/>
              </a:solidFill>
              <a:latin typeface="Calibri"/>
              <a:ea typeface="Calibri"/>
              <a:cs typeface="Calibri"/>
              <a:sym typeface="Calibri"/>
            </a:endParaRPr>
          </a:p>
        </p:txBody>
      </p:sp>
      <p:sp>
        <p:nvSpPr>
          <p:cNvPr id="991" name="Shape 99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2" name="Shape 9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93</a:t>
            </a:fld>
            <a:endParaRPr lang="fr" sz="1200">
              <a:solidFill>
                <a:schemeClr val="dk1"/>
              </a:solidFill>
              <a:latin typeface="Calibri"/>
              <a:ea typeface="Calibri"/>
              <a:cs typeface="Calibri"/>
              <a:sym typeface="Calibri"/>
            </a:endParaRPr>
          </a:p>
        </p:txBody>
      </p:sp>
      <p:sp>
        <p:nvSpPr>
          <p:cNvPr id="1012" name="Shape 1012"/>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13" name="Shape 1013"/>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94</a:t>
            </a:fld>
            <a:endParaRPr lang="fr" sz="1200">
              <a:solidFill>
                <a:schemeClr val="dk1"/>
              </a:solidFill>
              <a:latin typeface="Calibri"/>
              <a:ea typeface="Calibri"/>
              <a:cs typeface="Calibri"/>
              <a:sym typeface="Calibri"/>
            </a:endParaRPr>
          </a:p>
        </p:txBody>
      </p:sp>
      <p:sp>
        <p:nvSpPr>
          <p:cNvPr id="1020" name="Shape 1020"/>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21" name="Shape 1021"/>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1" name="Shape 10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96</a:t>
            </a:fld>
            <a:endParaRPr lang="fr" sz="1200">
              <a:solidFill>
                <a:schemeClr val="dk1"/>
              </a:solidFill>
              <a:latin typeface="Calibri"/>
              <a:ea typeface="Calibri"/>
              <a:cs typeface="Calibri"/>
              <a:sym typeface="Calibri"/>
            </a:endParaRPr>
          </a:p>
        </p:txBody>
      </p:sp>
      <p:sp>
        <p:nvSpPr>
          <p:cNvPr id="1038" name="Shape 1038"/>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39" name="Shape 1039"/>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1295400" lvl="1" indent="-355600" rtl="0">
              <a:lnSpc>
                <a:spcPct val="90000"/>
              </a:lnSpc>
              <a:spcBef>
                <a:spcPts val="400"/>
              </a:spcBef>
              <a:buClr>
                <a:schemeClr val="dk1"/>
              </a:buClr>
              <a:buFont typeface="Noto Sans Symbols"/>
              <a:buChar char="−"/>
            </a:pPr>
            <a:r>
              <a:rPr lang="fr" sz="1800">
                <a:solidFill>
                  <a:schemeClr val="dk1"/>
                </a:solidFill>
                <a:latin typeface="Calibri"/>
                <a:ea typeface="Calibri"/>
                <a:cs typeface="Calibri"/>
                <a:sym typeface="Calibri"/>
              </a:rPr>
              <a:t>A variant of NJ which improves its accuracy by making use  of a simple first-order model of the variances and covariances of evolutionary distance estimates. </a:t>
            </a:r>
          </a:p>
          <a:p>
            <a:pPr marL="1295400" lvl="1" indent="-355600" rtl="0">
              <a:lnSpc>
                <a:spcPct val="90000"/>
              </a:lnSpc>
              <a:spcBef>
                <a:spcPts val="400"/>
              </a:spcBef>
              <a:buClr>
                <a:schemeClr val="dk1"/>
              </a:buClr>
              <a:buFont typeface="Noto Sans Symbols"/>
              <a:buChar char="−"/>
            </a:pPr>
            <a:r>
              <a:rPr lang="fr" sz="1800">
                <a:solidFill>
                  <a:schemeClr val="dk1"/>
                </a:solidFill>
                <a:latin typeface="Calibri"/>
                <a:ea typeface="Calibri"/>
                <a:cs typeface="Calibri"/>
                <a:sym typeface="Calibri"/>
              </a:rPr>
              <a:t>When the substitution rates are low (maximum pairwise divergence ~0.1 substitutions per site) or when they are constant among lineages, BIONJ is only slightly better than NJ. </a:t>
            </a:r>
          </a:p>
          <a:p>
            <a:pPr marL="1295400" lvl="1" indent="-355600" rtl="0">
              <a:lnSpc>
                <a:spcPct val="90000"/>
              </a:lnSpc>
              <a:spcBef>
                <a:spcPts val="400"/>
              </a:spcBef>
              <a:buClr>
                <a:schemeClr val="dk1"/>
              </a:buClr>
              <a:buFont typeface="Noto Sans Symbols"/>
              <a:buChar char="−"/>
            </a:pPr>
            <a:r>
              <a:rPr lang="fr" sz="1800">
                <a:solidFill>
                  <a:schemeClr val="dk1"/>
                </a:solidFill>
                <a:latin typeface="Calibri"/>
                <a:ea typeface="Calibri"/>
                <a:cs typeface="Calibri"/>
                <a:sym typeface="Calibri"/>
              </a:rPr>
              <a:t>When the substitution rates are higher and vary among lineages, BIONJ clearly has better topological accuracy*</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Shape 10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97</a:t>
            </a:fld>
            <a:endParaRPr lang="fr" sz="1200">
              <a:solidFill>
                <a:schemeClr val="dk1"/>
              </a:solidFill>
              <a:latin typeface="Calibri"/>
              <a:ea typeface="Calibri"/>
              <a:cs typeface="Calibri"/>
              <a:sym typeface="Calibri"/>
            </a:endParaRPr>
          </a:p>
        </p:txBody>
      </p:sp>
      <p:sp>
        <p:nvSpPr>
          <p:cNvPr id="1047" name="Shape 1047"/>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48" name="Shape 1048"/>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98</a:t>
            </a:fld>
            <a:endParaRPr lang="fr" sz="1200">
              <a:solidFill>
                <a:schemeClr val="dk1"/>
              </a:solidFill>
              <a:latin typeface="Calibri"/>
              <a:ea typeface="Calibri"/>
              <a:cs typeface="Calibri"/>
              <a:sym typeface="Calibri"/>
            </a:endParaRPr>
          </a:p>
        </p:txBody>
      </p:sp>
      <p:sp>
        <p:nvSpPr>
          <p:cNvPr id="1055" name="Shape 1055"/>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56" name="Shape 1056"/>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Shape 10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 sz="1200">
                <a:solidFill>
                  <a:schemeClr val="dk1"/>
                </a:solidFill>
                <a:latin typeface="Calibri"/>
                <a:ea typeface="Calibri"/>
                <a:cs typeface="Calibri"/>
                <a:sym typeface="Calibri"/>
              </a:rPr>
              <a:t>99</a:t>
            </a:fld>
            <a:endParaRPr lang="fr" sz="1200">
              <a:solidFill>
                <a:schemeClr val="dk1"/>
              </a:solidFill>
              <a:latin typeface="Calibri"/>
              <a:ea typeface="Calibri"/>
              <a:cs typeface="Calibri"/>
              <a:sym typeface="Calibri"/>
            </a:endParaRPr>
          </a:p>
        </p:txBody>
      </p:sp>
      <p:sp>
        <p:nvSpPr>
          <p:cNvPr id="1064" name="Shape 1064"/>
          <p:cNvSpPr>
            <a:spLocks noGrp="1" noRot="1" noChangeAspect="1"/>
          </p:cNvSpPr>
          <p:nvPr>
            <p:ph type="sldImg" idx="2"/>
          </p:nvPr>
        </p:nvSpPr>
        <p:spPr>
          <a:xfrm>
            <a:off x="658812" y="652462"/>
            <a:ext cx="5734050" cy="32258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065" name="Shape 1065"/>
          <p:cNvSpPr txBox="1">
            <a:spLocks noGrp="1"/>
          </p:cNvSpPr>
          <p:nvPr>
            <p:ph type="body" idx="1"/>
          </p:nvPr>
        </p:nvSpPr>
        <p:spPr>
          <a:xfrm>
            <a:off x="705674" y="4085271"/>
            <a:ext cx="5641072" cy="3793368"/>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59" name="Shape 59"/>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b="0" i="0" u="none" strike="noStrike" cap="none">
                <a:solidFill>
                  <a:srgbClr val="888888"/>
                </a:solidFill>
                <a:latin typeface="Calibri"/>
                <a:ea typeface="Calibri"/>
                <a:cs typeface="Calibri"/>
                <a:sym typeface="Calibri"/>
              </a:rPr>
              <a:t>‹#›</a:t>
            </a:fld>
            <a:endParaRPr lang="f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65" name="Shape 65"/>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b="0" i="0" u="none" strike="noStrike" cap="none">
                <a:solidFill>
                  <a:srgbClr val="888888"/>
                </a:solidFill>
                <a:latin typeface="Calibri"/>
                <a:ea typeface="Calibri"/>
                <a:cs typeface="Calibri"/>
                <a:sym typeface="Calibri"/>
              </a:rPr>
              <a:t>‹#›</a:t>
            </a:fld>
            <a:endParaRPr lang="f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1" name="Shape 71"/>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77" name="Shape 7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6" name="Shape 86"/>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93" name="Shape 93"/>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2" name="Shape 102"/>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09" name="Shape 109"/>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16" name="Shape 116"/>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22" name="Shape 122"/>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a:t>
            </a:fld>
            <a:endParaRPr lang="fr"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a:t>
            </a:fld>
            <a:endParaRPr lang="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gi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fr" sz="1000">
                <a:solidFill>
                  <a:schemeClr val="dk2"/>
                </a:solidFill>
              </a:rPr>
              <a:t>‹#›</a:t>
            </a:fld>
            <a:endParaRPr lang="f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b="0" i="0" u="none" strike="noStrike" cap="none">
                <a:solidFill>
                  <a:srgbClr val="888888"/>
                </a:solidFill>
                <a:latin typeface="Calibri"/>
                <a:ea typeface="Calibri"/>
                <a:cs typeface="Calibri"/>
                <a:sym typeface="Calibri"/>
              </a:rPr>
              <a:t>‹#›</a:t>
            </a:fld>
            <a:endParaRPr lang="fr" sz="900" b="0" i="0" u="none" strike="noStrike" cap="none">
              <a:solidFill>
                <a:srgbClr val="888888"/>
              </a:solidFill>
              <a:latin typeface="Calibri"/>
              <a:ea typeface="Calibri"/>
              <a:cs typeface="Calibri"/>
              <a:sym typeface="Calibri"/>
            </a:endParaRPr>
          </a:p>
        </p:txBody>
      </p:sp>
      <p:pic>
        <p:nvPicPr>
          <p:cNvPr id="56" name="Shape 56" descr="logo-INRA2012.gif"/>
          <p:cNvPicPr preferRelativeResize="0"/>
          <p:nvPr/>
        </p:nvPicPr>
        <p:blipFill>
          <a:blip r:embed="rId13">
            <a:alphaModFix/>
          </a:blip>
          <a:stretch>
            <a:fillRect/>
          </a:stretch>
        </p:blipFill>
        <p:spPr>
          <a:xfrm>
            <a:off x="7872025" y="76200"/>
            <a:ext cx="1195775" cy="4880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image" Target="../media/image6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hyperlink" Target="http://mafft.cbrc.jp/alignment/server/"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6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 Id="rId3" Type="http://schemas.openxmlformats.org/officeDocument/2006/relationships/image" Target="../media/image62.png"/></Relationships>
</file>

<file path=ppt/slides/_rels/slide10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jpg"/><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hyperlink" Target="https://www.ncbi.nlm.nih.gov/Taxonomy/Browser/wwwtax.cgi" TargetMode="External"/><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1" Type="http://schemas.openxmlformats.org/officeDocument/2006/relationships/hyperlink" Target="https://www.ncbi.nlm.nih.gov/Taxonomy/Browser/wwwtax.cgi?mode=Undef&amp;id=976&amp;lvl=3&amp;p=has_linkout&amp;p=blast_url&amp;p=genome_blast&amp;lin=f&amp;keep=1&amp;srchmode=1&amp;unlock" TargetMode="External"/><Relationship Id="rId12" Type="http://schemas.openxmlformats.org/officeDocument/2006/relationships/hyperlink" Target="https://www.ncbi.nlm.nih.gov/Taxonomy/Browser/wwwtax.cgi?mode=Undef&amp;id=117747&amp;lvl=3&amp;p=has_linkout&amp;p=blast_url&amp;p=genome_blast&amp;lin=f&amp;keep=1&amp;srchmode=1&amp;unlock" TargetMode="External"/><Relationship Id="rId13" Type="http://schemas.openxmlformats.org/officeDocument/2006/relationships/hyperlink" Target="https://www.ncbi.nlm.nih.gov/Taxonomy/Browser/wwwtax.cgi?mode=Undef&amp;id=1937959&amp;lvl=3&amp;p=has_linkout&amp;p=blast_url&amp;p=genome_blast&amp;lin=f&amp;keep=1&amp;srchmode=1&amp;unlock" TargetMode="External"/><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hyperlink" Target="https://www.ncbi.nlm.nih.gov/Taxonomy/Browser/wwwtax.cgi?mode=Undef&amp;id=976&amp;lvl=3&amp;p=has_linkout&amp;p=blast_url&amp;p=genome_blast&amp;p=mapview&amp;lin=f&amp;keep=1&amp;srchmode=1&amp;unlock" TargetMode="External"/><Relationship Id="rId4" Type="http://schemas.openxmlformats.org/officeDocument/2006/relationships/hyperlink" Target="https://www.ncbi.nlm.nih.gov/Taxonomy/Browser/wwwtax.cgi?mode=Undef&amp;id=200643&amp;lvl=3&amp;p=has_linkout&amp;p=blast_url&amp;p=genome_blast&amp;p=mapview&amp;lin=f&amp;keep=1&amp;srchmode=1&amp;unlock" TargetMode="External"/><Relationship Id="rId5" Type="http://schemas.openxmlformats.org/officeDocument/2006/relationships/hyperlink" Target="https://www.ncbi.nlm.nih.gov/Taxonomy/Browser/wwwtax.cgi?mode=Undef&amp;id=91061&amp;lvl=3&amp;p=has_linkout&amp;p=blast_url&amp;p=genome_blast&amp;lin=f&amp;keep=1&amp;srchmode=1&amp;unlock" TargetMode="External"/><Relationship Id="rId6" Type="http://schemas.openxmlformats.org/officeDocument/2006/relationships/hyperlink" Target="https://www.ncbi.nlm.nih.gov/Taxonomy/Browser/wwwtax.cgi?mode=Undef&amp;id=1385&amp;lvl=3&amp;p=has_linkout&amp;p=blast_url&amp;p=genome_blast&amp;lin=f&amp;keep=1&amp;srchmode=1&amp;unlock" TargetMode="External"/><Relationship Id="rId7" Type="http://schemas.openxmlformats.org/officeDocument/2006/relationships/hyperlink" Target="https://www.ncbi.nlm.nih.gov/Taxonomy/Browser/wwwtax.cgi?mode=Undef&amp;id=1239&amp;lvl=3&amp;p=has_linkout&amp;p=blast_url&amp;p=genome_blast&amp;lin=f&amp;keep=1&amp;srchmode=1&amp;unlock" TargetMode="External"/><Relationship Id="rId8" Type="http://schemas.openxmlformats.org/officeDocument/2006/relationships/hyperlink" Target="https://www.ncbi.nlm.nih.gov/Taxonomy/Browser/wwwtax.cgi?mode=Undef&amp;id=186801&amp;lvl=3&amp;p=has_linkout&amp;p=blast_url&amp;p=genome_blast&amp;lin=f&amp;keep=1&amp;srchmode=1&amp;unlock" TargetMode="External"/><Relationship Id="rId9" Type="http://schemas.openxmlformats.org/officeDocument/2006/relationships/hyperlink" Target="https://www.ncbi.nlm.nih.gov/Taxonomy/Browser/wwwtax.cgi?mode=Undef&amp;id=1224&amp;lvl=3&amp;p=has_linkout&amp;p=blast_url&amp;p=genome_blast&amp;lin=f&amp;keep=1&amp;srchmode=1&amp;unlock" TargetMode="External"/><Relationship Id="rId10" Type="http://schemas.openxmlformats.org/officeDocument/2006/relationships/hyperlink" Target="https://www.ncbi.nlm.nih.gov/Taxonomy/Browser/wwwtax.cgi?mode=Undef&amp;id=1236&amp;lvl=3&amp;p=has_linkout&amp;p=blast_url&amp;p=genome_blast&amp;lin=f&amp;keep=1&amp;srchmode=1&amp;unlock"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 Id="rId3" Type="http://schemas.openxmlformats.org/officeDocument/2006/relationships/image" Target="../media/image6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6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 Id="rId3" Type="http://schemas.openxmlformats.org/officeDocument/2006/relationships/image" Target="../media/image6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3" Type="http://schemas.openxmlformats.org/officeDocument/2006/relationships/hyperlink" Target="http://meme-suite.org/tools/meme" TargetMode="External"/><Relationship Id="rId4" Type="http://schemas.openxmlformats.org/officeDocument/2006/relationships/hyperlink" Target="http://alternate.meme-suite.org/" TargetMode="External"/><Relationship Id="rId1" Type="http://schemas.openxmlformats.org/officeDocument/2006/relationships/slideLayout" Target="../slideLayouts/slideLayout1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3" Type="http://schemas.openxmlformats.org/officeDocument/2006/relationships/hyperlink" Target="http://prosite.expasy.org/PS51092" TargetMode="External"/><Relationship Id="rId4"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 Id="rId3" Type="http://schemas.openxmlformats.org/officeDocument/2006/relationships/image" Target="../media/image69.gi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 Id="rId3" Type="http://schemas.openxmlformats.org/officeDocument/2006/relationships/image" Target="../media/image69.gi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3.xml"/><Relationship Id="rId3" Type="http://schemas.openxmlformats.org/officeDocument/2006/relationships/hyperlink" Target="http://meme-suite.org/doc/mast.html?man_type=web"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emboss-genotoul.toulouse.inra.fr/" TargetMode="External"/><Relationship Id="rId4" Type="http://schemas.openxmlformats.org/officeDocument/2006/relationships/hyperlink" Target="http://meme-suite.org/doc/overview.html?man_type=web" TargetMode="External"/><Relationship Id="rId1" Type="http://schemas.openxmlformats.org/officeDocument/2006/relationships/slideLayout" Target="../slideLayouts/slideLayout1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3" Type="http://schemas.openxmlformats.org/officeDocument/2006/relationships/hyperlink" Target="http://meme-suite.org/tools/meme" TargetMode="External"/><Relationship Id="rId4" Type="http://schemas.openxmlformats.org/officeDocument/2006/relationships/image" Target="../media/image70.png"/><Relationship Id="rId1" Type="http://schemas.openxmlformats.org/officeDocument/2006/relationships/slideLayout" Target="../slideLayouts/slideLayout1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3" Type="http://schemas.openxmlformats.org/officeDocument/2006/relationships/hyperlink" Target="http://meme-suite.org/tools/meme" TargetMode="External"/><Relationship Id="rId4" Type="http://schemas.openxmlformats.org/officeDocument/2006/relationships/hyperlink" Target="http://emboss-genotoul.toulouse.inra.fr/" TargetMode="External"/><Relationship Id="rId1" Type="http://schemas.openxmlformats.org/officeDocument/2006/relationships/slideLayout" Target="../slideLayouts/slideLayout1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7.xml"/><Relationship Id="rId3" Type="http://schemas.openxmlformats.org/officeDocument/2006/relationships/hyperlink" Target="http://www.cazy.org/GH130_characterized.html"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0.xml"/><Relationship Id="rId3" Type="http://schemas.openxmlformats.org/officeDocument/2006/relationships/image" Target="../media/image71.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1.xml"/><Relationship Id="rId3" Type="http://schemas.openxmlformats.org/officeDocument/2006/relationships/image" Target="../media/image7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1.xml"/><Relationship Id="rId3" Type="http://schemas.openxmlformats.org/officeDocument/2006/relationships/hyperlink" Target="http://sequenceconversion.bugaco.com/converter/biology/sequences/fasta_to_stockholm.php"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2.xml"/><Relationship Id="rId3" Type="http://schemas.openxmlformats.org/officeDocument/2006/relationships/hyperlink" Target="http://emboss-genotoul.toulouse.inra.fr/"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3.xml"/><Relationship Id="rId3" Type="http://schemas.openxmlformats.org/officeDocument/2006/relationships/hyperlink" Target="http://skylign.org"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4.xml"/><Relationship Id="rId3" Type="http://schemas.openxmlformats.org/officeDocument/2006/relationships/hyperlink" Target="http://emboss-genotoul.toulouse.inra.fr/"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5.xml"/><Relationship Id="rId3" Type="http://schemas.openxmlformats.org/officeDocument/2006/relationships/hyperlink" Target="http://emboss-genotoul.toulouse.inra.fr/"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6.xml"/><Relationship Id="rId3" Type="http://schemas.openxmlformats.org/officeDocument/2006/relationships/hyperlink" Target="https://www.ebi.ac.uk/Tools/hmmer/search/hmmsearch" TargetMode="Externa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7.xml"/><Relationship Id="rId3" Type="http://schemas.openxmlformats.org/officeDocument/2006/relationships/hyperlink" Target="https://www.ebi.ac.uk/Tools/hmmer/search/hmmsearch"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9.xml"/><Relationship Id="rId3" Type="http://schemas.openxmlformats.org/officeDocument/2006/relationships/hyperlink" Target="http://www.ebi.ac.uk/interpr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0.xml"/><Relationship Id="rId3" Type="http://schemas.openxmlformats.org/officeDocument/2006/relationships/hyperlink" Target="http://www.ebi.ac.uk/interpro/"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1.xml"/><Relationship Id="rId3" Type="http://schemas.openxmlformats.org/officeDocument/2006/relationships/image" Target="../media/image72.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2.xml"/><Relationship Id="rId3" Type="http://schemas.openxmlformats.org/officeDocument/2006/relationships/image" Target="../media/image7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3.xml"/><Relationship Id="rId3" Type="http://schemas.openxmlformats.org/officeDocument/2006/relationships/image" Target="../media/image74.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4.xml"/><Relationship Id="rId3" Type="http://schemas.openxmlformats.org/officeDocument/2006/relationships/image" Target="../media/image75.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5.xml"/><Relationship Id="rId3" Type="http://schemas.openxmlformats.org/officeDocument/2006/relationships/image" Target="../media/image76.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6.xml"/><Relationship Id="rId3" Type="http://schemas.openxmlformats.org/officeDocument/2006/relationships/image" Target="../media/image7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7.xml"/><Relationship Id="rId3" Type="http://schemas.openxmlformats.org/officeDocument/2006/relationships/image" Target="../media/image78.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8.xml"/><Relationship Id="rId3" Type="http://schemas.openxmlformats.org/officeDocument/2006/relationships/hyperlink" Target="http://www.ebi.ac.uk/interpro/" TargetMode="Externa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3" Type="http://schemas.openxmlformats.org/officeDocument/2006/relationships/hyperlink" Target="http://skylign.org/" TargetMode="External"/><Relationship Id="rId4" Type="http://schemas.openxmlformats.org/officeDocument/2006/relationships/hyperlink" Target="http://eddylab.org/software/hmmer3/3.1b2/Userguide.pdf" TargetMode="External"/><Relationship Id="rId1" Type="http://schemas.openxmlformats.org/officeDocument/2006/relationships/slideLayout" Target="../slideLayouts/slideLayout1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2.xml"/><Relationship Id="rId3" Type="http://schemas.openxmlformats.org/officeDocument/2006/relationships/hyperlink" Target="https://enquetes.inra.fr/index.php?sid=84236&amp;newtes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hyperlink" Target="http://mafft.cbrc.jp/alignment/serv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hyperlink" Target="http://weizhong-lab.ucsd.edu/cdhit_suite/cgi-bin/index.cgi?cmd=Server%20hom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eizhong-lab.ucsd.edu/cdhit_suite/cgi-bin/index.cgi?cmd=Server%20home" TargetMode="External"/><Relationship Id="rId4" Type="http://schemas.openxmlformats.org/officeDocument/2006/relationships/hyperlink" Target="http://genoweb.toulouse.inra.fr/~formation/AlignClusteringLISBP/data" TargetMode="External"/><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 Id="rId3"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0.xml"/><Relationship Id="rId3"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1.xml"/><Relationship Id="rId3"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2.xml"/><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3.xml"/><Relationship Id="rId3"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4.xml"/><Relationship Id="rId3"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3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3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3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3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4.png"/><Relationship Id="rId1" Type="http://schemas.openxmlformats.org/officeDocument/2006/relationships/slideLayout" Target="../slideLayouts/slideLayout1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1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5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hyperlink" Target="http://mafft.cbrc.jp/alignment/server/" TargetMode="External"/><Relationship Id="rId4" Type="http://schemas.openxmlformats.org/officeDocument/2006/relationships/hyperlink" Target="http://www.atgc-montpellier.fr/fastme/" TargetMode="External"/><Relationship Id="rId5" Type="http://schemas.openxmlformats.org/officeDocument/2006/relationships/hyperlink" Target="http://www.phylogeny.fr/one_task.cgi?task_type=bionj" TargetMode="External"/><Relationship Id="rId6" Type="http://schemas.openxmlformats.org/officeDocument/2006/relationships/hyperlink" Target="http://doua.prabi.fr/software/seaview" TargetMode="External"/><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 Id="rId3" Type="http://schemas.openxmlformats.org/officeDocument/2006/relationships/image" Target="../media/image5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764975" y="841775"/>
            <a:ext cx="7649700" cy="17907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dk1"/>
              </a:buClr>
              <a:buSzPct val="25000"/>
              <a:buFont typeface="Calibri"/>
              <a:buNone/>
            </a:pPr>
            <a:r>
              <a:rPr lang="fr" sz="4500" b="0" i="0" u="none" strike="noStrike" cap="none">
                <a:solidFill>
                  <a:schemeClr val="dk1"/>
                </a:solidFill>
                <a:latin typeface="Calibri"/>
                <a:ea typeface="Calibri"/>
                <a:cs typeface="Calibri"/>
                <a:sym typeface="Calibri"/>
              </a:rPr>
              <a:t>Formation Alignement/Phylogénie/Motifs</a:t>
            </a:r>
          </a:p>
        </p:txBody>
      </p:sp>
      <p:sp>
        <p:nvSpPr>
          <p:cNvPr id="131" name="Shape 131"/>
          <p:cNvSpPr txBox="1">
            <a:spLocks noGrp="1"/>
          </p:cNvSpPr>
          <p:nvPr>
            <p:ph type="subTitle" idx="1"/>
          </p:nvPr>
        </p:nvSpPr>
        <p:spPr>
          <a:xfrm>
            <a:off x="1143000" y="3056898"/>
            <a:ext cx="6858000" cy="1675122"/>
          </a:xfrm>
          <a:prstGeom prst="rect">
            <a:avLst/>
          </a:prstGeom>
          <a:noFill/>
          <a:ln>
            <a:noFill/>
          </a:ln>
        </p:spPr>
        <p:txBody>
          <a:bodyPr lIns="68575" tIns="34275" rIns="68575" bIns="34275" anchor="t" anchorCtr="0">
            <a:noAutofit/>
          </a:bodyPr>
          <a:lstStyle/>
          <a:p>
            <a:pPr marL="0" marR="0" lvl="0" indent="0" algn="ctr" rtl="0">
              <a:lnSpc>
                <a:spcPct val="80000"/>
              </a:lnSpc>
              <a:spcBef>
                <a:spcPts val="0"/>
              </a:spcBef>
              <a:spcAft>
                <a:spcPts val="0"/>
              </a:spcAft>
              <a:buClr>
                <a:schemeClr val="dk1"/>
              </a:buClr>
              <a:buSzPct val="25000"/>
              <a:buFont typeface="Arial"/>
              <a:buNone/>
            </a:pPr>
            <a:r>
              <a:rPr lang="fr" sz="1700"/>
              <a:t>Hélène Chiapello, </a:t>
            </a:r>
            <a:r>
              <a:rPr lang="fr" sz="1700" b="0" i="0" u="none" strike="noStrike" cap="none">
                <a:solidFill>
                  <a:schemeClr val="dk1"/>
                </a:solidFill>
                <a:latin typeface="Calibri"/>
                <a:ea typeface="Calibri"/>
                <a:cs typeface="Calibri"/>
                <a:sym typeface="Calibri"/>
              </a:rPr>
              <a:t>Géraldine Pascal, </a:t>
            </a:r>
            <a:r>
              <a:rPr lang="fr" sz="1700" b="0" i="0" u="sng" strike="noStrike" cap="none">
                <a:solidFill>
                  <a:schemeClr val="dk1"/>
                </a:solidFill>
                <a:latin typeface="Calibri"/>
                <a:ea typeface="Calibri"/>
                <a:cs typeface="Calibri"/>
                <a:sym typeface="Calibri"/>
              </a:rPr>
              <a:t>Claire Hoede</a:t>
            </a:r>
          </a:p>
          <a:p>
            <a:pPr marL="0" marR="0" lvl="0" indent="0" algn="ctr" rtl="0">
              <a:lnSpc>
                <a:spcPct val="80000"/>
              </a:lnSpc>
              <a:spcBef>
                <a:spcPts val="80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80000"/>
              </a:lnSpc>
              <a:spcBef>
                <a:spcPts val="800"/>
              </a:spcBef>
              <a:spcAft>
                <a:spcPts val="0"/>
              </a:spcAft>
              <a:buClr>
                <a:schemeClr val="dk1"/>
              </a:buClr>
              <a:buSzPct val="25000"/>
              <a:buFont typeface="Arial"/>
              <a:buNone/>
            </a:pPr>
            <a:r>
              <a:rPr lang="fr" sz="1700" b="0" i="0" u="none" strike="noStrike" cap="none">
                <a:solidFill>
                  <a:schemeClr val="dk1"/>
                </a:solidFill>
                <a:latin typeface="Calibri"/>
                <a:ea typeface="Calibri"/>
                <a:cs typeface="Calibri"/>
                <a:sym typeface="Calibri"/>
              </a:rPr>
              <a:t>INRA</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Uni</a:t>
            </a:r>
            <a:r>
              <a:rPr lang="fr" sz="1700"/>
              <a:t>tés </a:t>
            </a:r>
            <a:r>
              <a:rPr lang="fr" sz="1700" b="0" i="0" u="none" strike="noStrike" cap="none">
                <a:solidFill>
                  <a:schemeClr val="dk1"/>
                </a:solidFill>
                <a:latin typeface="Calibri"/>
                <a:ea typeface="Calibri"/>
                <a:cs typeface="Calibri"/>
                <a:sym typeface="Calibri"/>
              </a:rPr>
              <a:t>GenPhyse</a:t>
            </a:r>
            <a:r>
              <a:rPr lang="fr" sz="1700"/>
              <a:t> et </a:t>
            </a:r>
            <a:r>
              <a:rPr lang="fr" sz="1700" b="0" i="0" u="none" strike="noStrike" cap="none">
                <a:solidFill>
                  <a:schemeClr val="dk1"/>
                </a:solidFill>
                <a:latin typeface="Calibri"/>
                <a:ea typeface="Calibri"/>
                <a:cs typeface="Calibri"/>
                <a:sym typeface="Calibri"/>
              </a:rPr>
              <a:t>MIAT, Plateforme Genotoul</a:t>
            </a:r>
            <a:r>
              <a:rPr lang="fr" sz="1700"/>
              <a:t>-b</a:t>
            </a:r>
            <a:r>
              <a:rPr lang="fr" sz="1700" b="0" i="0" u="none" strike="noStrike" cap="none">
                <a:solidFill>
                  <a:schemeClr val="dk1"/>
                </a:solidFill>
                <a:latin typeface="Calibri"/>
                <a:ea typeface="Calibri"/>
                <a:cs typeface="Calibri"/>
                <a:sym typeface="Calibri"/>
              </a:rPr>
              <a:t>ioinfo</a:t>
            </a:r>
          </a:p>
          <a:p>
            <a:pPr marL="0" marR="0" lvl="0" indent="0" algn="ctr" rtl="0">
              <a:lnSpc>
                <a:spcPct val="80000"/>
              </a:lnSpc>
              <a:spcBef>
                <a:spcPts val="800"/>
              </a:spcBef>
              <a:spcAft>
                <a:spcPts val="0"/>
              </a:spcAft>
              <a:buClr>
                <a:schemeClr val="dk1"/>
              </a:buClr>
              <a:buSzPct val="25000"/>
              <a:buFont typeface="Arial"/>
              <a:buNone/>
            </a:pPr>
            <a:endParaRPr sz="1700"/>
          </a:p>
          <a:p>
            <a:pPr marL="2286000" marR="0" lvl="0" indent="457200" algn="l" rtl="0">
              <a:lnSpc>
                <a:spcPct val="80000"/>
              </a:lnSpc>
              <a:spcBef>
                <a:spcPts val="800"/>
              </a:spcBef>
              <a:buClr>
                <a:schemeClr val="dk1"/>
              </a:buClr>
              <a:buSzPct val="25000"/>
              <a:buFont typeface="Arial"/>
              <a:buNone/>
            </a:pPr>
            <a:r>
              <a:rPr lang="fr" sz="1700"/>
              <a:t>24 </a:t>
            </a:r>
            <a:r>
              <a:rPr lang="fr" sz="1700" b="0" i="0" u="none" strike="noStrike" cap="none">
                <a:solidFill>
                  <a:schemeClr val="dk1"/>
                </a:solidFill>
                <a:latin typeface="Calibri"/>
                <a:ea typeface="Calibri"/>
                <a:cs typeface="Calibri"/>
                <a:sym typeface="Calibri"/>
              </a:rPr>
              <a:t>Février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La théorie de l’évolution</a:t>
            </a:r>
          </a:p>
        </p:txBody>
      </p:sp>
      <p:pic>
        <p:nvPicPr>
          <p:cNvPr id="215" name="Shape 215" descr="lamarck"/>
          <p:cNvPicPr preferRelativeResize="0">
            <a:picLocks noGrp="1"/>
          </p:cNvPicPr>
          <p:nvPr>
            <p:ph type="body" idx="1"/>
          </p:nvPr>
        </p:nvPicPr>
        <p:blipFill rotWithShape="1">
          <a:blip r:embed="rId3">
            <a:alphaModFix/>
          </a:blip>
          <a:srcRect/>
          <a:stretch/>
        </p:blipFill>
        <p:spPr>
          <a:xfrm>
            <a:off x="6580723" y="1729848"/>
            <a:ext cx="785812" cy="878681"/>
          </a:xfrm>
          <a:prstGeom prst="rect">
            <a:avLst/>
          </a:prstGeom>
          <a:noFill/>
          <a:ln w="9525" cap="flat" cmpd="sng">
            <a:solidFill>
              <a:schemeClr val="accent1"/>
            </a:solidFill>
            <a:prstDash val="solid"/>
            <a:miter/>
            <a:headEnd type="none" w="med" len="med"/>
            <a:tailEnd type="none" w="med" len="med"/>
          </a:ln>
        </p:spPr>
      </p:pic>
      <p:sp>
        <p:nvSpPr>
          <p:cNvPr id="216" name="Shape 216"/>
          <p:cNvSpPr txBox="1">
            <a:spLocks noGrp="1"/>
          </p:cNvSpPr>
          <p:nvPr>
            <p:ph type="body" idx="1"/>
          </p:nvPr>
        </p:nvSpPr>
        <p:spPr>
          <a:xfrm>
            <a:off x="628650" y="1229916"/>
            <a:ext cx="6894910" cy="3394471"/>
          </a:xfrm>
          <a:prstGeom prst="rect">
            <a:avLst/>
          </a:prstGeom>
          <a:noFill/>
          <a:ln>
            <a:noFill/>
          </a:ln>
        </p:spPr>
        <p:txBody>
          <a:bodyPr lIns="68575" tIns="34275" rIns="68575" bIns="34275" anchor="t" anchorCtr="0">
            <a:noAutofit/>
          </a:bodyPr>
          <a:lstStyle/>
          <a:p>
            <a:pPr marL="0" marR="0" lvl="0" indent="0" algn="l" rtl="0">
              <a:lnSpc>
                <a:spcPct val="95000"/>
              </a:lnSpc>
              <a:spcBef>
                <a:spcPts val="0"/>
              </a:spcBef>
              <a:spcAft>
                <a:spcPts val="0"/>
              </a:spcAft>
              <a:buClr>
                <a:schemeClr val="dk1"/>
              </a:buClr>
              <a:buSzPct val="25000"/>
              <a:buFont typeface="Arial"/>
              <a:buNone/>
            </a:pPr>
            <a:r>
              <a:rPr lang="fr" sz="1700" b="0" i="0" u="none" strike="noStrike" cap="none">
                <a:solidFill>
                  <a:schemeClr val="dk1"/>
                </a:solidFill>
                <a:latin typeface="Calibri"/>
                <a:ea typeface="Calibri"/>
                <a:cs typeface="Calibri"/>
                <a:sym typeface="Calibri"/>
              </a:rPr>
              <a:t>Les espèces se modifient au cours du temps et donnent naissance à de nouvelles espèces. </a:t>
            </a:r>
          </a:p>
          <a:p>
            <a:pPr marL="0" marR="0" lvl="0" indent="0" algn="l" rtl="0">
              <a:lnSpc>
                <a:spcPct val="95000"/>
              </a:lnSpc>
              <a:spcBef>
                <a:spcPts val="2100"/>
              </a:spcBef>
              <a:spcAft>
                <a:spcPts val="0"/>
              </a:spcAft>
              <a:buClr>
                <a:schemeClr val="dk1"/>
              </a:buClr>
              <a:buSzPct val="25000"/>
              <a:buFont typeface="Arial"/>
              <a:buNone/>
            </a:pPr>
            <a:r>
              <a:rPr lang="fr" sz="1700" b="0" i="0" u="none" strike="noStrike" cap="none">
                <a:solidFill>
                  <a:schemeClr val="dk1"/>
                </a:solidFill>
                <a:latin typeface="Calibri"/>
                <a:ea typeface="Calibri"/>
                <a:cs typeface="Calibri"/>
                <a:sym typeface="Calibri"/>
              </a:rPr>
              <a:t>Selon Jean-Baptiste Lamarck (1744-1829),</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les </a:t>
            </a:r>
            <a:r>
              <a:rPr lang="fr" sz="1700" b="0" i="0" u="none" strike="noStrike" cap="none">
                <a:solidFill>
                  <a:srgbClr val="FF0000"/>
                </a:solidFill>
                <a:latin typeface="Calibri"/>
                <a:ea typeface="Calibri"/>
                <a:cs typeface="Calibri"/>
                <a:sym typeface="Calibri"/>
              </a:rPr>
              <a:t>espèces évoluent</a:t>
            </a:r>
            <a:r>
              <a:rPr lang="fr" sz="1700" b="0" i="0" u="none" strike="noStrike" cap="none">
                <a:solidFill>
                  <a:schemeClr val="dk1"/>
                </a:solidFill>
                <a:latin typeface="Calibri"/>
                <a:ea typeface="Calibri"/>
                <a:cs typeface="Calibri"/>
                <a:sym typeface="Calibri"/>
              </a:rPr>
              <a:t> en adoptant des </a:t>
            </a:r>
            <a:r>
              <a:rPr lang="fr" sz="1700" b="0" i="0" u="none" strike="noStrike" cap="none">
                <a:solidFill>
                  <a:srgbClr val="FF0000"/>
                </a:solidFill>
                <a:latin typeface="Calibri"/>
                <a:ea typeface="Calibri"/>
                <a:cs typeface="Calibri"/>
                <a:sym typeface="Calibri"/>
              </a:rPr>
              <a:t>caractères</a:t>
            </a:r>
            <a:br>
              <a:rPr lang="fr" sz="1700" b="0" i="0" u="none" strike="noStrike" cap="none">
                <a:solidFill>
                  <a:srgbClr val="FF0000"/>
                </a:solidFill>
                <a:latin typeface="Calibri"/>
                <a:ea typeface="Calibri"/>
                <a:cs typeface="Calibri"/>
                <a:sym typeface="Calibri"/>
              </a:rPr>
            </a:br>
            <a:r>
              <a:rPr lang="fr" sz="1700" b="0" i="0" u="none" strike="noStrike" cap="none">
                <a:solidFill>
                  <a:srgbClr val="FF0000"/>
                </a:solidFill>
                <a:latin typeface="Calibri"/>
                <a:ea typeface="Calibri"/>
                <a:cs typeface="Calibri"/>
                <a:sym typeface="Calibri"/>
              </a:rPr>
              <a:t>acquis</a:t>
            </a:r>
            <a:r>
              <a:rPr lang="fr" sz="1700" b="0" i="0" u="none" strike="noStrike" cap="none">
                <a:solidFill>
                  <a:schemeClr val="dk1"/>
                </a:solidFill>
                <a:latin typeface="Calibri"/>
                <a:ea typeface="Calibri"/>
                <a:cs typeface="Calibri"/>
                <a:sym typeface="Calibri"/>
              </a:rPr>
              <a:t> par les individus au </a:t>
            </a:r>
            <a:r>
              <a:rPr lang="fr" sz="1700" b="0" i="0" u="none" strike="noStrike" cap="none">
                <a:solidFill>
                  <a:srgbClr val="FF0000"/>
                </a:solidFill>
                <a:latin typeface="Calibri"/>
                <a:ea typeface="Calibri"/>
                <a:cs typeface="Calibri"/>
                <a:sym typeface="Calibri"/>
              </a:rPr>
              <a:t>cours</a:t>
            </a:r>
            <a:br>
              <a:rPr lang="fr" sz="1700" b="0" i="0" u="none" strike="noStrike" cap="none">
                <a:solidFill>
                  <a:srgbClr val="FF0000"/>
                </a:solidFill>
                <a:latin typeface="Calibri"/>
                <a:ea typeface="Calibri"/>
                <a:cs typeface="Calibri"/>
                <a:sym typeface="Calibri"/>
              </a:rPr>
            </a:br>
            <a:r>
              <a:rPr lang="fr" sz="1700" b="0" i="0" u="none" strike="noStrike" cap="none">
                <a:solidFill>
                  <a:srgbClr val="FF0000"/>
                </a:solidFill>
                <a:latin typeface="Calibri"/>
                <a:ea typeface="Calibri"/>
                <a:cs typeface="Calibri"/>
                <a:sym typeface="Calibri"/>
              </a:rPr>
              <a:t>de leur vie</a:t>
            </a:r>
            <a:r>
              <a:rPr lang="fr" sz="1700" b="0" i="0" u="none" strike="noStrike" cap="none">
                <a:solidFill>
                  <a:schemeClr val="dk1"/>
                </a:solidFill>
                <a:latin typeface="Calibri"/>
                <a:ea typeface="Calibri"/>
                <a:cs typeface="Calibri"/>
                <a:sym typeface="Calibri"/>
              </a:rPr>
              <a:t>.</a:t>
            </a:r>
          </a:p>
          <a:p>
            <a:pPr marL="0" marR="0" lvl="0" indent="0" algn="l" rtl="0">
              <a:lnSpc>
                <a:spcPct val="95000"/>
              </a:lnSpc>
              <a:spcBef>
                <a:spcPts val="2100"/>
              </a:spcBef>
              <a:buClr>
                <a:schemeClr val="dk1"/>
              </a:buClr>
              <a:buSzPct val="25000"/>
              <a:buFont typeface="Arial"/>
              <a:buNone/>
            </a:pPr>
            <a:r>
              <a:rPr lang="fr" sz="1700" b="0" i="0" u="none" strike="noStrike" cap="none">
                <a:solidFill>
                  <a:schemeClr val="dk1"/>
                </a:solidFill>
                <a:latin typeface="Calibri"/>
                <a:ea typeface="Calibri"/>
                <a:cs typeface="Calibri"/>
                <a:sym typeface="Calibri"/>
              </a:rPr>
              <a:t>Charles Darwin (1809-1882) émet l'hypothèse</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de la </a:t>
            </a:r>
            <a:r>
              <a:rPr lang="fr" sz="1700" b="0" i="0" u="none" strike="noStrike" cap="none">
                <a:solidFill>
                  <a:srgbClr val="FF0000"/>
                </a:solidFill>
                <a:latin typeface="Calibri"/>
                <a:ea typeface="Calibri"/>
                <a:cs typeface="Calibri"/>
                <a:sym typeface="Calibri"/>
              </a:rPr>
              <a:t>sélection du plus apte</a:t>
            </a:r>
            <a:r>
              <a:rPr lang="fr" sz="1700" b="0" i="0" u="none" strike="noStrike" cap="none">
                <a:solidFill>
                  <a:schemeClr val="dk1"/>
                </a:solidFill>
                <a:latin typeface="Calibri"/>
                <a:ea typeface="Calibri"/>
                <a:cs typeface="Calibri"/>
                <a:sym typeface="Calibri"/>
              </a:rPr>
              <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(ou sélection naturelle) parmi</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des individus naturellement</a:t>
            </a:r>
            <a:br>
              <a:rPr lang="fr" sz="1700" b="0" i="0" u="none" strike="noStrike" cap="none">
                <a:solidFill>
                  <a:schemeClr val="dk1"/>
                </a:solidFill>
                <a:latin typeface="Calibri"/>
                <a:ea typeface="Calibri"/>
                <a:cs typeface="Calibri"/>
                <a:sym typeface="Calibri"/>
              </a:rPr>
            </a:br>
            <a:r>
              <a:rPr lang="fr" sz="1700" b="0" i="0" u="none" strike="noStrike" cap="none">
                <a:solidFill>
                  <a:schemeClr val="dk1"/>
                </a:solidFill>
                <a:latin typeface="Calibri"/>
                <a:ea typeface="Calibri"/>
                <a:cs typeface="Calibri"/>
                <a:sym typeface="Calibri"/>
              </a:rPr>
              <a:t>variant.</a:t>
            </a:r>
          </a:p>
        </p:txBody>
      </p:sp>
      <p:pic>
        <p:nvPicPr>
          <p:cNvPr id="217" name="Shape 217" descr="darwin"/>
          <p:cNvPicPr preferRelativeResize="0"/>
          <p:nvPr/>
        </p:nvPicPr>
        <p:blipFill rotWithShape="1">
          <a:blip r:embed="rId4">
            <a:alphaModFix/>
          </a:blip>
          <a:srcRect/>
          <a:stretch/>
        </p:blipFill>
        <p:spPr>
          <a:xfrm>
            <a:off x="4767973" y="3827189"/>
            <a:ext cx="866775" cy="1144190"/>
          </a:xfrm>
          <a:prstGeom prst="rect">
            <a:avLst/>
          </a:prstGeom>
          <a:noFill/>
          <a:ln w="9525" cap="flat" cmpd="sng">
            <a:solidFill>
              <a:schemeClr val="accent1"/>
            </a:solidFill>
            <a:prstDash val="solid"/>
            <a:miter/>
            <a:headEnd type="none" w="med" len="med"/>
            <a:tailEnd type="none" w="med" len="med"/>
          </a:ln>
        </p:spPr>
      </p:pic>
      <p:pic>
        <p:nvPicPr>
          <p:cNvPr id="218" name="Shape 218" descr="cladogram"/>
          <p:cNvPicPr preferRelativeResize="0"/>
          <p:nvPr/>
        </p:nvPicPr>
        <p:blipFill rotWithShape="1">
          <a:blip r:embed="rId5">
            <a:alphaModFix/>
          </a:blip>
          <a:srcRect/>
          <a:stretch/>
        </p:blipFill>
        <p:spPr>
          <a:xfrm>
            <a:off x="6030161" y="2787774"/>
            <a:ext cx="1652587" cy="2078831"/>
          </a:xfrm>
          <a:prstGeom prst="rect">
            <a:avLst/>
          </a:prstGeom>
          <a:noFill/>
          <a:ln w="9525" cap="flat" cmpd="sng">
            <a:solidFill>
              <a:schemeClr val="accent1"/>
            </a:solidFill>
            <a:prstDash val="solid"/>
            <a:miter/>
            <a:headEnd type="none" w="med" len="med"/>
            <a:tailEnd type="none" w="med" len="med"/>
          </a:ln>
        </p:spPr>
      </p:pic>
      <p:sp>
        <p:nvSpPr>
          <p:cNvPr id="219" name="Shape 21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10</a:t>
            </a:fld>
            <a:endParaRPr lang="fr" sz="900">
              <a:solidFill>
                <a:srgbClr val="888888"/>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Shape 107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100</a:t>
            </a:fld>
            <a:endParaRPr lang="fr" sz="900">
              <a:solidFill>
                <a:srgbClr val="888888"/>
              </a:solidFill>
              <a:latin typeface="Calibri"/>
              <a:ea typeface="Calibri"/>
              <a:cs typeface="Calibri"/>
              <a:sym typeface="Calibri"/>
            </a:endParaRPr>
          </a:p>
        </p:txBody>
      </p:sp>
      <p:sp>
        <p:nvSpPr>
          <p:cNvPr id="1076" name="Shape 1076"/>
          <p:cNvSpPr txBox="1">
            <a:spLocks noGrp="1"/>
          </p:cNvSpPr>
          <p:nvPr>
            <p:ph type="title"/>
          </p:nvPr>
        </p:nvSpPr>
        <p:spPr>
          <a:xfrm>
            <a:off x="298305" y="1151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Comment construire un arbre consensus ?</a:t>
            </a:r>
          </a:p>
        </p:txBody>
      </p:sp>
      <p:sp>
        <p:nvSpPr>
          <p:cNvPr id="1077" name="Shape 1077"/>
          <p:cNvSpPr txBox="1">
            <a:spLocks noGrp="1"/>
          </p:cNvSpPr>
          <p:nvPr>
            <p:ph type="body" idx="1"/>
          </p:nvPr>
        </p:nvSpPr>
        <p:spPr>
          <a:xfrm>
            <a:off x="413280" y="886772"/>
            <a:ext cx="8555039" cy="1623410"/>
          </a:xfrm>
          <a:prstGeom prst="rect">
            <a:avLst/>
          </a:prstGeom>
          <a:noFill/>
          <a:ln>
            <a:noFill/>
          </a:ln>
        </p:spPr>
        <p:txBody>
          <a:bodyPr lIns="68575" tIns="17200" rIns="68575" bIns="34275" anchor="t" anchorCtr="0">
            <a:noAutofit/>
          </a:bodyPr>
          <a:lstStyle/>
          <a:p>
            <a:pPr marL="0" lvl="0" indent="-69850" rtl="0">
              <a:lnSpc>
                <a:spcPct val="115000"/>
              </a:lnSpc>
              <a:spcBef>
                <a:spcPts val="0"/>
              </a:spcBef>
              <a:buClr>
                <a:schemeClr val="dk1"/>
              </a:buClr>
              <a:buSzPct val="61111"/>
              <a:buFont typeface="Arial"/>
              <a:buNone/>
            </a:pPr>
            <a:r>
              <a:rPr lang="fr" sz="1800" b="1"/>
              <a:t>Règles de consensus :</a:t>
            </a:r>
          </a:p>
          <a:p>
            <a:pPr marL="457200" lvl="0" indent="-342900" rtl="0">
              <a:lnSpc>
                <a:spcPct val="115000"/>
              </a:lnSpc>
              <a:spcBef>
                <a:spcPts val="0"/>
              </a:spcBef>
              <a:buSzPct val="100000"/>
            </a:pPr>
            <a:r>
              <a:rPr lang="fr" sz="1800" b="1"/>
              <a:t>Strict Consensus</a:t>
            </a:r>
            <a:r>
              <a:rPr lang="fr" sz="1800"/>
              <a:t>: clades présents dans tous les arbres;</a:t>
            </a:r>
          </a:p>
          <a:p>
            <a:pPr marL="457200" lvl="0" indent="-342900" rtl="0">
              <a:lnSpc>
                <a:spcPct val="115000"/>
              </a:lnSpc>
              <a:spcBef>
                <a:spcPts val="0"/>
              </a:spcBef>
              <a:buSzPct val="100000"/>
            </a:pPr>
            <a:r>
              <a:rPr lang="fr" sz="1800" b="1"/>
              <a:t>Règle de majorité:</a:t>
            </a:r>
            <a:r>
              <a:rPr lang="fr" sz="1800"/>
              <a:t> les clades sont présents dans au moins la moitié des arbres;</a:t>
            </a:r>
          </a:p>
          <a:p>
            <a:pPr marL="457200" lvl="0" indent="-342900" rtl="0">
              <a:lnSpc>
                <a:spcPct val="115000"/>
              </a:lnSpc>
              <a:spcBef>
                <a:spcPts val="0"/>
              </a:spcBef>
              <a:buSzPct val="100000"/>
            </a:pPr>
            <a:r>
              <a:rPr lang="fr" sz="1800" b="1"/>
              <a:t>Règle de majorité étendue:</a:t>
            </a:r>
            <a:r>
              <a:rPr lang="fr" sz="1800"/>
              <a:t> clades sont présents dans au moins la moitié des arbres et un peu plus jusqu'à ce que l'arbre soit résolu.</a:t>
            </a:r>
          </a:p>
          <a:p>
            <a:pPr marL="0" marR="0" lvl="0" indent="0" algn="l" rtl="0">
              <a:lnSpc>
                <a:spcPct val="80000"/>
              </a:lnSpc>
              <a:spcBef>
                <a:spcPts val="800"/>
              </a:spcBef>
              <a:spcAft>
                <a:spcPts val="0"/>
              </a:spcAft>
              <a:buNone/>
            </a:pPr>
            <a:endParaRPr sz="2000" b="1"/>
          </a:p>
        </p:txBody>
      </p:sp>
      <p:pic>
        <p:nvPicPr>
          <p:cNvPr id="1078" name="Shape 1078"/>
          <p:cNvPicPr preferRelativeResize="0"/>
          <p:nvPr/>
        </p:nvPicPr>
        <p:blipFill rotWithShape="1">
          <a:blip r:embed="rId3">
            <a:alphaModFix/>
          </a:blip>
          <a:srcRect/>
          <a:stretch/>
        </p:blipFill>
        <p:spPr>
          <a:xfrm>
            <a:off x="1632960" y="2693803"/>
            <a:ext cx="4898879" cy="19593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Shape 108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101</a:t>
            </a:fld>
            <a:endParaRPr lang="fr" sz="900">
              <a:solidFill>
                <a:srgbClr val="888888"/>
              </a:solidFill>
              <a:latin typeface="Calibri"/>
              <a:ea typeface="Calibri"/>
              <a:cs typeface="Calibri"/>
              <a:sym typeface="Calibri"/>
            </a:endParaRPr>
          </a:p>
        </p:txBody>
      </p:sp>
      <p:sp>
        <p:nvSpPr>
          <p:cNvPr id="1085" name="Shape 1085"/>
          <p:cNvSpPr txBox="1">
            <a:spLocks noGrp="1"/>
          </p:cNvSpPr>
          <p:nvPr>
            <p:ph type="title"/>
          </p:nvPr>
        </p:nvSpPr>
        <p:spPr>
          <a:xfrm>
            <a:off x="203055" y="1151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 bootstrap en pratique</a:t>
            </a:r>
          </a:p>
        </p:txBody>
      </p:sp>
      <p:sp>
        <p:nvSpPr>
          <p:cNvPr id="1086" name="Shape 1086"/>
          <p:cNvSpPr txBox="1">
            <a:spLocks noGrp="1"/>
          </p:cNvSpPr>
          <p:nvPr>
            <p:ph type="body" idx="1"/>
          </p:nvPr>
        </p:nvSpPr>
        <p:spPr>
          <a:xfrm>
            <a:off x="424800" y="857609"/>
            <a:ext cx="8555039" cy="3496327"/>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Attention à l'interprétation des valeurs de bootstrap :</a:t>
            </a:r>
          </a:p>
          <a:p>
            <a:pPr marL="457200" lvl="0" indent="-355600" rtl="0">
              <a:lnSpc>
                <a:spcPct val="115000"/>
              </a:lnSpc>
              <a:spcBef>
                <a:spcPts val="0"/>
              </a:spcBef>
              <a:buSzPct val="111111"/>
              <a:buFont typeface="Calibri"/>
            </a:pPr>
            <a:r>
              <a:rPr lang="fr" sz="1800"/>
              <a:t>Les valeurs de bootstrap n'ont pas d'interprétation statistique claire;</a:t>
            </a:r>
          </a:p>
          <a:p>
            <a:pPr marL="457200" lvl="0" indent="-355600" rtl="0">
              <a:lnSpc>
                <a:spcPct val="115000"/>
              </a:lnSpc>
              <a:spcBef>
                <a:spcPts val="0"/>
              </a:spcBef>
              <a:buSzPct val="111111"/>
              <a:buFont typeface="Calibri"/>
            </a:pPr>
            <a:r>
              <a:rPr lang="fr" sz="1800"/>
              <a:t>Une valeur bootstrap de 95% ne signifie pas que le clade correspondant a 95% de chance d'être "vrai";</a:t>
            </a:r>
          </a:p>
          <a:p>
            <a:pPr marL="457200" lvl="0" indent="-355600" rtl="0">
              <a:lnSpc>
                <a:spcPct val="115000"/>
              </a:lnSpc>
              <a:spcBef>
                <a:spcPts val="0"/>
              </a:spcBef>
              <a:buSzPct val="111111"/>
              <a:buFont typeface="Calibri"/>
            </a:pPr>
            <a:r>
              <a:rPr lang="fr" sz="1800"/>
              <a:t>Les valeurs de bootstrap sont difficiles à interpréter quantitativement.</a:t>
            </a:r>
          </a:p>
          <a:p>
            <a:pPr marL="0" lvl="0" indent="0" rtl="0">
              <a:lnSpc>
                <a:spcPct val="115000"/>
              </a:lnSpc>
              <a:spcBef>
                <a:spcPts val="0"/>
              </a:spcBef>
              <a:buNone/>
            </a:pPr>
            <a:endParaRPr sz="1800"/>
          </a:p>
          <a:p>
            <a:pPr marL="0" lvl="0" indent="0" rtl="0">
              <a:lnSpc>
                <a:spcPct val="115000"/>
              </a:lnSpc>
              <a:spcBef>
                <a:spcPts val="0"/>
              </a:spcBef>
              <a:buNone/>
            </a:pPr>
            <a:r>
              <a:rPr lang="fr" sz="1800"/>
              <a:t>Cependant, les valeurs de Bootstrap sont (assez) faciles à interpréter </a:t>
            </a:r>
            <a:r>
              <a:rPr lang="fr" sz="1800" b="1"/>
              <a:t>qualitativement</a:t>
            </a:r>
            <a:r>
              <a:rPr lang="fr" sz="1800"/>
              <a:t>:</a:t>
            </a:r>
          </a:p>
          <a:p>
            <a:pPr marL="457200" lvl="0" indent="-355600" rtl="0">
              <a:lnSpc>
                <a:spcPct val="115000"/>
              </a:lnSpc>
              <a:spcBef>
                <a:spcPts val="0"/>
              </a:spcBef>
              <a:buSzPct val="111111"/>
              <a:buFont typeface="Calibri"/>
            </a:pPr>
            <a:r>
              <a:rPr lang="fr" sz="1800" b="1"/>
              <a:t>Plus la valeur bootstrap est élevée, plus vous pouvez être confiant dans votre clad</a:t>
            </a:r>
            <a:r>
              <a:rPr lang="fr" sz="1800"/>
              <a:t>e;</a:t>
            </a:r>
          </a:p>
          <a:p>
            <a:pPr marL="457200" lvl="0" indent="-355600" rtl="0">
              <a:lnSpc>
                <a:spcPct val="115000"/>
              </a:lnSpc>
              <a:spcBef>
                <a:spcPts val="0"/>
              </a:spcBef>
              <a:buSzPct val="111111"/>
              <a:buFont typeface="Calibri"/>
            </a:pPr>
            <a:r>
              <a:rPr lang="fr" sz="1800"/>
              <a:t>95%, 90% et 66% constituent le seuil traditionnel pour être confiants dans un clade.</a:t>
            </a:r>
          </a:p>
          <a:p>
            <a:pPr marL="0" marR="0" lvl="0" indent="0" algn="l" rtl="0">
              <a:lnSpc>
                <a:spcPct val="90000"/>
              </a:lnSpc>
              <a:spcBef>
                <a:spcPts val="800"/>
              </a:spcBef>
              <a:spcAft>
                <a:spcPts val="0"/>
              </a:spcAft>
              <a:buNone/>
            </a:pPr>
            <a:endParaRPr sz="2000" b="1"/>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Shape 109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102</a:t>
            </a:fld>
            <a:endParaRPr lang="fr" sz="900">
              <a:solidFill>
                <a:srgbClr val="888888"/>
              </a:solidFill>
              <a:latin typeface="Calibri"/>
              <a:ea typeface="Calibri"/>
              <a:cs typeface="Calibri"/>
              <a:sym typeface="Calibri"/>
            </a:endParaRPr>
          </a:p>
        </p:txBody>
      </p:sp>
      <p:sp>
        <p:nvSpPr>
          <p:cNvPr id="1093" name="Shape 1093"/>
          <p:cNvSpPr txBox="1">
            <a:spLocks noGrp="1"/>
          </p:cNvSpPr>
          <p:nvPr>
            <p:ph type="title"/>
          </p:nvPr>
        </p:nvSpPr>
        <p:spPr>
          <a:xfrm>
            <a:off x="231630" y="10565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Quelques derniers conseils</a:t>
            </a:r>
          </a:p>
        </p:txBody>
      </p:sp>
      <p:sp>
        <p:nvSpPr>
          <p:cNvPr id="1094" name="Shape 1094"/>
          <p:cNvSpPr txBox="1">
            <a:spLocks noGrp="1"/>
          </p:cNvSpPr>
          <p:nvPr>
            <p:ph type="body" idx="1"/>
          </p:nvPr>
        </p:nvSpPr>
        <p:spPr>
          <a:xfrm>
            <a:off x="432000" y="811166"/>
            <a:ext cx="8555040" cy="3876526"/>
          </a:xfrm>
          <a:prstGeom prst="rect">
            <a:avLst/>
          </a:prstGeom>
          <a:noFill/>
          <a:ln>
            <a:noFill/>
          </a:ln>
        </p:spPr>
        <p:txBody>
          <a:bodyPr lIns="68575" tIns="17200" rIns="68575" bIns="34275" anchor="t" anchorCtr="0">
            <a:noAutofit/>
          </a:bodyPr>
          <a:lstStyle/>
          <a:p>
            <a:pPr marL="457200" lvl="0" indent="-342900" rtl="0">
              <a:lnSpc>
                <a:spcPct val="115000"/>
              </a:lnSpc>
              <a:spcBef>
                <a:spcPts val="0"/>
              </a:spcBef>
              <a:buSzPct val="100000"/>
            </a:pPr>
            <a:r>
              <a:rPr lang="fr" sz="1800" b="1"/>
              <a:t>Attraction des longues branches:</a:t>
            </a:r>
            <a:r>
              <a:rPr lang="fr" sz="1800"/>
              <a:t> Les longues branches ont tendance à se regrouper dans l'arbre</a:t>
            </a:r>
          </a:p>
          <a:p>
            <a:pPr marL="457200" lvl="0" indent="-342900" rtl="0">
              <a:lnSpc>
                <a:spcPct val="115000"/>
              </a:lnSpc>
              <a:spcBef>
                <a:spcPts val="0"/>
              </a:spcBef>
              <a:buSzPct val="100000"/>
            </a:pPr>
            <a:r>
              <a:rPr lang="fr" sz="1800"/>
              <a:t>Solution : "décomposer" de longues branches en ajoutant quelques UTO à l'analyse;</a:t>
            </a:r>
          </a:p>
          <a:p>
            <a:pPr marL="0" lvl="0" indent="0" rtl="0">
              <a:lnSpc>
                <a:spcPct val="115000"/>
              </a:lnSpc>
              <a:spcBef>
                <a:spcPts val="0"/>
              </a:spcBef>
              <a:buNone/>
            </a:pPr>
            <a:endParaRPr sz="1800"/>
          </a:p>
          <a:p>
            <a:pPr marL="457200" lvl="0" indent="-342900" rtl="0">
              <a:lnSpc>
                <a:spcPct val="115000"/>
              </a:lnSpc>
              <a:spcBef>
                <a:spcPts val="0"/>
              </a:spcBef>
              <a:buSzPct val="100000"/>
            </a:pPr>
            <a:r>
              <a:rPr lang="fr" sz="1800" b="1"/>
              <a:t>Saturation:</a:t>
            </a:r>
            <a:r>
              <a:rPr lang="fr" sz="1800"/>
              <a:t> Les caractères ont évolué depuis si longtemps qu'ils sont presque aléatoires</a:t>
            </a:r>
          </a:p>
          <a:p>
            <a:pPr marL="457200" lvl="0" indent="-342900" rtl="0">
              <a:lnSpc>
                <a:spcPct val="115000"/>
              </a:lnSpc>
              <a:spcBef>
                <a:spcPts val="0"/>
              </a:spcBef>
              <a:buSzPct val="100000"/>
            </a:pPr>
            <a:r>
              <a:rPr lang="fr" sz="1800"/>
              <a:t>Solution : Supprimer les sites saturés et / ou taxons; Lorsqu'elles sont disponibles, utiliser des séquences protéiques au lieu des séquences nucléiques;</a:t>
            </a:r>
          </a:p>
          <a:p>
            <a:pPr marL="0" lvl="0" indent="0" rtl="0">
              <a:lnSpc>
                <a:spcPct val="115000"/>
              </a:lnSpc>
              <a:spcBef>
                <a:spcPts val="0"/>
              </a:spcBef>
              <a:buNone/>
            </a:pPr>
            <a:endParaRPr sz="1800"/>
          </a:p>
          <a:p>
            <a:pPr marL="457200" lvl="0" indent="-342900" rtl="0">
              <a:lnSpc>
                <a:spcPct val="115000"/>
              </a:lnSpc>
              <a:spcBef>
                <a:spcPts val="0"/>
              </a:spcBef>
              <a:buClr>
                <a:srgbClr val="000000"/>
              </a:buClr>
              <a:buSzPct val="100000"/>
            </a:pPr>
            <a:r>
              <a:rPr lang="fr" sz="1800" b="1">
                <a:solidFill>
                  <a:srgbClr val="000000"/>
                </a:solidFill>
              </a:rPr>
              <a:t>Filtrage des alignements </a:t>
            </a:r>
            <a:r>
              <a:rPr lang="fr" sz="1800">
                <a:solidFill>
                  <a:srgbClr val="000000"/>
                </a:solidFill>
              </a:rPr>
              <a:t>: pour les phylogénies basées sur un seul gène / protéine, le filtrage des régions avec “gaps” n'améliore pas la reconstruction des arbres (ref)</a:t>
            </a:r>
          </a:p>
          <a:p>
            <a:pPr marL="457200" lvl="0" indent="-342900" rtl="0">
              <a:lnSpc>
                <a:spcPct val="115000"/>
              </a:lnSpc>
              <a:spcBef>
                <a:spcPts val="0"/>
              </a:spcBef>
              <a:buClr>
                <a:srgbClr val="FF0000"/>
              </a:buClr>
              <a:buSzPct val="100000"/>
            </a:pPr>
            <a:r>
              <a:rPr lang="fr" sz="1800">
                <a:solidFill>
                  <a:srgbClr val="FF0000"/>
                </a:solidFill>
              </a:rPr>
              <a:t>Solution : Ne pas filtrer les alignements single gene/protein !</a:t>
            </a:r>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Shape 110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103</a:t>
            </a:fld>
            <a:endParaRPr lang="fr" sz="900">
              <a:solidFill>
                <a:srgbClr val="888888"/>
              </a:solidFill>
              <a:latin typeface="Calibri"/>
              <a:ea typeface="Calibri"/>
              <a:cs typeface="Calibri"/>
              <a:sym typeface="Calibri"/>
            </a:endParaRPr>
          </a:p>
        </p:txBody>
      </p:sp>
      <p:sp>
        <p:nvSpPr>
          <p:cNvPr id="1101" name="Shape 1101"/>
          <p:cNvSpPr txBox="1">
            <a:spLocks noGrp="1"/>
          </p:cNvSpPr>
          <p:nvPr>
            <p:ph type="title"/>
          </p:nvPr>
        </p:nvSpPr>
        <p:spPr>
          <a:xfrm>
            <a:off x="393555" y="2294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102" name="Shape 1102"/>
          <p:cNvSpPr txBox="1">
            <a:spLocks noGrp="1"/>
          </p:cNvSpPr>
          <p:nvPr>
            <p:ph type="body" idx="1"/>
          </p:nvPr>
        </p:nvSpPr>
        <p:spPr>
          <a:xfrm>
            <a:off x="424800" y="857609"/>
            <a:ext cx="8555039" cy="3928372"/>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b="0" i="0" u="sng" strike="noStrike" cap="none">
                <a:solidFill>
                  <a:schemeClr val="hlink"/>
                </a:solidFill>
                <a:latin typeface="Calibri"/>
                <a:ea typeface="Calibri"/>
                <a:cs typeface="Calibri"/>
                <a:sym typeface="Calibri"/>
                <a:hlinkClick r:id="rId3"/>
              </a:rPr>
              <a:t>http://mafft.cbrc.jp/alignment/server/</a:t>
            </a:r>
            <a:r>
              <a:rPr lang="fr" sz="1800" b="0" i="0" u="none" strike="noStrike" cap="none">
                <a:solidFill>
                  <a:schemeClr val="dk1"/>
                </a:solidFill>
                <a:latin typeface="Calibri"/>
                <a:ea typeface="Calibri"/>
                <a:cs typeface="Calibri"/>
                <a:sym typeface="Calibri"/>
              </a:rPr>
              <a:t> </a:t>
            </a:r>
          </a:p>
          <a:p>
            <a:pPr marL="0" marR="0" lvl="0" indent="0" algn="l" rtl="0">
              <a:lnSpc>
                <a:spcPct val="90000"/>
              </a:lnSpc>
              <a:spcBef>
                <a:spcPts val="80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Char char="•"/>
            </a:pPr>
            <a:r>
              <a:rPr lang="fr" sz="2000" b="1"/>
              <a:t>Exercice 1 : Construire un arbre UPGMA et un arbre de Neighbor-Joining à partir de l'alignement des 57 séquence de la famille GH131 </a:t>
            </a:r>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r>
              <a:rPr lang="fr" sz="1800" b="0" i="1" u="none" strike="noStrike" cap="none">
                <a:solidFill>
                  <a:schemeClr val="dk1"/>
                </a:solidFill>
                <a:latin typeface="Calibri"/>
                <a:ea typeface="Calibri"/>
                <a:cs typeface="Calibri"/>
                <a:sym typeface="Calibri"/>
              </a:rPr>
              <a:t>Commenter les différences </a:t>
            </a:r>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pic>
        <p:nvPicPr>
          <p:cNvPr id="1107" name="Shape 1107" descr="Capture d’écran 2017-02-01 à 17.16.34.png"/>
          <p:cNvPicPr preferRelativeResize="0"/>
          <p:nvPr/>
        </p:nvPicPr>
        <p:blipFill rotWithShape="1">
          <a:blip r:embed="rId3">
            <a:alphaModFix/>
          </a:blip>
          <a:srcRect/>
          <a:stretch/>
        </p:blipFill>
        <p:spPr>
          <a:xfrm>
            <a:off x="-97849" y="187424"/>
            <a:ext cx="5211900" cy="4747200"/>
          </a:xfrm>
          <a:prstGeom prst="rect">
            <a:avLst/>
          </a:prstGeom>
          <a:noFill/>
          <a:ln>
            <a:noFill/>
          </a:ln>
        </p:spPr>
      </p:pic>
      <p:sp>
        <p:nvSpPr>
          <p:cNvPr id="1108" name="Shape 1108"/>
          <p:cNvSpPr txBox="1"/>
          <p:nvPr/>
        </p:nvSpPr>
        <p:spPr>
          <a:xfrm>
            <a:off x="5042940" y="1676714"/>
            <a:ext cx="4034384" cy="263148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800">
                <a:solidFill>
                  <a:schemeClr val="dk1"/>
                </a:solidFill>
                <a:latin typeface="Calibri"/>
                <a:ea typeface="Calibri"/>
                <a:cs typeface="Calibri"/>
                <a:sym typeface="Calibri"/>
              </a:rPr>
              <a:t>Pour le NJ utiliser les paramètres suivant :</a:t>
            </a:r>
          </a:p>
          <a:p>
            <a:pPr marL="215900" marR="0" lvl="0" indent="-215900" algn="l" rtl="0">
              <a:spcBef>
                <a:spcPts val="0"/>
              </a:spcBef>
              <a:buClr>
                <a:schemeClr val="dk1"/>
              </a:buClr>
              <a:buSzPct val="100000"/>
              <a:buFont typeface="Arial"/>
              <a:buChar char="•"/>
            </a:pPr>
            <a:r>
              <a:rPr lang="fr" sz="1400">
                <a:solidFill>
                  <a:schemeClr val="dk1"/>
                </a:solidFill>
                <a:latin typeface="Calibri"/>
                <a:ea typeface="Calibri"/>
                <a:cs typeface="Calibri"/>
                <a:sym typeface="Calibri"/>
              </a:rPr>
              <a:t>All gap-free sites</a:t>
            </a:r>
          </a:p>
          <a:p>
            <a:pPr marL="215900" marR="0" lvl="0" indent="-215900" algn="l" rtl="0">
              <a:spcBef>
                <a:spcPts val="0"/>
              </a:spcBef>
              <a:buClr>
                <a:schemeClr val="dk1"/>
              </a:buClr>
              <a:buSzPct val="100000"/>
              <a:buFont typeface="Arial"/>
              <a:buChar char="•"/>
            </a:pPr>
            <a:r>
              <a:rPr lang="fr" sz="1400" b="1">
                <a:solidFill>
                  <a:schemeClr val="dk1"/>
                </a:solidFill>
                <a:latin typeface="Calibri"/>
                <a:ea typeface="Calibri"/>
                <a:cs typeface="Calibri"/>
                <a:sym typeface="Calibri"/>
              </a:rPr>
              <a:t>Substitution model : WAG </a:t>
            </a:r>
          </a:p>
          <a:p>
            <a:pPr marL="215900" marR="0" lvl="0" indent="-215900" algn="l" rtl="0">
              <a:spcBef>
                <a:spcPts val="0"/>
              </a:spcBef>
              <a:buClr>
                <a:schemeClr val="dk1"/>
              </a:buClr>
              <a:buSzPct val="100000"/>
              <a:buFont typeface="Arial"/>
              <a:buChar char="•"/>
            </a:pPr>
            <a:r>
              <a:rPr lang="fr" sz="1400">
                <a:solidFill>
                  <a:schemeClr val="dk1"/>
                </a:solidFill>
                <a:latin typeface="Calibri"/>
                <a:ea typeface="Calibri"/>
                <a:cs typeface="Calibri"/>
                <a:sym typeface="Calibri"/>
              </a:rPr>
              <a:t>Heterogenity among sites : Ignore (default)</a:t>
            </a:r>
          </a:p>
          <a:p>
            <a:pPr marL="215900" marR="0" lvl="0" indent="-215900" algn="l" rtl="0">
              <a:spcBef>
                <a:spcPts val="0"/>
              </a:spcBef>
              <a:buClr>
                <a:schemeClr val="dk1"/>
              </a:buClr>
              <a:buSzPct val="100000"/>
              <a:buFont typeface="Arial"/>
              <a:buChar char="•"/>
            </a:pPr>
            <a:r>
              <a:rPr lang="fr" sz="1400">
                <a:solidFill>
                  <a:schemeClr val="dk1"/>
                </a:solidFill>
                <a:latin typeface="Calibri"/>
                <a:ea typeface="Calibri"/>
                <a:cs typeface="Calibri"/>
                <a:sym typeface="Calibri"/>
              </a:rPr>
              <a:t>Bootstrap : yes</a:t>
            </a:r>
          </a:p>
          <a:p>
            <a:pPr marR="0" lvl="0" algn="l" rtl="0">
              <a:spcBef>
                <a:spcPts val="0"/>
              </a:spcBef>
              <a:buNone/>
            </a:pPr>
            <a:endParaRPr>
              <a:solidFill>
                <a:schemeClr val="dk1"/>
              </a:solidFill>
              <a:latin typeface="Calibri"/>
              <a:ea typeface="Calibri"/>
              <a:cs typeface="Calibri"/>
              <a:sym typeface="Calibri"/>
            </a:endParaRPr>
          </a:p>
          <a:p>
            <a:pPr marR="0" lvl="0" algn="l" rtl="0">
              <a:spcBef>
                <a:spcPts val="0"/>
              </a:spcBef>
              <a:buNone/>
            </a:pPr>
            <a:r>
              <a:rPr lang="fr">
                <a:solidFill>
                  <a:schemeClr val="dk1"/>
                </a:solidFill>
                <a:latin typeface="Calibri"/>
                <a:ea typeface="Calibri"/>
                <a:cs typeface="Calibri"/>
                <a:sym typeface="Calibri"/>
              </a:rPr>
              <a:t>Visualiser l’arbre et interpréter</a:t>
            </a:r>
          </a:p>
          <a:p>
            <a:pPr marL="215900" marR="0" lvl="0" indent="-215900" algn="l" rtl="0">
              <a:spcBef>
                <a:spcPts val="0"/>
              </a:spcBef>
              <a:buClr>
                <a:schemeClr val="dk1"/>
              </a:buClr>
              <a:buFont typeface="Arial"/>
              <a:buNone/>
            </a:pPr>
            <a:endParaRPr sz="1400">
              <a:solidFill>
                <a:schemeClr val="dk1"/>
              </a:solidFill>
              <a:latin typeface="Calibri"/>
              <a:ea typeface="Calibri"/>
              <a:cs typeface="Calibri"/>
              <a:sym typeface="Calibri"/>
            </a:endParaRP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None/>
            </a:pPr>
            <a:endParaRPr sz="1400">
              <a:solidFill>
                <a:schemeClr val="dk1"/>
              </a:solidFill>
              <a:latin typeface="Calibri"/>
              <a:ea typeface="Calibri"/>
              <a:cs typeface="Calibri"/>
              <a:sym typeface="Calibri"/>
            </a:endParaRPr>
          </a:p>
        </p:txBody>
      </p:sp>
      <p:sp>
        <p:nvSpPr>
          <p:cNvPr id="1109" name="Shape 110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104</a:t>
            </a:fld>
            <a:endParaRPr lang="fr"/>
          </a:p>
        </p:txBody>
      </p:sp>
      <p:sp>
        <p:nvSpPr>
          <p:cNvPr id="1110" name="Shape 1110"/>
          <p:cNvSpPr/>
          <p:nvPr/>
        </p:nvSpPr>
        <p:spPr>
          <a:xfrm>
            <a:off x="127633" y="1840294"/>
            <a:ext cx="149699"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1111" name="Shape 1111"/>
          <p:cNvSpPr/>
          <p:nvPr/>
        </p:nvSpPr>
        <p:spPr>
          <a:xfrm>
            <a:off x="98408" y="1335094"/>
            <a:ext cx="149699"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1112" name="Shape 1112"/>
          <p:cNvSpPr/>
          <p:nvPr/>
        </p:nvSpPr>
        <p:spPr>
          <a:xfrm>
            <a:off x="127633" y="2589794"/>
            <a:ext cx="149699"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Shape 111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Arbre des 5</a:t>
            </a:r>
            <a:r>
              <a:rPr lang="fr" b="1">
                <a:solidFill>
                  <a:srgbClr val="5B9BD5"/>
                </a:solidFill>
              </a:rPr>
              <a:t>7</a:t>
            </a:r>
            <a:r>
              <a:rPr lang="fr" sz="3300" b="1" i="0" u="none" strike="noStrike" cap="none">
                <a:solidFill>
                  <a:srgbClr val="5B9BD5"/>
                </a:solidFill>
                <a:latin typeface="Calibri"/>
                <a:ea typeface="Calibri"/>
                <a:cs typeface="Calibri"/>
                <a:sym typeface="Calibri"/>
              </a:rPr>
              <a:t> séquences</a:t>
            </a:r>
          </a:p>
        </p:txBody>
      </p:sp>
      <p:sp>
        <p:nvSpPr>
          <p:cNvPr id="1118" name="Shape 1118"/>
          <p:cNvSpPr txBox="1"/>
          <p:nvPr/>
        </p:nvSpPr>
        <p:spPr>
          <a:xfrm>
            <a:off x="5604915" y="1676714"/>
            <a:ext cx="2755905" cy="1107996"/>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dk1"/>
                </a:solidFill>
                <a:latin typeface="Calibri"/>
                <a:ea typeface="Calibri"/>
                <a:cs typeface="Calibri"/>
                <a:sym typeface="Calibri"/>
              </a:rPr>
              <a:t>Explore the tree using Phylo.io</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fr" sz="1400">
                <a:solidFill>
                  <a:schemeClr val="dk1"/>
                </a:solidFill>
                <a:latin typeface="Calibri"/>
                <a:ea typeface="Calibri"/>
                <a:cs typeface="Calibri"/>
                <a:sym typeface="Calibri"/>
              </a:rPr>
              <a:t>Select “view tree on Phylo.io”</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fr" sz="1400">
                <a:solidFill>
                  <a:schemeClr val="dk1"/>
                </a:solidFill>
                <a:latin typeface="Calibri"/>
                <a:ea typeface="Calibri"/>
                <a:cs typeface="Calibri"/>
                <a:sym typeface="Calibri"/>
              </a:rPr>
              <a:t>Export/save tree in a standart format</a:t>
            </a:r>
          </a:p>
        </p:txBody>
      </p:sp>
      <p:pic>
        <p:nvPicPr>
          <p:cNvPr id="1119" name="Shape 1119" descr="Capture d’écran 2017-02-01 à 17.22.50.png"/>
          <p:cNvPicPr preferRelativeResize="0"/>
          <p:nvPr/>
        </p:nvPicPr>
        <p:blipFill rotWithShape="1">
          <a:blip r:embed="rId3">
            <a:alphaModFix/>
          </a:blip>
          <a:srcRect/>
          <a:stretch/>
        </p:blipFill>
        <p:spPr>
          <a:xfrm>
            <a:off x="323875" y="883727"/>
            <a:ext cx="4848199" cy="4423787"/>
          </a:xfrm>
          <a:prstGeom prst="rect">
            <a:avLst/>
          </a:prstGeom>
          <a:noFill/>
          <a:ln>
            <a:noFill/>
          </a:ln>
        </p:spPr>
      </p:pic>
      <p:cxnSp>
        <p:nvCxnSpPr>
          <p:cNvPr id="1120" name="Shape 1120"/>
          <p:cNvCxnSpPr>
            <a:stCxn id="1118" idx="1"/>
          </p:cNvCxnSpPr>
          <p:nvPr/>
        </p:nvCxnSpPr>
        <p:spPr>
          <a:xfrm rot="10800000">
            <a:off x="1200015" y="1628912"/>
            <a:ext cx="4404900" cy="601800"/>
          </a:xfrm>
          <a:prstGeom prst="straightConnector1">
            <a:avLst/>
          </a:prstGeom>
          <a:noFill/>
          <a:ln w="12700" cap="flat" cmpd="sng">
            <a:solidFill>
              <a:schemeClr val="accent1"/>
            </a:solidFill>
            <a:prstDash val="solid"/>
            <a:miter/>
            <a:headEnd type="none" w="med" len="med"/>
            <a:tailEnd type="stealth" w="lg" len="lg"/>
          </a:ln>
        </p:spPr>
      </p:cxnSp>
      <p:cxnSp>
        <p:nvCxnSpPr>
          <p:cNvPr id="1121" name="Shape 1121"/>
          <p:cNvCxnSpPr/>
          <p:nvPr/>
        </p:nvCxnSpPr>
        <p:spPr>
          <a:xfrm flipH="1">
            <a:off x="1328737" y="2667000"/>
            <a:ext cx="4281487" cy="457199"/>
          </a:xfrm>
          <a:prstGeom prst="straightConnector1">
            <a:avLst/>
          </a:prstGeom>
          <a:noFill/>
          <a:ln w="12700" cap="flat" cmpd="sng">
            <a:solidFill>
              <a:schemeClr val="accent1"/>
            </a:solidFill>
            <a:prstDash val="solid"/>
            <a:miter/>
            <a:headEnd type="none" w="med" len="med"/>
            <a:tailEnd type="stealth" w="lg" len="lg"/>
          </a:ln>
        </p:spPr>
      </p:cxnSp>
      <p:sp>
        <p:nvSpPr>
          <p:cNvPr id="1122" name="Shape 112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105</a:t>
            </a:fld>
            <a:endParaRPr lang="f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Shape 112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Arbre des 5</a:t>
            </a:r>
            <a:r>
              <a:rPr lang="fr" b="1">
                <a:solidFill>
                  <a:srgbClr val="5B9BD5"/>
                </a:solidFill>
              </a:rPr>
              <a:t>7</a:t>
            </a:r>
            <a:r>
              <a:rPr lang="fr" sz="3300" b="1" i="0" u="none" strike="noStrike" cap="none">
                <a:solidFill>
                  <a:srgbClr val="5B9BD5"/>
                </a:solidFill>
                <a:latin typeface="Calibri"/>
                <a:ea typeface="Calibri"/>
                <a:cs typeface="Calibri"/>
                <a:sym typeface="Calibri"/>
              </a:rPr>
              <a:t> séquences</a:t>
            </a:r>
          </a:p>
        </p:txBody>
      </p:sp>
      <p:sp>
        <p:nvSpPr>
          <p:cNvPr id="1128" name="Shape 1128"/>
          <p:cNvSpPr txBox="1"/>
          <p:nvPr/>
        </p:nvSpPr>
        <p:spPr>
          <a:xfrm>
            <a:off x="6448825" y="1349074"/>
            <a:ext cx="2579700" cy="35697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800" b="1">
                <a:solidFill>
                  <a:schemeClr val="dk1"/>
                </a:solidFill>
                <a:latin typeface="Calibri"/>
                <a:ea typeface="Calibri"/>
                <a:cs typeface="Calibri"/>
                <a:sym typeface="Calibri"/>
              </a:rPr>
              <a:t>Exercise 2: </a:t>
            </a:r>
            <a:r>
              <a:rPr lang="fr" sz="1800">
                <a:solidFill>
                  <a:schemeClr val="dk1"/>
                </a:solidFill>
                <a:latin typeface="Calibri"/>
                <a:ea typeface="Calibri"/>
                <a:cs typeface="Calibri"/>
                <a:sym typeface="Calibri"/>
              </a:rPr>
              <a:t>select 3 sub-families meeting the 3 following criteria:</a:t>
            </a:r>
          </a:p>
          <a:p>
            <a:pPr marL="254000" marR="0" lvl="0" indent="-254000" algn="l" rtl="0">
              <a:spcBef>
                <a:spcPts val="0"/>
              </a:spcBef>
              <a:buClr>
                <a:schemeClr val="dk1"/>
              </a:buClr>
              <a:buSzPct val="100000"/>
              <a:buFont typeface="Calibri"/>
              <a:buAutoNum type="arabicPeriod"/>
            </a:pPr>
            <a:r>
              <a:rPr lang="fr" sz="1200">
                <a:solidFill>
                  <a:schemeClr val="dk1"/>
                </a:solidFill>
                <a:latin typeface="Calibri"/>
                <a:ea typeface="Calibri"/>
                <a:cs typeface="Calibri"/>
                <a:sym typeface="Calibri"/>
              </a:rPr>
              <a:t>Bootstrap clade values ≥ 90</a:t>
            </a:r>
          </a:p>
          <a:p>
            <a:pPr marL="254000" marR="0" lvl="0" indent="-254000" algn="l" rtl="0">
              <a:spcBef>
                <a:spcPts val="0"/>
              </a:spcBef>
              <a:buClr>
                <a:schemeClr val="dk1"/>
              </a:buClr>
              <a:buSzPct val="100000"/>
              <a:buFont typeface="Calibri"/>
              <a:buAutoNum type="arabicPeriod"/>
            </a:pPr>
            <a:r>
              <a:rPr lang="fr" sz="1200">
                <a:solidFill>
                  <a:schemeClr val="dk1"/>
                </a:solidFill>
                <a:latin typeface="Calibri"/>
                <a:ea typeface="Calibri"/>
                <a:cs typeface="Calibri"/>
                <a:sym typeface="Calibri"/>
              </a:rPr>
              <a:t>At least 12 sequences</a:t>
            </a:r>
          </a:p>
          <a:p>
            <a:pPr marL="254000" marR="0" lvl="0" indent="-254000" algn="l" rtl="0">
              <a:spcBef>
                <a:spcPts val="0"/>
              </a:spcBef>
              <a:buClr>
                <a:schemeClr val="dk1"/>
              </a:buClr>
              <a:buSzPct val="100000"/>
              <a:buFont typeface="Calibri"/>
              <a:buAutoNum type="arabicPeriod"/>
            </a:pPr>
            <a:r>
              <a:rPr lang="fr" sz="1200">
                <a:solidFill>
                  <a:schemeClr val="dk1"/>
                </a:solidFill>
                <a:latin typeface="Calibri"/>
                <a:ea typeface="Calibri"/>
                <a:cs typeface="Calibri"/>
                <a:sym typeface="Calibri"/>
              </a:rPr>
              <a:t>Large enough taxonomic diversity (at the </a:t>
            </a:r>
            <a:r>
              <a:rPr lang="fr" sz="1200" b="1">
                <a:solidFill>
                  <a:schemeClr val="dk1"/>
                </a:solidFill>
                <a:latin typeface="Calibri"/>
                <a:ea typeface="Calibri"/>
                <a:cs typeface="Calibri"/>
                <a:sym typeface="Calibri"/>
              </a:rPr>
              <a:t>class level)</a:t>
            </a:r>
            <a:r>
              <a:rPr lang="fr" sz="1200">
                <a:solidFill>
                  <a:schemeClr val="dk1"/>
                </a:solidFill>
                <a:latin typeface="Calibri"/>
                <a:ea typeface="Calibri"/>
                <a:cs typeface="Calibri"/>
                <a:sym typeface="Calibri"/>
              </a:rPr>
              <a:t> </a:t>
            </a: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0" marR="0" lvl="0" indent="0" algn="l" rtl="0">
              <a:spcBef>
                <a:spcPts val="0"/>
              </a:spcBef>
              <a:buNone/>
            </a:pPr>
            <a:endParaRPr sz="1400">
              <a:solidFill>
                <a:schemeClr val="dk1"/>
              </a:solidFill>
              <a:latin typeface="Calibri"/>
              <a:ea typeface="Calibri"/>
              <a:cs typeface="Calibri"/>
              <a:sym typeface="Calibri"/>
            </a:endParaRPr>
          </a:p>
        </p:txBody>
      </p:sp>
      <p:pic>
        <p:nvPicPr>
          <p:cNvPr id="1129" name="Shape 1129" descr="Capture d’écran 2017-02-01 à 17.29.38.png"/>
          <p:cNvPicPr preferRelativeResize="0"/>
          <p:nvPr/>
        </p:nvPicPr>
        <p:blipFill rotWithShape="1">
          <a:blip r:embed="rId3">
            <a:alphaModFix/>
          </a:blip>
          <a:srcRect/>
          <a:stretch/>
        </p:blipFill>
        <p:spPr>
          <a:xfrm>
            <a:off x="219075" y="1214436"/>
            <a:ext cx="6268743" cy="4090667"/>
          </a:xfrm>
          <a:prstGeom prst="rect">
            <a:avLst/>
          </a:prstGeom>
          <a:noFill/>
          <a:ln>
            <a:noFill/>
          </a:ln>
        </p:spPr>
      </p:pic>
      <p:sp>
        <p:nvSpPr>
          <p:cNvPr id="1130" name="Shape 1130"/>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106</a:t>
            </a:fld>
            <a:endParaRPr lang="fr"/>
          </a:p>
        </p:txBody>
      </p:sp>
      <p:pic>
        <p:nvPicPr>
          <p:cNvPr id="1131" name="Shape 1131" descr="classification-ib-biology-12-638.jpg"/>
          <p:cNvPicPr preferRelativeResize="0"/>
          <p:nvPr/>
        </p:nvPicPr>
        <p:blipFill>
          <a:blip r:embed="rId4">
            <a:alphaModFix/>
          </a:blip>
          <a:stretch>
            <a:fillRect/>
          </a:stretch>
        </p:blipFill>
        <p:spPr>
          <a:xfrm>
            <a:off x="6765300" y="3248423"/>
            <a:ext cx="1946750" cy="14616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1136" name="Shape 1136" descr="Capture d’écran 2017-02-01 à 17.29.38.png"/>
          <p:cNvPicPr preferRelativeResize="0"/>
          <p:nvPr/>
        </p:nvPicPr>
        <p:blipFill rotWithShape="1">
          <a:blip r:embed="rId3">
            <a:alphaModFix/>
          </a:blip>
          <a:srcRect/>
          <a:stretch/>
        </p:blipFill>
        <p:spPr>
          <a:xfrm>
            <a:off x="0" y="1021775"/>
            <a:ext cx="6582900" cy="4295400"/>
          </a:xfrm>
          <a:prstGeom prst="rect">
            <a:avLst/>
          </a:prstGeom>
          <a:noFill/>
          <a:ln>
            <a:noFill/>
          </a:ln>
        </p:spPr>
      </p:pic>
      <p:sp>
        <p:nvSpPr>
          <p:cNvPr id="1137" name="Shape 113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Arbre des 5</a:t>
            </a:r>
            <a:r>
              <a:rPr lang="fr" b="1">
                <a:solidFill>
                  <a:srgbClr val="5B9BD5"/>
                </a:solidFill>
              </a:rPr>
              <a:t>7</a:t>
            </a:r>
            <a:r>
              <a:rPr lang="fr" sz="3300" b="1" i="0" u="none" strike="noStrike" cap="none">
                <a:solidFill>
                  <a:srgbClr val="5B9BD5"/>
                </a:solidFill>
                <a:latin typeface="Calibri"/>
                <a:ea typeface="Calibri"/>
                <a:cs typeface="Calibri"/>
                <a:sym typeface="Calibri"/>
              </a:rPr>
              <a:t> séquences</a:t>
            </a:r>
          </a:p>
        </p:txBody>
      </p:sp>
      <p:sp>
        <p:nvSpPr>
          <p:cNvPr id="1138" name="Shape 1138"/>
          <p:cNvSpPr txBox="1"/>
          <p:nvPr/>
        </p:nvSpPr>
        <p:spPr>
          <a:xfrm>
            <a:off x="6457950" y="1157819"/>
            <a:ext cx="2490900" cy="14550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a:solidFill>
                  <a:srgbClr val="5B9BD5"/>
                </a:solidFill>
                <a:latin typeface="Calibri"/>
                <a:ea typeface="Calibri"/>
                <a:cs typeface="Calibri"/>
                <a:sym typeface="Calibri"/>
              </a:rPr>
              <a:t>Subfamilies definition</a:t>
            </a:r>
          </a:p>
          <a:p>
            <a:pPr marL="0" marR="0" lvl="0" indent="0" algn="l" rtl="0">
              <a:spcBef>
                <a:spcPts val="0"/>
              </a:spcBef>
              <a:buNone/>
            </a:pPr>
            <a:endParaRPr sz="1200">
              <a:solidFill>
                <a:srgbClr val="5B9BD5"/>
              </a:solidFill>
              <a:latin typeface="Calibri"/>
              <a:ea typeface="Calibri"/>
              <a:cs typeface="Calibri"/>
              <a:sym typeface="Calibri"/>
            </a:endParaRP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Sub_family 1 : sequence 1 to 13</a:t>
            </a: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Sub_family 2 : sequence 14 to 24 + 55 + 56</a:t>
            </a: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Sub_family 3 : sequence 38 to 49</a:t>
            </a: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R="0" lvl="0" algn="l" rtl="0">
              <a:spcBef>
                <a:spcPts val="0"/>
              </a:spcBef>
              <a:buNone/>
            </a:pPr>
            <a:endParaRPr sz="1100"/>
          </a:p>
        </p:txBody>
      </p:sp>
      <p:cxnSp>
        <p:nvCxnSpPr>
          <p:cNvPr id="1139" name="Shape 1139"/>
          <p:cNvCxnSpPr/>
          <p:nvPr/>
        </p:nvCxnSpPr>
        <p:spPr>
          <a:xfrm>
            <a:off x="1778525" y="1825224"/>
            <a:ext cx="216000" cy="184200"/>
          </a:xfrm>
          <a:prstGeom prst="straightConnector1">
            <a:avLst/>
          </a:prstGeom>
          <a:noFill/>
          <a:ln w="12700" cap="flat" cmpd="sng">
            <a:solidFill>
              <a:schemeClr val="accent1"/>
            </a:solidFill>
            <a:prstDash val="solid"/>
            <a:miter/>
            <a:headEnd type="none" w="med" len="med"/>
            <a:tailEnd type="stealth" w="lg" len="lg"/>
          </a:ln>
        </p:spPr>
      </p:cxnSp>
      <p:cxnSp>
        <p:nvCxnSpPr>
          <p:cNvPr id="1140" name="Shape 1140"/>
          <p:cNvCxnSpPr/>
          <p:nvPr/>
        </p:nvCxnSpPr>
        <p:spPr>
          <a:xfrm>
            <a:off x="2587449" y="2357375"/>
            <a:ext cx="216000" cy="126900"/>
          </a:xfrm>
          <a:prstGeom prst="straightConnector1">
            <a:avLst/>
          </a:prstGeom>
          <a:noFill/>
          <a:ln w="12700" cap="flat" cmpd="sng">
            <a:solidFill>
              <a:schemeClr val="accent1"/>
            </a:solidFill>
            <a:prstDash val="solid"/>
            <a:miter/>
            <a:headEnd type="none" w="med" len="med"/>
            <a:tailEnd type="stealth" w="lg" len="lg"/>
          </a:ln>
        </p:spPr>
      </p:cxnSp>
      <p:cxnSp>
        <p:nvCxnSpPr>
          <p:cNvPr id="1141" name="Shape 1141"/>
          <p:cNvCxnSpPr/>
          <p:nvPr/>
        </p:nvCxnSpPr>
        <p:spPr>
          <a:xfrm>
            <a:off x="2803449" y="3751800"/>
            <a:ext cx="142800" cy="114300"/>
          </a:xfrm>
          <a:prstGeom prst="straightConnector1">
            <a:avLst/>
          </a:prstGeom>
          <a:noFill/>
          <a:ln w="12700" cap="flat" cmpd="sng">
            <a:solidFill>
              <a:schemeClr val="accent1"/>
            </a:solidFill>
            <a:prstDash val="solid"/>
            <a:miter/>
            <a:headEnd type="none" w="med" len="med"/>
            <a:tailEnd type="stealth" w="lg" len="lg"/>
          </a:ln>
        </p:spPr>
      </p:cxnSp>
      <p:sp>
        <p:nvSpPr>
          <p:cNvPr id="1142" name="Shape 1142"/>
          <p:cNvSpPr txBox="1"/>
          <p:nvPr/>
        </p:nvSpPr>
        <p:spPr>
          <a:xfrm>
            <a:off x="1213275" y="1617620"/>
            <a:ext cx="6963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900">
                <a:solidFill>
                  <a:schemeClr val="accent1"/>
                </a:solidFill>
                <a:latin typeface="Calibri"/>
                <a:ea typeface="Calibri"/>
                <a:cs typeface="Calibri"/>
                <a:sym typeface="Calibri"/>
              </a:rPr>
              <a:t>Sub-family1</a:t>
            </a:r>
          </a:p>
        </p:txBody>
      </p:sp>
      <p:sp>
        <p:nvSpPr>
          <p:cNvPr id="1143" name="Shape 1143"/>
          <p:cNvSpPr txBox="1"/>
          <p:nvPr/>
        </p:nvSpPr>
        <p:spPr>
          <a:xfrm>
            <a:off x="1834119" y="2227473"/>
            <a:ext cx="6963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900">
                <a:solidFill>
                  <a:schemeClr val="accent1"/>
                </a:solidFill>
                <a:latin typeface="Calibri"/>
                <a:ea typeface="Calibri"/>
                <a:cs typeface="Calibri"/>
                <a:sym typeface="Calibri"/>
              </a:rPr>
              <a:t>Sub-family2</a:t>
            </a:r>
          </a:p>
        </p:txBody>
      </p:sp>
      <p:sp>
        <p:nvSpPr>
          <p:cNvPr id="1144" name="Shape 1144"/>
          <p:cNvSpPr txBox="1"/>
          <p:nvPr/>
        </p:nvSpPr>
        <p:spPr>
          <a:xfrm>
            <a:off x="2054228" y="3658502"/>
            <a:ext cx="6963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900">
                <a:solidFill>
                  <a:schemeClr val="accent1"/>
                </a:solidFill>
                <a:latin typeface="Calibri"/>
                <a:ea typeface="Calibri"/>
                <a:cs typeface="Calibri"/>
                <a:sym typeface="Calibri"/>
              </a:rPr>
              <a:t>Sub-family3</a:t>
            </a:r>
          </a:p>
        </p:txBody>
      </p:sp>
      <p:sp>
        <p:nvSpPr>
          <p:cNvPr id="1145" name="Shape 114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107</a:t>
            </a:fld>
            <a:endParaRPr lang="fr"/>
          </a:p>
        </p:txBody>
      </p:sp>
      <p:sp>
        <p:nvSpPr>
          <p:cNvPr id="1146" name="Shape 1146"/>
          <p:cNvSpPr txBox="1"/>
          <p:nvPr/>
        </p:nvSpPr>
        <p:spPr>
          <a:xfrm>
            <a:off x="6657575" y="2484375"/>
            <a:ext cx="2242200" cy="2556000"/>
          </a:xfrm>
          <a:prstGeom prst="rect">
            <a:avLst/>
          </a:prstGeom>
          <a:noFill/>
          <a:ln>
            <a:noFill/>
          </a:ln>
        </p:spPr>
        <p:txBody>
          <a:bodyPr lIns="91425" tIns="91425" rIns="91425" bIns="91425" anchor="ctr" anchorCtr="0">
            <a:noAutofit/>
          </a:bodyPr>
          <a:lstStyle/>
          <a:p>
            <a:pPr lvl="0" rtl="0">
              <a:spcBef>
                <a:spcPts val="0"/>
              </a:spcBef>
              <a:buNone/>
            </a:pPr>
            <a:r>
              <a:rPr lang="fr" i="1">
                <a:solidFill>
                  <a:schemeClr val="dk1"/>
                </a:solidFill>
                <a:latin typeface="Calibri"/>
                <a:ea typeface="Calibri"/>
                <a:cs typeface="Calibri"/>
                <a:sym typeface="Calibri"/>
              </a:rPr>
              <a:t>For taxonomic diversity, use </a:t>
            </a:r>
            <a:r>
              <a:rPr lang="fr" i="1" u="sng">
                <a:solidFill>
                  <a:schemeClr val="hlink"/>
                </a:solidFill>
                <a:latin typeface="Calibri"/>
                <a:ea typeface="Calibri"/>
                <a:cs typeface="Calibri"/>
                <a:sym typeface="Calibri"/>
                <a:hlinkClick r:id="rId4"/>
              </a:rPr>
              <a:t>https://www.ncbi.nlm.nih.gov/Taxonomy/Browser/wwwtax.cgi</a:t>
            </a:r>
            <a:r>
              <a:rPr lang="fr" i="1">
                <a:solidFill>
                  <a:schemeClr val="dk1"/>
                </a:solidFill>
                <a:latin typeface="Calibri"/>
                <a:ea typeface="Calibri"/>
                <a:cs typeface="Calibri"/>
                <a:sym typeface="Calibri"/>
              </a:rPr>
              <a:t> </a:t>
            </a:r>
          </a:p>
          <a:p>
            <a:pPr lvl="0" rtl="0">
              <a:spcBef>
                <a:spcPts val="0"/>
              </a:spcBef>
              <a:buNone/>
            </a:pPr>
            <a:r>
              <a:rPr lang="fr" i="1">
                <a:solidFill>
                  <a:schemeClr val="dk1"/>
                </a:solidFill>
                <a:latin typeface="Calibri"/>
                <a:ea typeface="Calibri"/>
                <a:cs typeface="Calibri"/>
                <a:sym typeface="Calibri"/>
              </a:rPr>
              <a:t>with species name</a:t>
            </a:r>
          </a:p>
          <a:p>
            <a:pPr marL="215900" lvl="0" indent="-127000" rtl="0">
              <a:spcBef>
                <a:spcPts val="0"/>
              </a:spcBef>
              <a:buNone/>
            </a:pPr>
            <a:endParaRPr>
              <a:solidFill>
                <a:schemeClr val="dk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Shape 1151"/>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Définition des sous-familles</a:t>
            </a:r>
          </a:p>
        </p:txBody>
      </p:sp>
      <p:sp>
        <p:nvSpPr>
          <p:cNvPr id="1152" name="Shape 115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108</a:t>
            </a:fld>
            <a:endParaRPr lang="fr"/>
          </a:p>
        </p:txBody>
      </p:sp>
      <p:sp>
        <p:nvSpPr>
          <p:cNvPr id="1153" name="Shape 1153"/>
          <p:cNvSpPr txBox="1">
            <a:spLocks noGrp="1"/>
          </p:cNvSpPr>
          <p:nvPr>
            <p:ph type="body" idx="1"/>
          </p:nvPr>
        </p:nvSpPr>
        <p:spPr>
          <a:xfrm>
            <a:off x="544875" y="1140625"/>
            <a:ext cx="7970400" cy="3168300"/>
          </a:xfrm>
          <a:prstGeom prst="rect">
            <a:avLst/>
          </a:prstGeom>
        </p:spPr>
        <p:txBody>
          <a:bodyPr lIns="68575" tIns="68575" rIns="68575" bIns="68575" anchor="t" anchorCtr="0">
            <a:noAutofit/>
          </a:bodyPr>
          <a:lstStyle/>
          <a:p>
            <a:pPr marL="0" lvl="0" indent="0" rtl="0">
              <a:spcBef>
                <a:spcPts val="0"/>
              </a:spcBef>
              <a:buNone/>
            </a:pPr>
            <a:r>
              <a:rPr lang="fr" sz="1800"/>
              <a:t>Sub-Family 1 : 13 seqs</a:t>
            </a:r>
          </a:p>
          <a:p>
            <a:pPr marL="0" lvl="0" indent="0" rtl="0">
              <a:spcBef>
                <a:spcPts val="0"/>
              </a:spcBef>
              <a:buNone/>
            </a:pPr>
            <a:endParaRPr sz="1800"/>
          </a:p>
          <a:p>
            <a:pPr marL="0" lvl="0" indent="0" rtl="0">
              <a:lnSpc>
                <a:spcPct val="115000"/>
              </a:lnSpc>
              <a:spcBef>
                <a:spcPts val="0"/>
              </a:spcBef>
              <a:buNone/>
            </a:pPr>
            <a:r>
              <a:rPr lang="fr" sz="850">
                <a:highlight>
                  <a:srgbClr val="FFFFFF"/>
                </a:highlight>
                <a:latin typeface="Arial"/>
                <a:ea typeface="Arial"/>
                <a:cs typeface="Arial"/>
                <a:sym typeface="Arial"/>
              </a:rPr>
              <a:t>&gt;BAC_FRA_CC_emb_CAH06518.1 cluster21 [Bacteroides fragilis NCTC 9343]  		Phylum : </a:t>
            </a:r>
            <a:r>
              <a:rPr lang="fr" sz="1100" u="sng">
                <a:solidFill>
                  <a:srgbClr val="0033CC"/>
                </a:solidFill>
                <a:latin typeface="Arial"/>
                <a:ea typeface="Arial"/>
                <a:cs typeface="Arial"/>
                <a:sym typeface="Arial"/>
                <a:hlinkClick r:id="rId3"/>
              </a:rPr>
              <a:t>Bacteroidetes</a:t>
            </a:r>
            <a:r>
              <a:rPr lang="fr" sz="850">
                <a:highlight>
                  <a:srgbClr val="FFFFFF"/>
                </a:highlight>
                <a:latin typeface="Arial"/>
                <a:ea typeface="Arial"/>
                <a:cs typeface="Arial"/>
                <a:sym typeface="Arial"/>
              </a:rPr>
              <a:t>  Class : </a:t>
            </a:r>
            <a:r>
              <a:rPr lang="fr" sz="1100" u="sng">
                <a:solidFill>
                  <a:srgbClr val="0033CC"/>
                </a:solidFill>
                <a:latin typeface="Arial"/>
                <a:ea typeface="Arial"/>
                <a:cs typeface="Arial"/>
                <a:sym typeface="Arial"/>
                <a:hlinkClick r:id="rId4"/>
              </a:rPr>
              <a:t>Bacteroidia</a:t>
            </a:r>
            <a:r>
              <a:rPr lang="fr" sz="1100">
                <a:highlight>
                  <a:srgbClr val="FFFFFF"/>
                </a:highlight>
                <a:latin typeface="Arial"/>
                <a:ea typeface="Arial"/>
                <a:cs typeface="Arial"/>
                <a:sym typeface="Arial"/>
              </a:rPr>
              <a:t>;</a:t>
            </a:r>
          </a:p>
          <a:p>
            <a:pPr marL="0" lvl="0" indent="0" rtl="0">
              <a:lnSpc>
                <a:spcPct val="115000"/>
              </a:lnSpc>
              <a:spcBef>
                <a:spcPts val="0"/>
              </a:spcBef>
              <a:buNone/>
            </a:pPr>
            <a:r>
              <a:rPr lang="fr" sz="850">
                <a:highlight>
                  <a:srgbClr val="FFFFFF"/>
                </a:highlight>
                <a:latin typeface="Arial"/>
                <a:ea typeface="Arial"/>
                <a:cs typeface="Arial"/>
                <a:sym typeface="Arial"/>
              </a:rPr>
              <a:t>&gt;PRE_RUM_gb_ADE81775.1 cluster19 [Prevotella ruminicola 23]				Phylum : </a:t>
            </a:r>
            <a:r>
              <a:rPr lang="fr" sz="1100" u="sng">
                <a:solidFill>
                  <a:srgbClr val="0033CC"/>
                </a:solidFill>
                <a:latin typeface="Arial"/>
                <a:ea typeface="Arial"/>
                <a:cs typeface="Arial"/>
                <a:sym typeface="Arial"/>
                <a:hlinkClick r:id="rId3"/>
              </a:rPr>
              <a:t>Bacteroidetes</a:t>
            </a:r>
            <a:r>
              <a:rPr lang="fr" sz="850">
                <a:highlight>
                  <a:srgbClr val="FFFFFF"/>
                </a:highlight>
                <a:latin typeface="Arial"/>
                <a:ea typeface="Arial"/>
                <a:cs typeface="Arial"/>
                <a:sym typeface="Arial"/>
              </a:rPr>
              <a:t>  Class : </a:t>
            </a:r>
            <a:r>
              <a:rPr lang="fr" sz="1100" u="sng">
                <a:solidFill>
                  <a:srgbClr val="0033CC"/>
                </a:solidFill>
                <a:latin typeface="Arial"/>
                <a:ea typeface="Arial"/>
                <a:cs typeface="Arial"/>
                <a:sym typeface="Arial"/>
                <a:hlinkClick r:id="rId4"/>
              </a:rPr>
              <a:t>Bacteroidia</a:t>
            </a:r>
            <a:r>
              <a:rPr lang="fr" sz="1100">
                <a:highlight>
                  <a:srgbClr val="FFFFFF"/>
                </a:highlight>
                <a:latin typeface="Arial"/>
                <a:ea typeface="Arial"/>
                <a:cs typeface="Arial"/>
                <a:sym typeface="Arial"/>
              </a:rPr>
              <a:t>;</a:t>
            </a:r>
            <a:r>
              <a:rPr lang="fr" sz="850">
                <a:highlight>
                  <a:srgbClr val="FFFFFF"/>
                </a:highlight>
                <a:latin typeface="Arial"/>
                <a:ea typeface="Arial"/>
                <a:cs typeface="Arial"/>
                <a:sym typeface="Arial"/>
              </a:rPr>
              <a:t>	</a:t>
            </a:r>
          </a:p>
          <a:p>
            <a:pPr marL="0" lvl="0" indent="0" rtl="0">
              <a:lnSpc>
                <a:spcPct val="115000"/>
              </a:lnSpc>
              <a:spcBef>
                <a:spcPts val="0"/>
              </a:spcBef>
              <a:buNone/>
            </a:pPr>
            <a:r>
              <a:rPr lang="fr" sz="850">
                <a:highlight>
                  <a:srgbClr val="FFFFFF"/>
                </a:highlight>
                <a:latin typeface="Arial"/>
                <a:ea typeface="Arial"/>
                <a:cs typeface="Arial"/>
                <a:sym typeface="Arial"/>
              </a:rPr>
              <a:t>&gt;BAC_VUL_gb_ABR38290.1 cluster20 [Bacteroides vulgatus ATCC 8482]			Phylum : </a:t>
            </a:r>
            <a:r>
              <a:rPr lang="fr" sz="1100" u="sng">
                <a:solidFill>
                  <a:srgbClr val="0033CC"/>
                </a:solidFill>
                <a:latin typeface="Arial"/>
                <a:ea typeface="Arial"/>
                <a:cs typeface="Arial"/>
                <a:sym typeface="Arial"/>
                <a:hlinkClick r:id="rId3"/>
              </a:rPr>
              <a:t>Bacteroidetes</a:t>
            </a:r>
            <a:r>
              <a:rPr lang="fr" sz="850">
                <a:highlight>
                  <a:srgbClr val="FFFFFF"/>
                </a:highlight>
                <a:latin typeface="Arial"/>
                <a:ea typeface="Arial"/>
                <a:cs typeface="Arial"/>
                <a:sym typeface="Arial"/>
              </a:rPr>
              <a:t>  Class : </a:t>
            </a:r>
            <a:r>
              <a:rPr lang="fr" sz="1100" u="sng">
                <a:solidFill>
                  <a:srgbClr val="0033CC"/>
                </a:solidFill>
                <a:latin typeface="Arial"/>
                <a:ea typeface="Arial"/>
                <a:cs typeface="Arial"/>
                <a:sym typeface="Arial"/>
                <a:hlinkClick r:id="rId4"/>
              </a:rPr>
              <a:t>Bacteroidia</a:t>
            </a:r>
            <a:r>
              <a:rPr lang="fr" sz="1100">
                <a:highlight>
                  <a:srgbClr val="FFFFFF"/>
                </a:highlight>
                <a:latin typeface="Arial"/>
                <a:ea typeface="Arial"/>
                <a:cs typeface="Arial"/>
                <a:sym typeface="Arial"/>
              </a:rPr>
              <a:t>;</a:t>
            </a:r>
          </a:p>
          <a:p>
            <a:pPr marL="0" lvl="0" indent="0" rtl="0">
              <a:lnSpc>
                <a:spcPct val="115000"/>
              </a:lnSpc>
              <a:spcBef>
                <a:spcPts val="0"/>
              </a:spcBef>
              <a:buNone/>
            </a:pPr>
            <a:r>
              <a:rPr lang="fr" sz="850">
                <a:highlight>
                  <a:srgbClr val="FFFFFF"/>
                </a:highlight>
                <a:latin typeface="Arial"/>
                <a:ea typeface="Arial"/>
                <a:cs typeface="Arial"/>
                <a:sym typeface="Arial"/>
              </a:rPr>
              <a:t>&gt;RHO_MAR_gb_ACY49318.1 cluster12 [Rhodothermus marinus DSM 4252]			Phylum : </a:t>
            </a:r>
            <a:r>
              <a:rPr lang="fr" sz="1100" u="sng">
                <a:solidFill>
                  <a:srgbClr val="0033CC"/>
                </a:solidFill>
                <a:latin typeface="Arial"/>
                <a:ea typeface="Arial"/>
                <a:cs typeface="Arial"/>
                <a:sym typeface="Arial"/>
                <a:hlinkClick r:id="rId3"/>
              </a:rPr>
              <a:t>Bacteroidetes</a:t>
            </a:r>
            <a:r>
              <a:rPr lang="fr" sz="850">
                <a:highlight>
                  <a:srgbClr val="FFFFFF"/>
                </a:highlight>
                <a:latin typeface="Arial"/>
                <a:ea typeface="Arial"/>
                <a:cs typeface="Arial"/>
                <a:sym typeface="Arial"/>
              </a:rPr>
              <a:t>  Class : ?</a:t>
            </a:r>
          </a:p>
          <a:p>
            <a:pPr marL="0" lvl="0" indent="0" rtl="0">
              <a:lnSpc>
                <a:spcPct val="115000"/>
              </a:lnSpc>
              <a:spcBef>
                <a:spcPts val="0"/>
              </a:spcBef>
              <a:buNone/>
            </a:pPr>
            <a:r>
              <a:rPr lang="fr" sz="850">
                <a:highlight>
                  <a:srgbClr val="FFFFFF"/>
                </a:highlight>
                <a:latin typeface="Arial"/>
                <a:ea typeface="Arial"/>
                <a:cs typeface="Arial"/>
                <a:sym typeface="Arial"/>
              </a:rPr>
              <a:t>&gt;PAE_MUC_gb_AFC29298.1 cluster17 [Paenibacillus mucilaginosus 3016]			Phylum : </a:t>
            </a:r>
            <a:r>
              <a:rPr lang="fr" sz="1100" u="sng">
                <a:solidFill>
                  <a:srgbClr val="0033CC"/>
                </a:solidFill>
                <a:latin typeface="Arial"/>
                <a:ea typeface="Arial"/>
                <a:cs typeface="Arial"/>
                <a:sym typeface="Arial"/>
                <a:hlinkClick r:id="rId5"/>
              </a:rPr>
              <a:t>Bacilli</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6"/>
              </a:rPr>
              <a:t>Bacillales</a:t>
            </a:r>
          </a:p>
          <a:p>
            <a:pPr marL="0" lvl="0" indent="0" rtl="0">
              <a:lnSpc>
                <a:spcPct val="115000"/>
              </a:lnSpc>
              <a:spcBef>
                <a:spcPts val="0"/>
              </a:spcBef>
              <a:buNone/>
            </a:pPr>
            <a:r>
              <a:rPr lang="fr" sz="850">
                <a:highlight>
                  <a:srgbClr val="FFFFFF"/>
                </a:highlight>
                <a:latin typeface="Arial"/>
                <a:ea typeface="Arial"/>
                <a:cs typeface="Arial"/>
                <a:sym typeface="Arial"/>
              </a:rPr>
              <a:t>&gt;CLO_CEL_gb_ACL77297.1 cluster14 [Clostridium cellulovorans H10]			Phylum : </a:t>
            </a:r>
            <a:r>
              <a:rPr lang="fr" sz="1100" u="sng">
                <a:solidFill>
                  <a:srgbClr val="0033CC"/>
                </a:solidFill>
                <a:latin typeface="Arial"/>
                <a:ea typeface="Arial"/>
                <a:cs typeface="Arial"/>
                <a:sym typeface="Arial"/>
                <a:hlinkClick r:id="rId7"/>
              </a:rPr>
              <a:t>Firmicutes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8"/>
              </a:rPr>
              <a:t>Clostridia</a:t>
            </a:r>
          </a:p>
          <a:p>
            <a:pPr marL="0" lvl="0" indent="0" rtl="0">
              <a:lnSpc>
                <a:spcPct val="115000"/>
              </a:lnSpc>
              <a:spcBef>
                <a:spcPts val="0"/>
              </a:spcBef>
              <a:buNone/>
            </a:pPr>
            <a:r>
              <a:rPr lang="fr" sz="850">
                <a:highlight>
                  <a:srgbClr val="FFFFFF"/>
                </a:highlight>
                <a:latin typeface="Arial"/>
                <a:ea typeface="Arial"/>
                <a:cs typeface="Arial"/>
                <a:sym typeface="Arial"/>
              </a:rPr>
              <a:t>&gt;CLO_CEL_gb_ADL52883.1 cluster11 [Clostridium cellulovorans 743B]			Phylum : </a:t>
            </a:r>
            <a:r>
              <a:rPr lang="fr" sz="1100" u="sng">
                <a:solidFill>
                  <a:srgbClr val="0033CC"/>
                </a:solidFill>
                <a:latin typeface="Arial"/>
                <a:ea typeface="Arial"/>
                <a:cs typeface="Arial"/>
                <a:sym typeface="Arial"/>
                <a:hlinkClick r:id="rId7"/>
              </a:rPr>
              <a:t>Firmicutes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5"/>
              </a:rPr>
              <a:t>Bacilli</a:t>
            </a:r>
          </a:p>
          <a:p>
            <a:pPr marL="0" lvl="0" indent="0" rtl="0">
              <a:lnSpc>
                <a:spcPct val="115000"/>
              </a:lnSpc>
              <a:spcBef>
                <a:spcPts val="0"/>
              </a:spcBef>
              <a:buNone/>
            </a:pPr>
            <a:r>
              <a:rPr lang="fr" sz="850">
                <a:highlight>
                  <a:srgbClr val="FFFFFF"/>
                </a:highlight>
                <a:latin typeface="Arial"/>
                <a:ea typeface="Arial"/>
                <a:cs typeface="Arial"/>
                <a:sym typeface="Arial"/>
              </a:rPr>
              <a:t>&gt;BAC_CEL_gb_ADU28565.1 cluster13 [Bacillus cellulosilyticus DSM 2522]			Phylum : </a:t>
            </a:r>
            <a:r>
              <a:rPr lang="fr" sz="1100" u="sng">
                <a:solidFill>
                  <a:srgbClr val="0033CC"/>
                </a:solidFill>
                <a:latin typeface="Arial"/>
                <a:ea typeface="Arial"/>
                <a:cs typeface="Arial"/>
                <a:sym typeface="Arial"/>
                <a:hlinkClick r:id="rId7"/>
              </a:rPr>
              <a:t>Firmicutes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5"/>
              </a:rPr>
              <a:t>Bacilli</a:t>
            </a:r>
            <a:r>
              <a:rPr lang="fr" sz="850">
                <a:highlight>
                  <a:srgbClr val="FFFFFF"/>
                </a:highlight>
                <a:latin typeface="Arial"/>
                <a:ea typeface="Arial"/>
                <a:cs typeface="Arial"/>
                <a:sym typeface="Arial"/>
              </a:rPr>
              <a:t>	</a:t>
            </a:r>
          </a:p>
          <a:p>
            <a:pPr marL="0" lvl="0" indent="0" rtl="0">
              <a:lnSpc>
                <a:spcPct val="115000"/>
              </a:lnSpc>
              <a:spcBef>
                <a:spcPts val="0"/>
              </a:spcBef>
              <a:buNone/>
            </a:pPr>
            <a:r>
              <a:rPr lang="fr" sz="850">
                <a:highlight>
                  <a:srgbClr val="FFFFFF"/>
                </a:highlight>
                <a:latin typeface="Arial"/>
                <a:ea typeface="Arial"/>
                <a:cs typeface="Arial"/>
                <a:sym typeface="Arial"/>
              </a:rPr>
              <a:t>&gt;CEL_MIX_CC_gb_AAS19693.1 cluster16 [Cellvibrio mixtus]				Phylum : </a:t>
            </a:r>
            <a:r>
              <a:rPr lang="fr" sz="1100" u="sng">
                <a:solidFill>
                  <a:srgbClr val="0033CC"/>
                </a:solidFill>
                <a:latin typeface="Arial"/>
                <a:ea typeface="Arial"/>
                <a:cs typeface="Arial"/>
                <a:sym typeface="Arial"/>
                <a:hlinkClick r:id="rId9"/>
              </a:rPr>
              <a:t>Proteobacteria</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 </a:t>
            </a:r>
            <a:r>
              <a:rPr lang="fr" sz="1100" u="sng">
                <a:solidFill>
                  <a:srgbClr val="0033CC"/>
                </a:solidFill>
                <a:latin typeface="Arial"/>
                <a:ea typeface="Arial"/>
                <a:cs typeface="Arial"/>
                <a:sym typeface="Arial"/>
                <a:hlinkClick r:id="rId10"/>
              </a:rPr>
              <a:t>Gammaproteobacteria</a:t>
            </a:r>
            <a:r>
              <a:rPr lang="fr" sz="850">
                <a:highlight>
                  <a:srgbClr val="FFFFFF"/>
                </a:highlight>
                <a:latin typeface="Arial"/>
                <a:ea typeface="Arial"/>
                <a:cs typeface="Arial"/>
                <a:sym typeface="Arial"/>
              </a:rPr>
              <a:t>;</a:t>
            </a:r>
          </a:p>
          <a:p>
            <a:pPr marL="0" lvl="0" indent="0" rtl="0">
              <a:lnSpc>
                <a:spcPct val="115000"/>
              </a:lnSpc>
              <a:spcBef>
                <a:spcPts val="0"/>
              </a:spcBef>
              <a:buNone/>
            </a:pPr>
            <a:r>
              <a:rPr lang="fr" sz="850">
                <a:highlight>
                  <a:srgbClr val="FFFFFF"/>
                </a:highlight>
                <a:latin typeface="Arial"/>
                <a:ea typeface="Arial"/>
                <a:cs typeface="Arial"/>
                <a:sym typeface="Arial"/>
              </a:rPr>
              <a:t>&gt;TER_TUR_gb_ACR12108.1 cluster18 [Teredinibacter turnerae T7901]			Phylum : </a:t>
            </a:r>
            <a:r>
              <a:rPr lang="fr" sz="1100" u="sng">
                <a:solidFill>
                  <a:srgbClr val="0033CC"/>
                </a:solidFill>
                <a:latin typeface="Arial"/>
                <a:ea typeface="Arial"/>
                <a:cs typeface="Arial"/>
                <a:sym typeface="Arial"/>
                <a:hlinkClick r:id="rId9"/>
              </a:rPr>
              <a:t>Proteobacteria</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 </a:t>
            </a:r>
            <a:r>
              <a:rPr lang="fr" sz="1100" u="sng">
                <a:solidFill>
                  <a:srgbClr val="0033CC"/>
                </a:solidFill>
                <a:latin typeface="Arial"/>
                <a:ea typeface="Arial"/>
                <a:cs typeface="Arial"/>
                <a:sym typeface="Arial"/>
                <a:hlinkClick r:id="rId10"/>
              </a:rPr>
              <a:t>Gammaproteobacteria</a:t>
            </a:r>
            <a:r>
              <a:rPr lang="fr" sz="1100">
                <a:highlight>
                  <a:srgbClr val="FFFFFF"/>
                </a:highlight>
                <a:latin typeface="Arial"/>
                <a:ea typeface="Arial"/>
                <a:cs typeface="Arial"/>
                <a:sym typeface="Arial"/>
              </a:rPr>
              <a:t>;</a:t>
            </a:r>
          </a:p>
          <a:p>
            <a:pPr marL="0" lvl="0" indent="0" rtl="0">
              <a:lnSpc>
                <a:spcPct val="115000"/>
              </a:lnSpc>
              <a:spcBef>
                <a:spcPts val="0"/>
              </a:spcBef>
              <a:buNone/>
            </a:pPr>
            <a:r>
              <a:rPr lang="fr" sz="850">
                <a:highlight>
                  <a:srgbClr val="FFFFFF"/>
                </a:highlight>
                <a:latin typeface="Arial"/>
                <a:ea typeface="Arial"/>
                <a:cs typeface="Arial"/>
                <a:sym typeface="Arial"/>
              </a:rPr>
              <a:t>&gt;PED_HEP_gb_ACU06175.1 cluster15 [Pedobacter heparinus DSM 2366]			Phylum : </a:t>
            </a:r>
            <a:r>
              <a:rPr lang="fr" sz="1100" u="sng">
                <a:solidFill>
                  <a:srgbClr val="0033CC"/>
                </a:solidFill>
                <a:latin typeface="Arial"/>
                <a:ea typeface="Arial"/>
                <a:cs typeface="Arial"/>
                <a:sym typeface="Arial"/>
                <a:hlinkClick r:id="rId11"/>
              </a:rPr>
              <a:t>Bacteroidetes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u="sng">
                <a:solidFill>
                  <a:srgbClr val="0033CC"/>
                </a:solidFill>
                <a:latin typeface="Arial"/>
                <a:ea typeface="Arial"/>
                <a:cs typeface="Arial"/>
                <a:sym typeface="Arial"/>
                <a:hlinkClick r:id="rId12"/>
              </a:rPr>
              <a:t>Sphingobacteriia</a:t>
            </a:r>
          </a:p>
          <a:p>
            <a:pPr marL="0" lvl="0" indent="0" rtl="0">
              <a:lnSpc>
                <a:spcPct val="115000"/>
              </a:lnSpc>
              <a:spcBef>
                <a:spcPts val="0"/>
              </a:spcBef>
              <a:buNone/>
            </a:pPr>
            <a:r>
              <a:rPr lang="fr" sz="850">
                <a:highlight>
                  <a:srgbClr val="FFFFFF"/>
                </a:highlight>
                <a:latin typeface="Arial"/>
                <a:ea typeface="Arial"/>
                <a:cs typeface="Arial"/>
                <a:sym typeface="Arial"/>
              </a:rPr>
              <a:t>&gt;RUM_ALB_CC_gb_ADU21379.1 cluster24 [Ruminococcus albus 7 = DSM 20455]		Phylum : </a:t>
            </a:r>
            <a:r>
              <a:rPr lang="fr" sz="1100" u="sng">
                <a:solidFill>
                  <a:srgbClr val="0033CC"/>
                </a:solidFill>
                <a:latin typeface="Arial"/>
                <a:ea typeface="Arial"/>
                <a:cs typeface="Arial"/>
                <a:sym typeface="Arial"/>
                <a:hlinkClick r:id="rId7"/>
              </a:rPr>
              <a:t>Firmicutes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8"/>
              </a:rPr>
              <a:t>Clostridia</a:t>
            </a:r>
          </a:p>
          <a:p>
            <a:pPr marL="0" lvl="0" indent="0" rtl="0">
              <a:lnSpc>
                <a:spcPct val="115000"/>
              </a:lnSpc>
              <a:spcBef>
                <a:spcPts val="0"/>
              </a:spcBef>
              <a:buNone/>
            </a:pPr>
            <a:r>
              <a:rPr lang="fr" sz="850">
                <a:highlight>
                  <a:srgbClr val="FFFFFF"/>
                </a:highlight>
                <a:latin typeface="Arial"/>
                <a:ea typeface="Arial"/>
                <a:cs typeface="Arial"/>
                <a:sym typeface="Arial"/>
              </a:rPr>
              <a:t>&gt;HAL_HYD_gb_AEE47952.1 cluster22 [Haliscomenobacter hydrossis DSM 1100]		Phylum : </a:t>
            </a:r>
            <a:r>
              <a:rPr lang="fr" sz="1100" u="sng">
                <a:solidFill>
                  <a:srgbClr val="0033CC"/>
                </a:solidFill>
                <a:latin typeface="Arial"/>
                <a:ea typeface="Arial"/>
                <a:cs typeface="Arial"/>
                <a:sym typeface="Arial"/>
                <a:hlinkClick r:id="rId11"/>
              </a:rPr>
              <a:t>Bacteroidetes</a:t>
            </a:r>
            <a:r>
              <a:rPr lang="fr" sz="1100">
                <a:highlight>
                  <a:srgbClr val="FFFFFF"/>
                </a:highlight>
                <a:latin typeface="Arial"/>
                <a:ea typeface="Arial"/>
                <a:cs typeface="Arial"/>
                <a:sym typeface="Arial"/>
              </a:rPr>
              <a:t>; </a:t>
            </a:r>
            <a:r>
              <a:rPr lang="fr" sz="850">
                <a:highlight>
                  <a:srgbClr val="FFFFFF"/>
                </a:highlight>
                <a:latin typeface="Arial"/>
                <a:ea typeface="Arial"/>
                <a:cs typeface="Arial"/>
                <a:sym typeface="Arial"/>
              </a:rPr>
              <a:t>Class :</a:t>
            </a:r>
            <a:r>
              <a:rPr lang="fr" sz="1100">
                <a:highlight>
                  <a:srgbClr val="FFFFFF"/>
                </a:highlight>
                <a:latin typeface="Arial"/>
                <a:ea typeface="Arial"/>
                <a:cs typeface="Arial"/>
                <a:sym typeface="Arial"/>
              </a:rPr>
              <a:t> </a:t>
            </a:r>
            <a:r>
              <a:rPr lang="fr" sz="1100" u="sng">
                <a:solidFill>
                  <a:srgbClr val="0033CC"/>
                </a:solidFill>
                <a:latin typeface="Arial"/>
                <a:ea typeface="Arial"/>
                <a:cs typeface="Arial"/>
                <a:sym typeface="Arial"/>
                <a:hlinkClick r:id="rId13"/>
              </a:rPr>
              <a:t>Saprospiria</a:t>
            </a:r>
          </a:p>
          <a:p>
            <a:pPr marL="0" lvl="0" indent="0">
              <a:spcBef>
                <a:spcPts val="0"/>
              </a:spcBef>
              <a:buNone/>
            </a:pPr>
            <a:r>
              <a:rPr lang="fr" sz="1800"/>
              <a:t>Bilan : 4 phyla et 8 classes </a:t>
            </a:r>
          </a:p>
          <a:p>
            <a:pPr marL="139700" lvl="0" indent="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a:spcBef>
                <a:spcPts val="0"/>
              </a:spcBef>
              <a:buNone/>
            </a:pPr>
            <a:endParaRPr sz="900"/>
          </a:p>
          <a:p>
            <a:pPr lvl="0" rtl="0">
              <a:spcBef>
                <a:spcPts val="0"/>
              </a:spcBef>
              <a:buClr>
                <a:schemeClr val="dk1"/>
              </a:buClr>
              <a:buSzPct val="122222"/>
              <a:buFont typeface="Arial"/>
              <a:buNone/>
            </a:pPr>
            <a:endParaRPr sz="900"/>
          </a:p>
          <a:p>
            <a:pPr lvl="0" rtl="0">
              <a:spcBef>
                <a:spcPts val="0"/>
              </a:spcBef>
              <a:buNone/>
            </a:pPr>
            <a:endParaRPr sz="9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Shape 1158"/>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Définition des sous-familles</a:t>
            </a:r>
          </a:p>
        </p:txBody>
      </p:sp>
      <p:sp>
        <p:nvSpPr>
          <p:cNvPr id="1159" name="Shape 115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109</a:t>
            </a:fld>
            <a:endParaRPr lang="fr"/>
          </a:p>
        </p:txBody>
      </p:sp>
      <p:sp>
        <p:nvSpPr>
          <p:cNvPr id="1160" name="Shape 1160"/>
          <p:cNvSpPr txBox="1">
            <a:spLocks noGrp="1"/>
          </p:cNvSpPr>
          <p:nvPr>
            <p:ph type="body" idx="1"/>
          </p:nvPr>
        </p:nvSpPr>
        <p:spPr>
          <a:xfrm>
            <a:off x="628650" y="1140618"/>
            <a:ext cx="7886700" cy="3263400"/>
          </a:xfrm>
          <a:prstGeom prst="rect">
            <a:avLst/>
          </a:prstGeom>
        </p:spPr>
        <p:txBody>
          <a:bodyPr lIns="68575" tIns="68575" rIns="68575" bIns="68575" anchor="t" anchorCtr="0">
            <a:noAutofit/>
          </a:bodyPr>
          <a:lstStyle/>
          <a:p>
            <a:pPr marL="0" lvl="0" indent="0" rtl="0">
              <a:spcBef>
                <a:spcPts val="0"/>
              </a:spcBef>
              <a:buNone/>
            </a:pPr>
            <a:r>
              <a:rPr lang="fr" sz="1800"/>
              <a:t>Sub-Family 2 : 13 seqs</a:t>
            </a:r>
          </a:p>
          <a:p>
            <a:pPr marL="139700" lvl="0" indent="0" rtl="0">
              <a:spcBef>
                <a:spcPts val="0"/>
              </a:spcBef>
              <a:buNone/>
            </a:pPr>
            <a:endParaRPr sz="1800"/>
          </a:p>
          <a:p>
            <a:pPr marL="0" lvl="0" indent="0" rtl="0">
              <a:lnSpc>
                <a:spcPct val="115000"/>
              </a:lnSpc>
              <a:spcBef>
                <a:spcPts val="0"/>
              </a:spcBef>
              <a:buNone/>
            </a:pPr>
            <a:r>
              <a:rPr lang="fr" sz="850">
                <a:highlight>
                  <a:srgbClr val="FFFFFF"/>
                </a:highlight>
                <a:latin typeface="Arial"/>
                <a:ea typeface="Arial"/>
                <a:cs typeface="Arial"/>
                <a:sym typeface="Arial"/>
              </a:rPr>
              <a:t>&gt;BAC_OVA_CC_gb_EDO10988.1 cluster21 [Bacteroides ovatus ATCC 8483]</a:t>
            </a:r>
          </a:p>
          <a:p>
            <a:pPr marL="0" lvl="0" indent="0" rtl="0">
              <a:lnSpc>
                <a:spcPct val="115000"/>
              </a:lnSpc>
              <a:spcBef>
                <a:spcPts val="0"/>
              </a:spcBef>
              <a:buNone/>
            </a:pPr>
            <a:r>
              <a:rPr lang="fr" sz="850">
                <a:highlight>
                  <a:srgbClr val="FFFFFF"/>
                </a:highlight>
                <a:latin typeface="Arial"/>
                <a:ea typeface="Arial"/>
                <a:cs typeface="Arial"/>
                <a:sym typeface="Arial"/>
              </a:rPr>
              <a:t>&gt;BAC_THE_CC_gb_AAO78885.1 cluster26 [Bacteroides thetaiotaomicron VPI-5482]</a:t>
            </a:r>
          </a:p>
          <a:p>
            <a:pPr marL="0" lvl="0" indent="0" rtl="0">
              <a:lnSpc>
                <a:spcPct val="115000"/>
              </a:lnSpc>
              <a:spcBef>
                <a:spcPts val="0"/>
              </a:spcBef>
              <a:buNone/>
            </a:pPr>
            <a:r>
              <a:rPr lang="fr" sz="850">
                <a:highlight>
                  <a:srgbClr val="FFFFFF"/>
                </a:highlight>
                <a:latin typeface="Arial"/>
                <a:ea typeface="Arial"/>
                <a:cs typeface="Arial"/>
                <a:sym typeface="Arial"/>
              </a:rPr>
              <a:t>&gt;DTA_FER_CC_gb_ACT94389.1 cluster27 [Dyadobacter fermentans DSM 18053]</a:t>
            </a:r>
          </a:p>
          <a:p>
            <a:pPr marL="0" lvl="0" indent="0" rtl="0">
              <a:lnSpc>
                <a:spcPct val="115000"/>
              </a:lnSpc>
              <a:spcBef>
                <a:spcPts val="0"/>
              </a:spcBef>
              <a:buNone/>
            </a:pPr>
            <a:r>
              <a:rPr lang="fr" sz="850">
                <a:highlight>
                  <a:srgbClr val="FFFFFF"/>
                </a:highlight>
                <a:latin typeface="Arial"/>
                <a:ea typeface="Arial"/>
                <a:cs typeface="Arial"/>
                <a:sym typeface="Arial"/>
              </a:rPr>
              <a:t>&gt;BAC_XYL_emb_CBK68185.1 cluster28 [Bacteroides xylanisolvens XB1A]</a:t>
            </a:r>
          </a:p>
          <a:p>
            <a:pPr marL="0" lvl="0" indent="0" rtl="0">
              <a:lnSpc>
                <a:spcPct val="115000"/>
              </a:lnSpc>
              <a:spcBef>
                <a:spcPts val="0"/>
              </a:spcBef>
              <a:buNone/>
            </a:pPr>
            <a:r>
              <a:rPr lang="fr" sz="850">
                <a:highlight>
                  <a:srgbClr val="FFFFFF"/>
                </a:highlight>
                <a:latin typeface="Arial"/>
                <a:ea typeface="Arial"/>
                <a:cs typeface="Arial"/>
                <a:sym typeface="Arial"/>
              </a:rPr>
              <a:t>&gt;BAC_THE_gb_AAO79199.1 cluster29 [Bacteroides thetaiotaomicron VPI-5482]</a:t>
            </a:r>
          </a:p>
          <a:p>
            <a:pPr marL="0" lvl="0" indent="0" rtl="0">
              <a:lnSpc>
                <a:spcPct val="115000"/>
              </a:lnSpc>
              <a:spcBef>
                <a:spcPts val="0"/>
              </a:spcBef>
              <a:buNone/>
            </a:pPr>
            <a:r>
              <a:rPr lang="fr" sz="850">
                <a:highlight>
                  <a:srgbClr val="FFFFFF"/>
                </a:highlight>
                <a:latin typeface="Arial"/>
                <a:ea typeface="Arial"/>
                <a:cs typeface="Arial"/>
                <a:sym typeface="Arial"/>
              </a:rPr>
              <a:t>&gt;PAR_DIS_gb_ABR44847.1 cluster25 [Parabacteroides distasonis ATCC 8503]</a:t>
            </a:r>
          </a:p>
          <a:p>
            <a:pPr marL="0" lvl="0" indent="0" rtl="0">
              <a:lnSpc>
                <a:spcPct val="115000"/>
              </a:lnSpc>
              <a:spcBef>
                <a:spcPts val="0"/>
              </a:spcBef>
              <a:buNone/>
            </a:pPr>
            <a:r>
              <a:rPr lang="fr" sz="850">
                <a:highlight>
                  <a:srgbClr val="FFFFFF"/>
                </a:highlight>
                <a:latin typeface="Arial"/>
                <a:ea typeface="Arial"/>
                <a:cs typeface="Arial"/>
                <a:sym typeface="Arial"/>
              </a:rPr>
              <a:t>&gt;THE_SP_gb_AEK73798.1 cluster50 [Thermococcus sp. 4557]</a:t>
            </a:r>
          </a:p>
          <a:p>
            <a:pPr marL="0" lvl="0" indent="0" rtl="0">
              <a:lnSpc>
                <a:spcPct val="115000"/>
              </a:lnSpc>
              <a:spcBef>
                <a:spcPts val="0"/>
              </a:spcBef>
              <a:buNone/>
            </a:pPr>
            <a:r>
              <a:rPr lang="fr" sz="850">
                <a:highlight>
                  <a:srgbClr val="FFFFFF"/>
                </a:highlight>
                <a:latin typeface="Arial"/>
                <a:ea typeface="Arial"/>
                <a:cs typeface="Arial"/>
                <a:sym typeface="Arial"/>
              </a:rPr>
              <a:t>&gt;CAN_KOR_gb_ABF39919.1 cluster40 [Candidatus Koribacter versatilis Ellin345]</a:t>
            </a:r>
          </a:p>
          <a:p>
            <a:pPr marL="0" lvl="0" indent="0" rtl="0">
              <a:lnSpc>
                <a:spcPct val="115000"/>
              </a:lnSpc>
              <a:spcBef>
                <a:spcPts val="0"/>
              </a:spcBef>
              <a:buNone/>
            </a:pPr>
            <a:r>
              <a:rPr lang="fr" sz="850">
                <a:highlight>
                  <a:srgbClr val="FFFFFF"/>
                </a:highlight>
                <a:latin typeface="Arial"/>
                <a:ea typeface="Arial"/>
                <a:cs typeface="Arial"/>
                <a:sym typeface="Arial"/>
              </a:rPr>
              <a:t>&gt;MEI_SIL_gb_ADH62633.1 cluster41 [Meiothermus silvanus DSM 9946]</a:t>
            </a:r>
          </a:p>
          <a:p>
            <a:pPr marL="0" lvl="0" indent="0" rtl="0">
              <a:lnSpc>
                <a:spcPct val="115000"/>
              </a:lnSpc>
              <a:spcBef>
                <a:spcPts val="0"/>
              </a:spcBef>
              <a:buNone/>
            </a:pPr>
            <a:r>
              <a:rPr lang="fr" sz="850">
                <a:highlight>
                  <a:srgbClr val="FFFFFF"/>
                </a:highlight>
                <a:latin typeface="Arial"/>
                <a:ea typeface="Arial"/>
                <a:cs typeface="Arial"/>
                <a:sym typeface="Arial"/>
              </a:rPr>
              <a:t>&gt;BRA_FAE_gb_ACU84359.1 cluster34 [Brachybacterium faecium DSM 4810]</a:t>
            </a:r>
          </a:p>
          <a:p>
            <a:pPr marL="0" lvl="0" indent="0" rtl="0">
              <a:lnSpc>
                <a:spcPct val="115000"/>
              </a:lnSpc>
              <a:spcBef>
                <a:spcPts val="0"/>
              </a:spcBef>
              <a:buNone/>
            </a:pPr>
            <a:r>
              <a:rPr lang="fr" sz="850">
                <a:highlight>
                  <a:srgbClr val="FFFFFF"/>
                </a:highlight>
                <a:latin typeface="Arial"/>
                <a:ea typeface="Arial"/>
                <a:cs typeface="Arial"/>
                <a:sym typeface="Arial"/>
              </a:rPr>
              <a:t>&gt;BEU_CAV_gb_ACQ80522.1 cluster45 [Beutenbergia cavernae DSM 12333]</a:t>
            </a:r>
          </a:p>
          <a:p>
            <a:pPr marL="0" lvl="0" indent="0" rtl="0">
              <a:lnSpc>
                <a:spcPct val="115000"/>
              </a:lnSpc>
              <a:spcBef>
                <a:spcPts val="0"/>
              </a:spcBef>
              <a:buNone/>
            </a:pPr>
            <a:r>
              <a:rPr lang="fr" sz="850">
                <a:highlight>
                  <a:srgbClr val="FFFFFF"/>
                </a:highlight>
                <a:latin typeface="Arial"/>
                <a:ea typeface="Arial"/>
                <a:cs typeface="Arial"/>
                <a:sym typeface="Arial"/>
              </a:rPr>
              <a:t>&gt;CAN_ORT_emb_CCG23386.1 cluster35 [Candida orthopsilosis]</a:t>
            </a:r>
          </a:p>
          <a:p>
            <a:pPr marL="0" lvl="0" indent="0" rtl="0">
              <a:lnSpc>
                <a:spcPct val="115000"/>
              </a:lnSpc>
              <a:spcBef>
                <a:spcPts val="0"/>
              </a:spcBef>
              <a:buNone/>
            </a:pPr>
            <a:r>
              <a:rPr lang="fr" sz="850">
                <a:highlight>
                  <a:srgbClr val="FFFFFF"/>
                </a:highlight>
                <a:latin typeface="Arial"/>
                <a:ea typeface="Arial"/>
                <a:cs typeface="Arial"/>
                <a:sym typeface="Arial"/>
              </a:rPr>
              <a:t>&gt;CAT_ACI_gb_ACU74625.1 cluster9 [Catenulispora acidiphila DSM 44928]</a:t>
            </a:r>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p:txBody>
      </p:sp>
      <p:sp>
        <p:nvSpPr>
          <p:cNvPr id="1161" name="Shape 1161"/>
          <p:cNvSpPr txBox="1"/>
          <p:nvPr/>
        </p:nvSpPr>
        <p:spPr>
          <a:xfrm>
            <a:off x="605425" y="4058425"/>
            <a:ext cx="4691100" cy="838800"/>
          </a:xfrm>
          <a:prstGeom prst="rect">
            <a:avLst/>
          </a:prstGeom>
          <a:noFill/>
          <a:ln>
            <a:noFill/>
          </a:ln>
        </p:spPr>
        <p:txBody>
          <a:bodyPr lIns="91425" tIns="91425" rIns="91425" bIns="91425" anchor="ctr" anchorCtr="0">
            <a:noAutofit/>
          </a:bodyPr>
          <a:lstStyle/>
          <a:p>
            <a:pPr lvl="0" rtl="0">
              <a:lnSpc>
                <a:spcPct val="90000"/>
              </a:lnSpc>
              <a:spcBef>
                <a:spcPts val="800"/>
              </a:spcBef>
              <a:buNone/>
            </a:pPr>
            <a:r>
              <a:rPr lang="fr" sz="1800">
                <a:solidFill>
                  <a:schemeClr val="dk1"/>
                </a:solidFill>
                <a:latin typeface="Calibri"/>
                <a:ea typeface="Calibri"/>
                <a:cs typeface="Calibri"/>
                <a:sym typeface="Calibri"/>
              </a:rPr>
              <a:t>Combien de phyla ? Combien de classes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La déduction par homologie, ou le «dogme central» de la bioinformatique</a:t>
            </a:r>
          </a:p>
        </p:txBody>
      </p:sp>
      <p:sp>
        <p:nvSpPr>
          <p:cNvPr id="225" name="Shape 225"/>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110000"/>
              </a:lnSpc>
              <a:spcBef>
                <a:spcPts val="0"/>
              </a:spcBef>
              <a:spcAft>
                <a:spcPts val="0"/>
              </a:spcAft>
              <a:buClr>
                <a:schemeClr val="dk1"/>
              </a:buClr>
              <a:buSzPct val="25000"/>
              <a:buFont typeface="Noto Sans Symbols"/>
              <a:buNone/>
            </a:pPr>
            <a:r>
              <a:rPr lang="fr" sz="1600" b="0" i="0" u="none" strike="noStrike" cap="none">
                <a:solidFill>
                  <a:schemeClr val="dk1"/>
                </a:solidFill>
                <a:latin typeface="Calibri"/>
                <a:ea typeface="Calibri"/>
                <a:cs typeface="Calibri"/>
                <a:sym typeface="Calibri"/>
              </a:rPr>
              <a:t>Si la bioinformatique «marche», c’est parce que l’évolution des gènes laisse une trace parfaitement visible lorsque l’on compare leur séquence</a:t>
            </a:r>
          </a:p>
          <a:p>
            <a:pPr marL="0" marR="0" lvl="0" indent="0" algn="l" rtl="0">
              <a:lnSpc>
                <a:spcPct val="80000"/>
              </a:lnSpc>
              <a:spcBef>
                <a:spcPts val="2200"/>
              </a:spcBef>
              <a:spcAft>
                <a:spcPts val="0"/>
              </a:spcAft>
              <a:buClr>
                <a:schemeClr val="dk1"/>
              </a:buClr>
              <a:buSzPct val="25000"/>
              <a:buFont typeface="Arial"/>
              <a:buNone/>
            </a:pPr>
            <a:r>
              <a:rPr lang="fr" sz="1600" b="0" i="0" u="none" strike="noStrike" cap="none">
                <a:solidFill>
                  <a:schemeClr val="dk1"/>
                </a:solidFill>
                <a:latin typeface="Calibri"/>
                <a:ea typeface="Calibri"/>
                <a:cs typeface="Calibri"/>
                <a:sym typeface="Calibri"/>
              </a:rPr>
              <a:t>Évolution des gènes = </a:t>
            </a:r>
            <a:r>
              <a:rPr lang="fr" sz="1600" b="0" i="0" u="none" strike="noStrike" cap="none">
                <a:solidFill>
                  <a:srgbClr val="00B050"/>
                </a:solidFill>
                <a:latin typeface="Calibri"/>
                <a:ea typeface="Calibri"/>
                <a:cs typeface="Calibri"/>
                <a:sym typeface="Calibri"/>
              </a:rPr>
              <a:t>mutations</a:t>
            </a:r>
            <a:r>
              <a:rPr lang="fr" sz="1600" b="0" i="0" u="none" strike="noStrike" cap="none">
                <a:solidFill>
                  <a:schemeClr val="dk1"/>
                </a:solidFill>
                <a:latin typeface="Calibri"/>
                <a:ea typeface="Calibri"/>
                <a:cs typeface="Calibri"/>
                <a:sym typeface="Calibri"/>
              </a:rPr>
              <a:t>, </a:t>
            </a:r>
            <a:r>
              <a:rPr lang="fr" sz="1600" b="0" i="0" u="none" strike="noStrike" cap="none">
                <a:solidFill>
                  <a:schemeClr val="accent1"/>
                </a:solidFill>
                <a:latin typeface="Calibri"/>
                <a:ea typeface="Calibri"/>
                <a:cs typeface="Calibri"/>
                <a:sym typeface="Calibri"/>
              </a:rPr>
              <a:t>insertions</a:t>
            </a:r>
            <a:r>
              <a:rPr lang="fr" sz="1600" b="0" i="0" u="none" strike="noStrike" cap="none">
                <a:solidFill>
                  <a:schemeClr val="dk1"/>
                </a:solidFill>
                <a:latin typeface="Calibri"/>
                <a:ea typeface="Calibri"/>
                <a:cs typeface="Calibri"/>
                <a:sym typeface="Calibri"/>
              </a:rPr>
              <a:t>, </a:t>
            </a:r>
            <a:r>
              <a:rPr lang="fr" sz="1600" b="0" i="0" u="none" strike="noStrike" cap="none">
                <a:solidFill>
                  <a:schemeClr val="accent2"/>
                </a:solidFill>
                <a:latin typeface="Calibri"/>
                <a:ea typeface="Calibri"/>
                <a:cs typeface="Calibri"/>
                <a:sym typeface="Calibri"/>
              </a:rPr>
              <a:t>délétion.</a:t>
            </a:r>
          </a:p>
          <a:p>
            <a:pPr marL="0" marR="0" lvl="0" indent="0" algn="l" rtl="0">
              <a:lnSpc>
                <a:spcPct val="80000"/>
              </a:lnSpc>
              <a:spcBef>
                <a:spcPts val="800"/>
              </a:spcBef>
              <a:spcAft>
                <a:spcPts val="0"/>
              </a:spcAft>
              <a:buClr>
                <a:srgbClr val="ED058F"/>
              </a:buClr>
              <a:buSzPct val="25000"/>
              <a:buFont typeface="Arial"/>
              <a:buNone/>
            </a:pPr>
            <a:r>
              <a:rPr lang="fr" sz="1600" b="0" i="0" u="none" strike="noStrike" cap="none">
                <a:solidFill>
                  <a:srgbClr val="000000"/>
                </a:solidFill>
                <a:latin typeface="Calibri"/>
                <a:ea typeface="Calibri"/>
                <a:cs typeface="Calibri"/>
                <a:sym typeface="Calibri"/>
              </a:rPr>
              <a:t>Les gènes des </a:t>
            </a:r>
            <a:r>
              <a:rPr lang="fr" sz="1600" b="0" i="0" u="none" strike="noStrike" cap="none">
                <a:solidFill>
                  <a:srgbClr val="FF0000"/>
                </a:solidFill>
                <a:latin typeface="Calibri"/>
                <a:ea typeface="Calibri"/>
                <a:cs typeface="Calibri"/>
                <a:sym typeface="Calibri"/>
              </a:rPr>
              <a:t>organismes modernes</a:t>
            </a:r>
            <a:r>
              <a:rPr lang="fr" sz="1600" b="0" i="0" u="none" strike="noStrike" cap="none">
                <a:solidFill>
                  <a:srgbClr val="000000"/>
                </a:solidFill>
                <a:latin typeface="Calibri"/>
                <a:ea typeface="Calibri"/>
                <a:cs typeface="Calibri"/>
                <a:sym typeface="Calibri"/>
              </a:rPr>
              <a:t> sont issus de </a:t>
            </a:r>
            <a:r>
              <a:rPr lang="fr" sz="1600" b="0" i="0" u="none" strike="noStrike" cap="none">
                <a:solidFill>
                  <a:srgbClr val="FF0000"/>
                </a:solidFill>
                <a:latin typeface="Calibri"/>
                <a:ea typeface="Calibri"/>
                <a:cs typeface="Calibri"/>
                <a:sym typeface="Calibri"/>
              </a:rPr>
              <a:t>remaniement de gènes ancestraux</a:t>
            </a:r>
          </a:p>
          <a:p>
            <a:pPr marL="0" marR="0" lvl="0" indent="0" algn="l" rtl="0">
              <a:lnSpc>
                <a:spcPct val="80000"/>
              </a:lnSpc>
              <a:spcBef>
                <a:spcPts val="800"/>
              </a:spcBef>
              <a:buClr>
                <a:schemeClr val="dk1"/>
              </a:buClr>
              <a:buSzPct val="25000"/>
              <a:buFont typeface="Arial"/>
              <a:buNone/>
            </a:pPr>
            <a:r>
              <a:rPr lang="fr" sz="1600" b="0" i="0" u="none" strike="noStrike" cap="none">
                <a:solidFill>
                  <a:schemeClr val="dk1"/>
                </a:solidFill>
                <a:latin typeface="Calibri"/>
                <a:ea typeface="Calibri"/>
                <a:cs typeface="Calibri"/>
                <a:sym typeface="Calibri"/>
              </a:rPr>
              <a:t>On peut donc </a:t>
            </a:r>
            <a:r>
              <a:rPr lang="fr" sz="1600" b="0" i="0" u="none" strike="noStrike" cap="none">
                <a:solidFill>
                  <a:srgbClr val="FF0000"/>
                </a:solidFill>
                <a:latin typeface="Calibri"/>
                <a:ea typeface="Calibri"/>
                <a:cs typeface="Calibri"/>
                <a:sym typeface="Calibri"/>
              </a:rPr>
              <a:t>déduire</a:t>
            </a:r>
            <a:r>
              <a:rPr lang="fr" sz="1600" b="0" i="0" u="none" strike="noStrike" cap="none">
                <a:solidFill>
                  <a:schemeClr val="dk1"/>
                </a:solidFill>
                <a:latin typeface="Calibri"/>
                <a:ea typeface="Calibri"/>
                <a:cs typeface="Calibri"/>
                <a:sym typeface="Calibri"/>
              </a:rPr>
              <a:t> la </a:t>
            </a:r>
            <a:r>
              <a:rPr lang="fr" sz="1600" b="0" i="0" u="none" strike="noStrike" cap="none">
                <a:solidFill>
                  <a:srgbClr val="FF0000"/>
                </a:solidFill>
                <a:latin typeface="Calibri"/>
                <a:ea typeface="Calibri"/>
                <a:cs typeface="Calibri"/>
                <a:sym typeface="Calibri"/>
              </a:rPr>
              <a:t>fonction</a:t>
            </a:r>
            <a:r>
              <a:rPr lang="fr" sz="1600" b="0" i="0" u="none" strike="noStrike" cap="none">
                <a:solidFill>
                  <a:schemeClr val="dk1"/>
                </a:solidFill>
                <a:latin typeface="Calibri"/>
                <a:ea typeface="Calibri"/>
                <a:cs typeface="Calibri"/>
                <a:sym typeface="Calibri"/>
              </a:rPr>
              <a:t> de la plupart des gènes par </a:t>
            </a:r>
            <a:r>
              <a:rPr lang="fr" sz="1600" b="0" i="0" u="none" strike="noStrike" cap="none">
                <a:solidFill>
                  <a:srgbClr val="FF0000"/>
                </a:solidFill>
                <a:latin typeface="Calibri"/>
                <a:ea typeface="Calibri"/>
                <a:cs typeface="Calibri"/>
                <a:sym typeface="Calibri"/>
              </a:rPr>
              <a:t>comparaison</a:t>
            </a:r>
            <a:r>
              <a:rPr lang="fr" sz="1600" b="0" i="0" u="none" strike="noStrike" cap="none">
                <a:solidFill>
                  <a:schemeClr val="dk1"/>
                </a:solidFill>
                <a:latin typeface="Calibri"/>
                <a:ea typeface="Calibri"/>
                <a:cs typeface="Calibri"/>
                <a:sym typeface="Calibri"/>
              </a:rPr>
              <a:t> avec les gènes «</a:t>
            </a:r>
            <a:r>
              <a:rPr lang="fr" sz="1600" b="0" i="0" u="none" strike="noStrike" cap="none">
                <a:solidFill>
                  <a:srgbClr val="FF0000"/>
                </a:solidFill>
                <a:latin typeface="Calibri"/>
                <a:ea typeface="Calibri"/>
                <a:cs typeface="Calibri"/>
                <a:sym typeface="Calibri"/>
              </a:rPr>
              <a:t>homologues</a:t>
            </a:r>
            <a:r>
              <a:rPr lang="fr" sz="1600" b="0" i="0" u="none" strike="noStrike" cap="none">
                <a:solidFill>
                  <a:schemeClr val="dk1"/>
                </a:solidFill>
                <a:latin typeface="Calibri"/>
                <a:ea typeface="Calibri"/>
                <a:cs typeface="Calibri"/>
                <a:sym typeface="Calibri"/>
              </a:rPr>
              <a:t>» d’autres espèces. </a:t>
            </a:r>
            <a:br>
              <a:rPr lang="fr" sz="1600" b="0" i="0" u="none" strike="noStrike" cap="none">
                <a:solidFill>
                  <a:schemeClr val="dk1"/>
                </a:solidFill>
                <a:latin typeface="Calibri"/>
                <a:ea typeface="Calibri"/>
                <a:cs typeface="Calibri"/>
                <a:sym typeface="Calibri"/>
              </a:rPr>
            </a:br>
            <a:r>
              <a:rPr lang="fr" sz="1600" b="0" i="0" u="none" strike="noStrike" cap="none">
                <a:solidFill>
                  <a:schemeClr val="accent2"/>
                </a:solidFill>
                <a:latin typeface="Calibri"/>
                <a:ea typeface="Calibri"/>
                <a:cs typeface="Calibri"/>
                <a:sym typeface="Calibri"/>
              </a:rPr>
              <a:t>(homologue = qui a un ancêtre commun)</a:t>
            </a:r>
          </a:p>
        </p:txBody>
      </p:sp>
      <p:sp>
        <p:nvSpPr>
          <p:cNvPr id="226" name="Shape 22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11</a:t>
            </a:fld>
            <a:endParaRPr lang="fr" sz="900">
              <a:solidFill>
                <a:srgbClr val="888888"/>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Shape 1166"/>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Définition des sous-familles</a:t>
            </a:r>
          </a:p>
        </p:txBody>
      </p:sp>
      <p:sp>
        <p:nvSpPr>
          <p:cNvPr id="1167" name="Shape 116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110</a:t>
            </a:fld>
            <a:endParaRPr lang="fr"/>
          </a:p>
        </p:txBody>
      </p:sp>
      <p:sp>
        <p:nvSpPr>
          <p:cNvPr id="1168" name="Shape 1168"/>
          <p:cNvSpPr txBox="1">
            <a:spLocks noGrp="1"/>
          </p:cNvSpPr>
          <p:nvPr>
            <p:ph type="body" idx="1"/>
          </p:nvPr>
        </p:nvSpPr>
        <p:spPr>
          <a:xfrm>
            <a:off x="628650" y="1140618"/>
            <a:ext cx="7886700" cy="3263400"/>
          </a:xfrm>
          <a:prstGeom prst="rect">
            <a:avLst/>
          </a:prstGeom>
        </p:spPr>
        <p:txBody>
          <a:bodyPr lIns="68575" tIns="68575" rIns="68575" bIns="68575" anchor="t" anchorCtr="0">
            <a:noAutofit/>
          </a:bodyPr>
          <a:lstStyle/>
          <a:p>
            <a:pPr marL="0" lvl="0" indent="0" rtl="0">
              <a:spcBef>
                <a:spcPts val="0"/>
              </a:spcBef>
              <a:buNone/>
            </a:pPr>
            <a:r>
              <a:rPr lang="fr" sz="1800"/>
              <a:t>Sub-Family 3 : 12 seqs</a:t>
            </a:r>
          </a:p>
          <a:p>
            <a:pPr marL="139700" lvl="0" indent="0" rtl="0">
              <a:spcBef>
                <a:spcPts val="0"/>
              </a:spcBef>
              <a:buNone/>
            </a:pPr>
            <a:endParaRPr/>
          </a:p>
          <a:p>
            <a:pPr marL="0" lvl="0" indent="0" rtl="0">
              <a:lnSpc>
                <a:spcPct val="115000"/>
              </a:lnSpc>
              <a:spcBef>
                <a:spcPts val="0"/>
              </a:spcBef>
              <a:buNone/>
            </a:pPr>
            <a:r>
              <a:rPr lang="fr" sz="850">
                <a:highlight>
                  <a:srgbClr val="FFFFFF"/>
                </a:highlight>
                <a:latin typeface="Arial"/>
                <a:ea typeface="Arial"/>
                <a:cs typeface="Arial"/>
                <a:sym typeface="Arial"/>
              </a:rPr>
              <a:t>&gt;BAC_THE_CC_gb_AAO76140.1 cluster46 [Bacteroides thetaiotaomicron VPI-5482]</a:t>
            </a:r>
          </a:p>
          <a:p>
            <a:pPr marL="0" lvl="0" indent="0" rtl="0">
              <a:lnSpc>
                <a:spcPct val="115000"/>
              </a:lnSpc>
              <a:spcBef>
                <a:spcPts val="0"/>
              </a:spcBef>
              <a:buNone/>
            </a:pPr>
            <a:r>
              <a:rPr lang="fr" sz="850">
                <a:highlight>
                  <a:srgbClr val="FFFFFF"/>
                </a:highlight>
                <a:latin typeface="Arial"/>
                <a:ea typeface="Arial"/>
                <a:cs typeface="Arial"/>
                <a:sym typeface="Arial"/>
              </a:rPr>
              <a:t>&gt;CAL_POL_CC_ref_WP_026485574.1 cluster1 [Caldanaerobius polysaccharolyticus]</a:t>
            </a:r>
          </a:p>
          <a:p>
            <a:pPr marL="0" lvl="0" indent="0" rtl="0">
              <a:lnSpc>
                <a:spcPct val="115000"/>
              </a:lnSpc>
              <a:spcBef>
                <a:spcPts val="0"/>
              </a:spcBef>
              <a:buNone/>
            </a:pPr>
            <a:r>
              <a:rPr lang="fr" sz="850">
                <a:highlight>
                  <a:srgbClr val="FFFFFF"/>
                </a:highlight>
                <a:latin typeface="Arial"/>
                <a:ea typeface="Arial"/>
                <a:cs typeface="Arial"/>
                <a:sym typeface="Arial"/>
              </a:rPr>
              <a:t>&gt;RUM_ALB_CC_gb_ADU20661.1 cluster38 [Ruminococcus albus 7 = DSM 20455]</a:t>
            </a:r>
          </a:p>
          <a:p>
            <a:pPr marL="0" lvl="0" indent="0" rtl="0">
              <a:lnSpc>
                <a:spcPct val="115000"/>
              </a:lnSpc>
              <a:spcBef>
                <a:spcPts val="0"/>
              </a:spcBef>
              <a:buNone/>
            </a:pPr>
            <a:r>
              <a:rPr lang="fr" sz="850">
                <a:highlight>
                  <a:srgbClr val="FFFFFF"/>
                </a:highlight>
                <a:latin typeface="Arial"/>
                <a:ea typeface="Arial"/>
                <a:cs typeface="Arial"/>
                <a:sym typeface="Arial"/>
              </a:rPr>
              <a:t>&gt;UNC_ORG_CC_gb_ADD61463.1 cluster3 [uncultured organism]</a:t>
            </a:r>
          </a:p>
          <a:p>
            <a:pPr marL="0" lvl="0" indent="0" rtl="0">
              <a:lnSpc>
                <a:spcPct val="115000"/>
              </a:lnSpc>
              <a:spcBef>
                <a:spcPts val="0"/>
              </a:spcBef>
              <a:buNone/>
            </a:pPr>
            <a:r>
              <a:rPr lang="fr" sz="850">
                <a:highlight>
                  <a:srgbClr val="FFFFFF"/>
                </a:highlight>
                <a:latin typeface="Arial"/>
                <a:ea typeface="Arial"/>
                <a:cs typeface="Arial"/>
                <a:sym typeface="Arial"/>
              </a:rPr>
              <a:t>&gt;PRE_DEN_gb_AGB28392.1 cluster39 [Prevotella dentalis DSM 3688]</a:t>
            </a:r>
          </a:p>
          <a:p>
            <a:pPr marL="0" lvl="0" indent="0" rtl="0">
              <a:lnSpc>
                <a:spcPct val="115000"/>
              </a:lnSpc>
              <a:spcBef>
                <a:spcPts val="0"/>
              </a:spcBef>
              <a:buNone/>
            </a:pPr>
            <a:r>
              <a:rPr lang="fr" sz="850">
                <a:highlight>
                  <a:srgbClr val="FFFFFF"/>
                </a:highlight>
                <a:latin typeface="Arial"/>
                <a:ea typeface="Arial"/>
                <a:cs typeface="Arial"/>
                <a:sym typeface="Arial"/>
              </a:rPr>
              <a:t>&gt;LAC_PHY_gb_ABX42090.1 cluster47 [Lachnoclostridium phytofermentans ISDg]</a:t>
            </a:r>
          </a:p>
          <a:p>
            <a:pPr marL="0" lvl="0" indent="0" rtl="0">
              <a:lnSpc>
                <a:spcPct val="115000"/>
              </a:lnSpc>
              <a:spcBef>
                <a:spcPts val="0"/>
              </a:spcBef>
              <a:buNone/>
            </a:pPr>
            <a:r>
              <a:rPr lang="fr" sz="850">
                <a:highlight>
                  <a:srgbClr val="FFFFFF"/>
                </a:highlight>
                <a:latin typeface="Arial"/>
                <a:ea typeface="Arial"/>
                <a:cs typeface="Arial"/>
                <a:sym typeface="Arial"/>
              </a:rPr>
              <a:t>&gt;MES_PRI_gb_AFK07300.1 cluster42 [Mesotoga prima MesG1.Ag.4.2]</a:t>
            </a:r>
          </a:p>
          <a:p>
            <a:pPr marL="0" lvl="0" indent="0" rtl="0">
              <a:lnSpc>
                <a:spcPct val="115000"/>
              </a:lnSpc>
              <a:spcBef>
                <a:spcPts val="0"/>
              </a:spcBef>
              <a:buNone/>
            </a:pPr>
            <a:r>
              <a:rPr lang="fr" sz="850">
                <a:highlight>
                  <a:srgbClr val="FFFFFF"/>
                </a:highlight>
                <a:latin typeface="Arial"/>
                <a:ea typeface="Arial"/>
                <a:cs typeface="Arial"/>
                <a:sym typeface="Arial"/>
              </a:rPr>
              <a:t>&gt;CAL_LAC_gb_AEM72946.1 cluster2 [Caldicellulosiruptor lactoaceticus 6A]</a:t>
            </a:r>
          </a:p>
          <a:p>
            <a:pPr marL="0" lvl="0" indent="0" rtl="0">
              <a:lnSpc>
                <a:spcPct val="115000"/>
              </a:lnSpc>
              <a:spcBef>
                <a:spcPts val="0"/>
              </a:spcBef>
              <a:buNone/>
            </a:pPr>
            <a:r>
              <a:rPr lang="fr" sz="850">
                <a:highlight>
                  <a:srgbClr val="FFFFFF"/>
                </a:highlight>
                <a:latin typeface="Arial"/>
                <a:ea typeface="Arial"/>
                <a:cs typeface="Arial"/>
                <a:sym typeface="Arial"/>
              </a:rPr>
              <a:t>&gt;THE_MEL_gb_ABR30874.1 cluster48 [Thermosipho melanesiensis BI429]</a:t>
            </a:r>
          </a:p>
          <a:p>
            <a:pPr marL="0" lvl="0" indent="0" rtl="0">
              <a:lnSpc>
                <a:spcPct val="115000"/>
              </a:lnSpc>
              <a:spcBef>
                <a:spcPts val="0"/>
              </a:spcBef>
              <a:buNone/>
            </a:pPr>
            <a:r>
              <a:rPr lang="fr" sz="850">
                <a:highlight>
                  <a:srgbClr val="FFFFFF"/>
                </a:highlight>
                <a:latin typeface="Arial"/>
                <a:ea typeface="Arial"/>
                <a:cs typeface="Arial"/>
                <a:sym typeface="Arial"/>
              </a:rPr>
              <a:t>&gt;CLO_SP_gb_AEY67872.1 cluster37 [Clostridium sp. BNL1100]</a:t>
            </a:r>
          </a:p>
          <a:p>
            <a:pPr marL="0" lvl="0" indent="0" rtl="0">
              <a:lnSpc>
                <a:spcPct val="115000"/>
              </a:lnSpc>
              <a:spcBef>
                <a:spcPts val="0"/>
              </a:spcBef>
              <a:buNone/>
            </a:pPr>
            <a:r>
              <a:rPr lang="fr" sz="850">
                <a:highlight>
                  <a:srgbClr val="FFFFFF"/>
                </a:highlight>
                <a:latin typeface="Arial"/>
                <a:ea typeface="Arial"/>
                <a:cs typeface="Arial"/>
                <a:sym typeface="Arial"/>
              </a:rPr>
              <a:t>&gt;PAE_POL_gb_ADO59098.1 cluster32 [Paenibacillus polymyxa SC2]</a:t>
            </a:r>
          </a:p>
          <a:p>
            <a:pPr marL="0" lvl="0" indent="0" rtl="0">
              <a:lnSpc>
                <a:spcPct val="115000"/>
              </a:lnSpc>
              <a:spcBef>
                <a:spcPts val="0"/>
              </a:spcBef>
              <a:buNone/>
            </a:pPr>
            <a:r>
              <a:rPr lang="fr" sz="850">
                <a:highlight>
                  <a:srgbClr val="FFFFFF"/>
                </a:highlight>
                <a:latin typeface="Arial"/>
                <a:ea typeface="Arial"/>
                <a:cs typeface="Arial"/>
                <a:sym typeface="Arial"/>
              </a:rPr>
              <a:t>&gt;THE_NAP_gb_ADA67643.1 cluster43 [Thermotoga naphthophila RKU-10]</a:t>
            </a:r>
          </a:p>
          <a:p>
            <a:pPr marL="0" lvl="0" indent="0" rtl="0">
              <a:lnSpc>
                <a:spcPct val="115000"/>
              </a:lnSpc>
              <a:spcBef>
                <a:spcPts val="0"/>
              </a:spcBef>
              <a:buNone/>
            </a:pPr>
            <a:endParaRPr sz="850">
              <a:highlight>
                <a:srgbClr val="FFFFFF"/>
              </a:highlight>
              <a:latin typeface="Arial"/>
              <a:ea typeface="Arial"/>
              <a:cs typeface="Arial"/>
              <a:sym typeface="Arial"/>
            </a:endParaRPr>
          </a:p>
          <a:p>
            <a:pPr lvl="0" rtl="0">
              <a:spcBef>
                <a:spcPts val="0"/>
              </a:spcBef>
              <a:buNone/>
            </a:pPr>
            <a:endParaRPr sz="900"/>
          </a:p>
          <a:p>
            <a:pPr marL="0" lvl="0" indent="-69850" rtl="0">
              <a:spcBef>
                <a:spcPts val="0"/>
              </a:spcBef>
              <a:buClr>
                <a:srgbClr val="000000"/>
              </a:buClr>
              <a:buSzPct val="61111"/>
              <a:buFont typeface="Arial"/>
              <a:buNone/>
            </a:pPr>
            <a:r>
              <a:rPr lang="fr" sz="1800"/>
              <a:t>Combien de phyla ? Combien de classes ? </a:t>
            </a:r>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a:p>
            <a:pPr lvl="0" rtl="0">
              <a:spcBef>
                <a:spcPts val="0"/>
              </a:spcBef>
              <a:buNone/>
            </a:pPr>
            <a:endParaRPr sz="9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Shape 1173"/>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Alignement des sous-familles</a:t>
            </a:r>
          </a:p>
        </p:txBody>
      </p:sp>
      <p:sp>
        <p:nvSpPr>
          <p:cNvPr id="1174" name="Shape 1174"/>
          <p:cNvSpPr txBox="1"/>
          <p:nvPr/>
        </p:nvSpPr>
        <p:spPr>
          <a:xfrm>
            <a:off x="5673177" y="2464115"/>
            <a:ext cx="2319900" cy="2192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a:solidFill>
                  <a:srgbClr val="5B9BD5"/>
                </a:solidFill>
                <a:latin typeface="Calibri"/>
                <a:ea typeface="Calibri"/>
                <a:cs typeface="Calibri"/>
                <a:sym typeface="Calibri"/>
              </a:rPr>
              <a:t>Subfamilies definition</a:t>
            </a:r>
          </a:p>
          <a:p>
            <a:pPr marL="0" marR="0" lvl="0" indent="0" algn="l" rtl="0">
              <a:spcBef>
                <a:spcPts val="0"/>
              </a:spcBef>
              <a:buNone/>
            </a:pPr>
            <a:endParaRPr sz="1200">
              <a:solidFill>
                <a:srgbClr val="5B9BD5"/>
              </a:solidFill>
              <a:latin typeface="Calibri"/>
              <a:ea typeface="Calibri"/>
              <a:cs typeface="Calibri"/>
              <a:sym typeface="Calibri"/>
            </a:endParaRP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Example : Sub_family 1  </a:t>
            </a:r>
          </a:p>
          <a:p>
            <a:pPr marL="0" marR="0" lvl="0" indent="0" algn="l" rtl="0">
              <a:spcBef>
                <a:spcPts val="0"/>
              </a:spcBef>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200">
              <a:solidFill>
                <a:schemeClr val="dk1"/>
              </a:solidFill>
              <a:latin typeface="Calibri"/>
              <a:ea typeface="Calibri"/>
              <a:cs typeface="Calibri"/>
              <a:sym typeface="Calibri"/>
            </a:endParaRPr>
          </a:p>
          <a:p>
            <a:pPr marL="215900" marR="0" lvl="0" indent="-215900" algn="l" rtl="0">
              <a:spcBef>
                <a:spcPts val="0"/>
              </a:spcBef>
              <a:buClr>
                <a:schemeClr val="dk1"/>
              </a:buClr>
              <a:buSzPct val="100000"/>
              <a:buFont typeface="Calibri"/>
              <a:buChar char="-"/>
            </a:pPr>
            <a:r>
              <a:rPr lang="fr" sz="1400">
                <a:solidFill>
                  <a:schemeClr val="dk1"/>
                </a:solidFill>
                <a:latin typeface="Calibri"/>
                <a:ea typeface="Calibri"/>
                <a:cs typeface="Calibri"/>
                <a:sym typeface="Calibri"/>
              </a:rPr>
              <a:t>Select sequences </a:t>
            </a:r>
          </a:p>
          <a:p>
            <a:pPr marL="215900" marR="0" lvl="0" indent="-215900" algn="l" rtl="0">
              <a:spcBef>
                <a:spcPts val="0"/>
              </a:spcBef>
              <a:buClr>
                <a:schemeClr val="dk1"/>
              </a:buClr>
              <a:buSzPct val="100000"/>
              <a:buFont typeface="Calibri"/>
              <a:buChar char="-"/>
            </a:pPr>
            <a:r>
              <a:rPr lang="fr" sz="1400">
                <a:solidFill>
                  <a:schemeClr val="dk1"/>
                </a:solidFill>
                <a:latin typeface="Calibri"/>
                <a:ea typeface="Calibri"/>
                <a:cs typeface="Calibri"/>
                <a:sym typeface="Calibri"/>
              </a:rPr>
              <a:t>Select ‘Realign the selected sequences’</a:t>
            </a:r>
          </a:p>
          <a:p>
            <a:pPr marL="215900" marR="0" lvl="0" indent="-215900" algn="l" rtl="0">
              <a:spcBef>
                <a:spcPts val="0"/>
              </a:spcBef>
              <a:buClr>
                <a:schemeClr val="dk1"/>
              </a:buClr>
              <a:buFont typeface="Calibri"/>
              <a:buNone/>
            </a:pPr>
            <a:endParaRPr sz="1400">
              <a:solidFill>
                <a:schemeClr val="dk1"/>
              </a:solidFill>
              <a:latin typeface="Calibri"/>
              <a:ea typeface="Calibri"/>
              <a:cs typeface="Calibri"/>
              <a:sym typeface="Calibri"/>
            </a:endParaRPr>
          </a:p>
        </p:txBody>
      </p:sp>
      <p:pic>
        <p:nvPicPr>
          <p:cNvPr id="1175" name="Shape 1175" descr="Capture d’écran 2017-02-01 à 17.49.39.png"/>
          <p:cNvPicPr preferRelativeResize="0"/>
          <p:nvPr/>
        </p:nvPicPr>
        <p:blipFill rotWithShape="1">
          <a:blip r:embed="rId3">
            <a:alphaModFix/>
          </a:blip>
          <a:srcRect/>
          <a:stretch/>
        </p:blipFill>
        <p:spPr>
          <a:xfrm>
            <a:off x="333375" y="935016"/>
            <a:ext cx="4768820" cy="4351358"/>
          </a:xfrm>
          <a:prstGeom prst="rect">
            <a:avLst/>
          </a:prstGeom>
          <a:noFill/>
          <a:ln>
            <a:noFill/>
          </a:ln>
        </p:spPr>
      </p:pic>
      <p:cxnSp>
        <p:nvCxnSpPr>
          <p:cNvPr id="1176" name="Shape 1176"/>
          <p:cNvCxnSpPr/>
          <p:nvPr/>
        </p:nvCxnSpPr>
        <p:spPr>
          <a:xfrm flipH="1">
            <a:off x="1038225" y="2536824"/>
            <a:ext cx="247649" cy="155575"/>
          </a:xfrm>
          <a:prstGeom prst="straightConnector1">
            <a:avLst/>
          </a:prstGeom>
          <a:noFill/>
          <a:ln w="12700" cap="flat" cmpd="sng">
            <a:solidFill>
              <a:schemeClr val="accent1"/>
            </a:solidFill>
            <a:prstDash val="solid"/>
            <a:miter/>
            <a:headEnd type="none" w="med" len="med"/>
            <a:tailEnd type="stealth" w="lg" len="lg"/>
          </a:ln>
        </p:spPr>
      </p:cxnSp>
      <p:cxnSp>
        <p:nvCxnSpPr>
          <p:cNvPr id="1177" name="Shape 1177"/>
          <p:cNvCxnSpPr/>
          <p:nvPr/>
        </p:nvCxnSpPr>
        <p:spPr>
          <a:xfrm flipH="1">
            <a:off x="1050927" y="3362323"/>
            <a:ext cx="247649" cy="155575"/>
          </a:xfrm>
          <a:prstGeom prst="straightConnector1">
            <a:avLst/>
          </a:prstGeom>
          <a:noFill/>
          <a:ln w="12700" cap="flat" cmpd="sng">
            <a:solidFill>
              <a:schemeClr val="accent1"/>
            </a:solidFill>
            <a:prstDash val="solid"/>
            <a:miter/>
            <a:headEnd type="none" w="med" len="med"/>
            <a:tailEnd type="stealth" w="lg" len="lg"/>
          </a:ln>
        </p:spPr>
      </p:cxnSp>
      <p:cxnSp>
        <p:nvCxnSpPr>
          <p:cNvPr id="1178" name="Shape 1178"/>
          <p:cNvCxnSpPr/>
          <p:nvPr/>
        </p:nvCxnSpPr>
        <p:spPr>
          <a:xfrm flipH="1">
            <a:off x="1025525" y="2390774"/>
            <a:ext cx="247649" cy="155575"/>
          </a:xfrm>
          <a:prstGeom prst="straightConnector1">
            <a:avLst/>
          </a:prstGeom>
          <a:noFill/>
          <a:ln w="12700" cap="flat" cmpd="sng">
            <a:solidFill>
              <a:schemeClr val="accent1"/>
            </a:solidFill>
            <a:prstDash val="solid"/>
            <a:miter/>
            <a:headEnd type="none" w="med" len="med"/>
            <a:tailEnd type="stealth" w="lg" len="lg"/>
          </a:ln>
        </p:spPr>
      </p:cxnSp>
      <p:sp>
        <p:nvSpPr>
          <p:cNvPr id="1179" name="Shape 117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111</a:t>
            </a:fld>
            <a:endParaRPr lang="fr"/>
          </a:p>
        </p:txBody>
      </p:sp>
      <p:sp>
        <p:nvSpPr>
          <p:cNvPr id="1180" name="Shape 1180"/>
          <p:cNvSpPr txBox="1"/>
          <p:nvPr/>
        </p:nvSpPr>
        <p:spPr>
          <a:xfrm>
            <a:off x="5201450" y="758875"/>
            <a:ext cx="3457200" cy="2079300"/>
          </a:xfrm>
          <a:prstGeom prst="rect">
            <a:avLst/>
          </a:prstGeom>
          <a:noFill/>
          <a:ln>
            <a:noFill/>
          </a:ln>
        </p:spPr>
        <p:txBody>
          <a:bodyPr lIns="91425" tIns="91425" rIns="91425" bIns="91425" anchor="ctr" anchorCtr="0">
            <a:noAutofit/>
          </a:bodyPr>
          <a:lstStyle/>
          <a:p>
            <a:pPr marL="215900" lvl="0" indent="-215900" rtl="0">
              <a:spcBef>
                <a:spcPts val="0"/>
              </a:spcBef>
              <a:buClr>
                <a:schemeClr val="dk1"/>
              </a:buClr>
              <a:buSzPct val="100000"/>
              <a:buFont typeface="Arial"/>
              <a:buChar char="-"/>
            </a:pPr>
            <a:r>
              <a:rPr lang="fr" sz="1800" b="1">
                <a:solidFill>
                  <a:schemeClr val="dk1"/>
                </a:solidFill>
                <a:latin typeface="Calibri"/>
                <a:ea typeface="Calibri"/>
                <a:cs typeface="Calibri"/>
                <a:sym typeface="Calibri"/>
              </a:rPr>
              <a:t>Exercise 3: </a:t>
            </a:r>
            <a:r>
              <a:rPr lang="fr" sz="1800">
                <a:solidFill>
                  <a:schemeClr val="dk1"/>
                </a:solidFill>
                <a:latin typeface="Calibri"/>
                <a:ea typeface="Calibri"/>
                <a:cs typeface="Calibri"/>
                <a:sym typeface="Calibri"/>
              </a:rPr>
              <a:t>Refine the dataset to build three sub-alignments corresponding to the three subfamilies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Alignement des sous-familles</a:t>
            </a:r>
          </a:p>
        </p:txBody>
      </p:sp>
      <p:sp>
        <p:nvSpPr>
          <p:cNvPr id="1186" name="Shape 1186"/>
          <p:cNvSpPr txBox="1"/>
          <p:nvPr/>
        </p:nvSpPr>
        <p:spPr>
          <a:xfrm>
            <a:off x="5673177" y="1549715"/>
            <a:ext cx="2319884" cy="1754326"/>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a:solidFill>
                  <a:srgbClr val="5B9BD5"/>
                </a:solidFill>
                <a:latin typeface="Calibri"/>
                <a:ea typeface="Calibri"/>
                <a:cs typeface="Calibri"/>
                <a:sym typeface="Calibri"/>
              </a:rPr>
              <a:t>Subfamily 1 alignment</a:t>
            </a:r>
          </a:p>
          <a:p>
            <a:pPr marL="0" marR="0" lvl="0" indent="0" algn="l" rtl="0">
              <a:spcBef>
                <a:spcPts val="0"/>
              </a:spcBef>
              <a:buNone/>
            </a:pPr>
            <a:endParaRPr sz="1200">
              <a:solidFill>
                <a:srgbClr val="5B9BD5"/>
              </a:solidFill>
              <a:latin typeface="Calibri"/>
              <a:ea typeface="Calibri"/>
              <a:cs typeface="Calibri"/>
              <a:sym typeface="Calibri"/>
            </a:endParaRP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Example : Sub_family 1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fr" sz="1200">
                <a:solidFill>
                  <a:schemeClr val="dk1"/>
                </a:solidFill>
                <a:latin typeface="Calibri"/>
                <a:ea typeface="Calibri"/>
                <a:cs typeface="Calibri"/>
                <a:sym typeface="Calibri"/>
              </a:rPr>
              <a:t>Strategy :</a:t>
            </a:r>
          </a:p>
          <a:p>
            <a:pPr marL="0" marR="0" lvl="0" indent="0" algn="l" rtl="0">
              <a:spcBef>
                <a:spcPts val="0"/>
              </a:spcBef>
              <a:buSzPct val="25000"/>
              <a:buNone/>
            </a:pPr>
            <a:r>
              <a:rPr lang="fr" sz="1200">
                <a:solidFill>
                  <a:schemeClr val="dk1"/>
                </a:solidFill>
                <a:latin typeface="Calibri"/>
                <a:ea typeface="Calibri"/>
                <a:cs typeface="Calibri"/>
                <a:sym typeface="Calibri"/>
              </a:rPr>
              <a:t>Select “FFT-NS-I iterative refinement method “</a:t>
            </a:r>
          </a:p>
          <a:p>
            <a:pPr marL="215900" marR="0" lvl="0" indent="-215900" algn="l" rtl="0">
              <a:spcBef>
                <a:spcPts val="0"/>
              </a:spcBef>
              <a:buClr>
                <a:schemeClr val="dk1"/>
              </a:buClr>
              <a:buFont typeface="Calibri"/>
              <a:buNone/>
            </a:pPr>
            <a:endParaRPr sz="1400">
              <a:solidFill>
                <a:schemeClr val="dk1"/>
              </a:solidFill>
              <a:latin typeface="Calibri"/>
              <a:ea typeface="Calibri"/>
              <a:cs typeface="Calibri"/>
              <a:sym typeface="Calibri"/>
            </a:endParaRPr>
          </a:p>
        </p:txBody>
      </p:sp>
      <p:pic>
        <p:nvPicPr>
          <p:cNvPr id="1187" name="Shape 1187" descr="Capture d’écran 2017-02-01 à 17.54.48.png"/>
          <p:cNvPicPr preferRelativeResize="0"/>
          <p:nvPr/>
        </p:nvPicPr>
        <p:blipFill rotWithShape="1">
          <a:blip r:embed="rId3">
            <a:alphaModFix/>
          </a:blip>
          <a:srcRect/>
          <a:stretch/>
        </p:blipFill>
        <p:spPr>
          <a:xfrm>
            <a:off x="266700" y="901698"/>
            <a:ext cx="4808813" cy="4387850"/>
          </a:xfrm>
          <a:prstGeom prst="rect">
            <a:avLst/>
          </a:prstGeom>
          <a:noFill/>
          <a:ln>
            <a:noFill/>
          </a:ln>
        </p:spPr>
      </p:pic>
      <p:cxnSp>
        <p:nvCxnSpPr>
          <p:cNvPr id="1188" name="Shape 1188"/>
          <p:cNvCxnSpPr/>
          <p:nvPr/>
        </p:nvCxnSpPr>
        <p:spPr>
          <a:xfrm flipH="1">
            <a:off x="1203325" y="3692524"/>
            <a:ext cx="247649" cy="155575"/>
          </a:xfrm>
          <a:prstGeom prst="straightConnector1">
            <a:avLst/>
          </a:prstGeom>
          <a:noFill/>
          <a:ln w="12700" cap="flat" cmpd="sng">
            <a:solidFill>
              <a:schemeClr val="accent1"/>
            </a:solidFill>
            <a:prstDash val="solid"/>
            <a:miter/>
            <a:headEnd type="none" w="med" len="med"/>
            <a:tailEnd type="stealth" w="lg" len="lg"/>
          </a:ln>
        </p:spPr>
      </p:cxnSp>
      <p:sp>
        <p:nvSpPr>
          <p:cNvPr id="1189" name="Shape 118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112</a:t>
            </a:fld>
            <a:endParaRPr lang="f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Shape 119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3300" b="1" i="0" u="none" strike="noStrike" cap="none">
                <a:solidFill>
                  <a:srgbClr val="5B9BD5"/>
                </a:solidFill>
                <a:latin typeface="Calibri"/>
                <a:ea typeface="Calibri"/>
                <a:cs typeface="Calibri"/>
                <a:sym typeface="Calibri"/>
              </a:rPr>
              <a:t>Alignement des sous-familles</a:t>
            </a:r>
          </a:p>
        </p:txBody>
      </p:sp>
      <p:sp>
        <p:nvSpPr>
          <p:cNvPr id="1195" name="Shape 1195"/>
          <p:cNvSpPr txBox="1"/>
          <p:nvPr/>
        </p:nvSpPr>
        <p:spPr>
          <a:xfrm>
            <a:off x="5673177" y="1549715"/>
            <a:ext cx="2319884" cy="198515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a:solidFill>
                  <a:srgbClr val="5B9BD5"/>
                </a:solidFill>
                <a:latin typeface="Calibri"/>
                <a:ea typeface="Calibri"/>
                <a:cs typeface="Calibri"/>
                <a:sym typeface="Calibri"/>
              </a:rPr>
              <a:t>Subfamily 1 alignment</a:t>
            </a:r>
          </a:p>
          <a:p>
            <a:pPr marL="0" marR="0" lvl="0" indent="0" algn="l" rtl="0">
              <a:spcBef>
                <a:spcPts val="0"/>
              </a:spcBef>
              <a:buNone/>
            </a:pPr>
            <a:endParaRPr sz="1200">
              <a:solidFill>
                <a:srgbClr val="5B9BD5"/>
              </a:solidFill>
              <a:latin typeface="Calibri"/>
              <a:ea typeface="Calibri"/>
              <a:cs typeface="Calibri"/>
              <a:sym typeface="Calibri"/>
            </a:endParaRPr>
          </a:p>
          <a:p>
            <a:pPr marL="215900" marR="0" lvl="0" indent="-215900" algn="l" rtl="0">
              <a:spcBef>
                <a:spcPts val="0"/>
              </a:spcBef>
              <a:buClr>
                <a:srgbClr val="5B9BD5"/>
              </a:buClr>
              <a:buSzPct val="100000"/>
              <a:buFont typeface="Calibri"/>
              <a:buChar char="-"/>
            </a:pPr>
            <a:r>
              <a:rPr lang="fr" sz="1200">
                <a:solidFill>
                  <a:srgbClr val="5B9BD5"/>
                </a:solidFill>
                <a:latin typeface="Calibri"/>
                <a:ea typeface="Calibri"/>
                <a:cs typeface="Calibri"/>
                <a:sym typeface="Calibri"/>
              </a:rPr>
              <a:t>Example : Sub_family 1 : sequence 1 to 13</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fr" sz="1200">
                <a:solidFill>
                  <a:schemeClr val="dk1"/>
                </a:solidFill>
                <a:latin typeface="Calibri"/>
                <a:ea typeface="Calibri"/>
                <a:cs typeface="Calibri"/>
                <a:sym typeface="Calibri"/>
              </a:rPr>
              <a:t>Export alignment of subfamily 1 in clustal format</a:t>
            </a:r>
          </a:p>
          <a:p>
            <a:pPr marL="215900" marR="0" lvl="0" indent="-215900" algn="l" rtl="0">
              <a:spcBef>
                <a:spcPts val="0"/>
              </a:spcBef>
              <a:buClr>
                <a:schemeClr val="dk1"/>
              </a:buClr>
              <a:buFont typeface="Calibri"/>
              <a:buNone/>
            </a:pPr>
            <a:endParaRPr sz="1400">
              <a:solidFill>
                <a:schemeClr val="dk1"/>
              </a:solidFill>
              <a:latin typeface="Calibri"/>
              <a:ea typeface="Calibri"/>
              <a:cs typeface="Calibri"/>
              <a:sym typeface="Calibri"/>
            </a:endParaRPr>
          </a:p>
          <a:p>
            <a:pPr marL="215900" marR="0" lvl="0" indent="-215900" algn="l" rtl="0">
              <a:spcBef>
                <a:spcPts val="0"/>
              </a:spcBef>
              <a:buClr>
                <a:schemeClr val="dk1"/>
              </a:buClr>
              <a:buFont typeface="Calibri"/>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fr" sz="1400">
                <a:solidFill>
                  <a:schemeClr val="dk1"/>
                </a:solidFill>
                <a:latin typeface="Calibri"/>
                <a:ea typeface="Calibri"/>
                <a:cs typeface="Calibri"/>
                <a:sym typeface="Calibri"/>
              </a:rPr>
              <a:t>Same for subfamilies 2 and 3!</a:t>
            </a:r>
          </a:p>
        </p:txBody>
      </p:sp>
      <p:pic>
        <p:nvPicPr>
          <p:cNvPr id="1196" name="Shape 1196" descr="Capture d’écran 2017-02-01 à 17.58.49.png"/>
          <p:cNvPicPr preferRelativeResize="0"/>
          <p:nvPr/>
        </p:nvPicPr>
        <p:blipFill rotWithShape="1">
          <a:blip r:embed="rId3">
            <a:alphaModFix/>
          </a:blip>
          <a:srcRect/>
          <a:stretch/>
        </p:blipFill>
        <p:spPr>
          <a:xfrm>
            <a:off x="604837" y="1052512"/>
            <a:ext cx="4693616" cy="4176712"/>
          </a:xfrm>
          <a:prstGeom prst="rect">
            <a:avLst/>
          </a:prstGeom>
          <a:noFill/>
          <a:ln>
            <a:noFill/>
          </a:ln>
        </p:spPr>
      </p:pic>
      <p:cxnSp>
        <p:nvCxnSpPr>
          <p:cNvPr id="1197" name="Shape 1197"/>
          <p:cNvCxnSpPr/>
          <p:nvPr/>
        </p:nvCxnSpPr>
        <p:spPr>
          <a:xfrm flipH="1">
            <a:off x="1103313" y="1277937"/>
            <a:ext cx="247649" cy="155575"/>
          </a:xfrm>
          <a:prstGeom prst="straightConnector1">
            <a:avLst/>
          </a:prstGeom>
          <a:noFill/>
          <a:ln w="12700" cap="flat" cmpd="sng">
            <a:solidFill>
              <a:schemeClr val="accent1"/>
            </a:solidFill>
            <a:prstDash val="solid"/>
            <a:miter/>
            <a:headEnd type="none" w="med" len="med"/>
            <a:tailEnd type="stealth" w="lg" len="lg"/>
          </a:ln>
        </p:spPr>
      </p:cxnSp>
      <p:sp>
        <p:nvSpPr>
          <p:cNvPr id="1198" name="Shape 119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113</a:t>
            </a:fld>
            <a:endParaRPr lang="f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Shape 1203"/>
          <p:cNvSpPr txBox="1">
            <a:spLocks noGrp="1"/>
          </p:cNvSpPr>
          <p:nvPr>
            <p:ph type="title"/>
          </p:nvPr>
        </p:nvSpPr>
        <p:spPr>
          <a:xfrm>
            <a:off x="623887" y="444103"/>
            <a:ext cx="7886700" cy="213960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dk1"/>
              </a:buClr>
              <a:buSzPct val="25000"/>
              <a:buFont typeface="Calibri"/>
              <a:buNone/>
            </a:pPr>
            <a:r>
              <a:rPr lang="fr"/>
              <a:t>Motifs dans les séquences</a:t>
            </a:r>
          </a:p>
        </p:txBody>
      </p:sp>
      <p:sp>
        <p:nvSpPr>
          <p:cNvPr id="1204" name="Shape 1204"/>
          <p:cNvSpPr txBox="1">
            <a:spLocks noGrp="1"/>
          </p:cNvSpPr>
          <p:nvPr>
            <p:ph type="body" idx="1"/>
          </p:nvPr>
        </p:nvSpPr>
        <p:spPr>
          <a:xfrm>
            <a:off x="623887" y="3442097"/>
            <a:ext cx="7886700" cy="112500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rgbClr val="888888"/>
              </a:buClr>
              <a:buSzPct val="25000"/>
              <a:buFont typeface="Arial"/>
              <a:buNone/>
            </a:pPr>
            <a:endParaRPr sz="1800" b="0" i="0" u="none" strike="noStrike" cap="none">
              <a:solidFill>
                <a:srgbClr val="888888"/>
              </a:solidFill>
              <a:latin typeface="Calibri"/>
              <a:ea typeface="Calibri"/>
              <a:cs typeface="Calibri"/>
              <a:sym typeface="Calibri"/>
            </a:endParaRPr>
          </a:p>
        </p:txBody>
      </p:sp>
      <p:sp>
        <p:nvSpPr>
          <p:cNvPr id="1205" name="Shape 1205"/>
          <p:cNvSpPr txBox="1">
            <a:spLocks noGrp="1"/>
          </p:cNvSpPr>
          <p:nvPr>
            <p:ph type="sldNum" idx="12"/>
          </p:nvPr>
        </p:nvSpPr>
        <p:spPr>
          <a:xfrm>
            <a:off x="6698400" y="4801187"/>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114</a:t>
            </a:fld>
            <a:endParaRPr lang="f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Shape 1210"/>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Et une démarche bioinfo générique </a:t>
            </a:r>
          </a:p>
        </p:txBody>
      </p:sp>
      <p:sp>
        <p:nvSpPr>
          <p:cNvPr id="1211" name="Shape 1211"/>
          <p:cNvSpPr txBox="1"/>
          <p:nvPr/>
        </p:nvSpPr>
        <p:spPr>
          <a:xfrm>
            <a:off x="8014350" y="4723500"/>
            <a:ext cx="749700" cy="2769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1212" name="Shape 1212"/>
          <p:cNvSpPr txBox="1">
            <a:spLocks noGrp="1"/>
          </p:cNvSpPr>
          <p:nvPr>
            <p:ph type="sldNum" idx="12"/>
          </p:nvPr>
        </p:nvSpPr>
        <p:spPr>
          <a:xfrm>
            <a:off x="5667375" y="4641056"/>
            <a:ext cx="1759743" cy="38933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115</a:t>
            </a:fld>
            <a:endParaRPr lang="fr" sz="900">
              <a:solidFill>
                <a:srgbClr val="888888"/>
              </a:solidFill>
              <a:latin typeface="Calibri"/>
              <a:ea typeface="Calibri"/>
              <a:cs typeface="Calibri"/>
              <a:sym typeface="Calibri"/>
            </a:endParaRPr>
          </a:p>
        </p:txBody>
      </p:sp>
      <p:sp>
        <p:nvSpPr>
          <p:cNvPr id="1213" name="Shape 1213"/>
          <p:cNvSpPr txBox="1"/>
          <p:nvPr/>
        </p:nvSpPr>
        <p:spPr>
          <a:xfrm>
            <a:off x="352425" y="1110108"/>
            <a:ext cx="1782197" cy="72821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b="0" i="0" u="none" strike="noStrike" cap="none">
                <a:solidFill>
                  <a:schemeClr val="dk1"/>
                </a:solidFill>
                <a:latin typeface="Calibri"/>
                <a:ea typeface="Calibri"/>
                <a:cs typeface="Calibri"/>
                <a:sym typeface="Calibri"/>
              </a:rPr>
              <a:t>1. Family </a:t>
            </a:r>
            <a:r>
              <a:rPr lang="fr" sz="1800">
                <a:solidFill>
                  <a:schemeClr val="dk1"/>
                </a:solidFill>
                <a:latin typeface="Calibri"/>
                <a:ea typeface="Calibri"/>
                <a:cs typeface="Calibri"/>
                <a:sym typeface="Calibri"/>
              </a:rPr>
              <a:t>d</a:t>
            </a:r>
            <a:r>
              <a:rPr lang="fr" sz="1800" b="0" i="0" u="none" strike="noStrike" cap="none">
                <a:solidFill>
                  <a:schemeClr val="dk1"/>
                </a:solidFill>
                <a:latin typeface="Calibri"/>
                <a:ea typeface="Calibri"/>
                <a:cs typeface="Calibri"/>
                <a:sym typeface="Calibri"/>
              </a:rPr>
              <a:t>ataset</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construction</a:t>
            </a:r>
            <a:r>
              <a:rPr lang="fr" sz="1800" b="0" i="0" u="none" strike="noStrike" cap="none">
                <a:solidFill>
                  <a:schemeClr val="dk1"/>
                </a:solidFill>
                <a:latin typeface="Calibri"/>
                <a:ea typeface="Calibri"/>
                <a:cs typeface="Calibri"/>
                <a:sym typeface="Calibri"/>
              </a:rPr>
              <a:t> </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214" name="Shape 1214"/>
          <p:cNvSpPr txBox="1"/>
          <p:nvPr/>
        </p:nvSpPr>
        <p:spPr>
          <a:xfrm>
            <a:off x="2515715" y="1110108"/>
            <a:ext cx="1350149" cy="918101"/>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chemeClr val="dk1"/>
                </a:solidFill>
                <a:latin typeface="Calibri"/>
                <a:ea typeface="Calibri"/>
                <a:cs typeface="Calibri"/>
                <a:sym typeface="Calibri"/>
              </a:rPr>
              <a:t>2. Multiple</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alignment</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215" name="Shape 1215"/>
          <p:cNvSpPr txBox="1"/>
          <p:nvPr/>
        </p:nvSpPr>
        <p:spPr>
          <a:xfrm>
            <a:off x="3811860" y="1110108"/>
            <a:ext cx="2055539" cy="1134125"/>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rgbClr val="000000"/>
                </a:solidFill>
                <a:latin typeface="Calibri"/>
                <a:ea typeface="Calibri"/>
                <a:cs typeface="Calibri"/>
                <a:sym typeface="Calibri"/>
              </a:rPr>
              <a:t>    3. Family phylogenetic</a:t>
            </a:r>
            <a:r>
              <a:rPr lang="fr" sz="1800">
                <a:solidFill>
                  <a:srgbClr val="000090"/>
                </a:solidFill>
                <a:latin typeface="Calibri"/>
                <a:ea typeface="Calibri"/>
                <a:cs typeface="Calibri"/>
                <a:sym typeface="Calibri"/>
              </a:rPr>
              <a:t> </a:t>
            </a:r>
          </a:p>
          <a:p>
            <a:pPr marL="254000" marR="0" lvl="0" indent="-254000" algn="l" rtl="0">
              <a:lnSpc>
                <a:spcPct val="120000"/>
              </a:lnSpc>
              <a:spcBef>
                <a:spcPts val="400"/>
              </a:spcBef>
              <a:spcAft>
                <a:spcPts val="0"/>
              </a:spcAft>
              <a:buSzPct val="25000"/>
              <a:buNone/>
            </a:pPr>
            <a:r>
              <a:rPr lang="fr" sz="1800">
                <a:solidFill>
                  <a:srgbClr val="000000"/>
                </a:solidFill>
                <a:latin typeface="Calibri"/>
                <a:ea typeface="Calibri"/>
                <a:cs typeface="Calibri"/>
                <a:sym typeface="Calibri"/>
              </a:rPr>
              <a:t>     tree</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216" name="Shape 1216"/>
          <p:cNvSpPr txBox="1"/>
          <p:nvPr/>
        </p:nvSpPr>
        <p:spPr>
          <a:xfrm>
            <a:off x="5972100" y="1110108"/>
            <a:ext cx="2571825" cy="84251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4</a:t>
            </a:r>
            <a:r>
              <a:rPr lang="fr" sz="2100" b="0" i="0" u="none" strike="noStrike" cap="none">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C</a:t>
            </a:r>
            <a:r>
              <a:rPr lang="fr" sz="1800" b="0" i="0" u="none" strike="noStrike" cap="none">
                <a:solidFill>
                  <a:schemeClr val="dk1"/>
                </a:solidFill>
                <a:latin typeface="Calibri"/>
                <a:ea typeface="Calibri"/>
                <a:cs typeface="Calibri"/>
                <a:sym typeface="Calibri"/>
              </a:rPr>
              <a:t>onstruct functional </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 families</a:t>
            </a:r>
          </a:p>
        </p:txBody>
      </p:sp>
      <p:sp>
        <p:nvSpPr>
          <p:cNvPr id="1217" name="Shape 1217"/>
          <p:cNvSpPr/>
          <p:nvPr/>
        </p:nvSpPr>
        <p:spPr>
          <a:xfrm rot="10800000" flipH="1">
            <a:off x="2023281" y="1392900"/>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218" name="Shape 1218"/>
          <p:cNvSpPr/>
          <p:nvPr/>
        </p:nvSpPr>
        <p:spPr>
          <a:xfrm rot="10800000" flipH="1">
            <a:off x="3703848" y="1338894"/>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219" name="Shape 1219"/>
          <p:cNvSpPr/>
          <p:nvPr/>
        </p:nvSpPr>
        <p:spPr>
          <a:xfrm rot="10800000" flipH="1">
            <a:off x="5391150" y="1338894"/>
            <a:ext cx="796974"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44546A"/>
              </a:solidFill>
              <a:latin typeface="Arial"/>
              <a:ea typeface="Arial"/>
              <a:cs typeface="Arial"/>
              <a:sym typeface="Arial"/>
            </a:endParaRPr>
          </a:p>
        </p:txBody>
      </p:sp>
      <p:sp>
        <p:nvSpPr>
          <p:cNvPr id="1220" name="Shape 1220"/>
          <p:cNvSpPr txBox="1"/>
          <p:nvPr/>
        </p:nvSpPr>
        <p:spPr>
          <a:xfrm>
            <a:off x="2619012" y="2244228"/>
            <a:ext cx="2052300" cy="918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Remove highly </a:t>
            </a:r>
          </a:p>
          <a:p>
            <a:pPr marL="254000" marR="0" lvl="0" indent="-254000" algn="l" rtl="0">
              <a:lnSpc>
                <a:spcPct val="120000"/>
              </a:lnSpc>
              <a:spcBef>
                <a:spcPts val="200"/>
              </a:spcBef>
              <a:spcAft>
                <a:spcPts val="0"/>
              </a:spcAft>
              <a:buSzPct val="25000"/>
              <a:buNone/>
            </a:pPr>
            <a:r>
              <a:rPr lang="fr" sz="1200" i="1">
                <a:solidFill>
                  <a:srgbClr val="5B9BD5"/>
                </a:solidFill>
                <a:latin typeface="Calibri"/>
                <a:ea typeface="Calibri"/>
                <a:cs typeface="Calibri"/>
                <a:sym typeface="Calibri"/>
              </a:rPr>
              <a:t>     dissimilar sequences</a:t>
            </a:r>
          </a:p>
        </p:txBody>
      </p:sp>
      <p:sp>
        <p:nvSpPr>
          <p:cNvPr id="1221" name="Shape 1221"/>
          <p:cNvSpPr txBox="1"/>
          <p:nvPr/>
        </p:nvSpPr>
        <p:spPr>
          <a:xfrm>
            <a:off x="5072582" y="1771127"/>
            <a:ext cx="1756841" cy="1257821"/>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Select robust clades with  taxonomic diversity</a:t>
            </a:r>
          </a:p>
        </p:txBody>
      </p:sp>
      <p:sp>
        <p:nvSpPr>
          <p:cNvPr id="1222" name="Shape 1222"/>
          <p:cNvSpPr/>
          <p:nvPr/>
        </p:nvSpPr>
        <p:spPr>
          <a:xfrm flipH="1">
            <a:off x="3013137" y="1983729"/>
            <a:ext cx="1080120" cy="324035"/>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1223" name="Shape 1223"/>
          <p:cNvSpPr txBox="1"/>
          <p:nvPr/>
        </p:nvSpPr>
        <p:spPr>
          <a:xfrm>
            <a:off x="571500" y="2190228"/>
            <a:ext cx="1458162"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Reduce redundancy</a:t>
            </a:r>
          </a:p>
          <a:p>
            <a:pPr marL="254000" marR="0" lvl="0" indent="-254000" algn="l" rtl="0">
              <a:lnSpc>
                <a:spcPct val="120000"/>
              </a:lnSpc>
              <a:spcBef>
                <a:spcPts val="200"/>
              </a:spcBef>
              <a:buSzPct val="25000"/>
              <a:buNone/>
            </a:pPr>
            <a:r>
              <a:rPr lang="fr" sz="1200" i="1">
                <a:solidFill>
                  <a:srgbClr val="5B9BD5"/>
                </a:solidFill>
                <a:latin typeface="Calibri"/>
                <a:ea typeface="Calibri"/>
                <a:cs typeface="Calibri"/>
                <a:sym typeface="Calibri"/>
              </a:rPr>
              <a:t> </a:t>
            </a:r>
          </a:p>
        </p:txBody>
      </p:sp>
      <p:sp>
        <p:nvSpPr>
          <p:cNvPr id="1224" name="Shape 1224"/>
          <p:cNvSpPr/>
          <p:nvPr/>
        </p:nvSpPr>
        <p:spPr>
          <a:xfrm rot="-5400000" flipH="1">
            <a:off x="6218271" y="2611179"/>
            <a:ext cx="145816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225" name="Shape 1225"/>
          <p:cNvSpPr txBox="1"/>
          <p:nvPr/>
        </p:nvSpPr>
        <p:spPr>
          <a:xfrm>
            <a:off x="3703848" y="3499134"/>
            <a:ext cx="2214246"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2100" b="0" i="0" u="none" strike="noStrike" cap="none">
                <a:solidFill>
                  <a:srgbClr val="FF0000"/>
                </a:solidFill>
                <a:latin typeface="Calibri"/>
                <a:ea typeface="Calibri"/>
                <a:cs typeface="Calibri"/>
                <a:sym typeface="Calibri"/>
              </a:rPr>
              <a:t> </a:t>
            </a:r>
            <a:r>
              <a:rPr lang="fr" sz="1800" b="0" i="0" u="none" strike="noStrike" cap="none">
                <a:solidFill>
                  <a:srgbClr val="FF0000"/>
                </a:solidFill>
                <a:latin typeface="Calibri"/>
                <a:ea typeface="Calibri"/>
                <a:cs typeface="Calibri"/>
                <a:sym typeface="Calibri"/>
              </a:rPr>
              <a:t>6. </a:t>
            </a:r>
            <a:r>
              <a:rPr lang="fr" sz="1800">
                <a:solidFill>
                  <a:srgbClr val="FF0000"/>
                </a:solidFill>
                <a:latin typeface="Calibri"/>
                <a:ea typeface="Calibri"/>
                <a:cs typeface="Calibri"/>
                <a:sym typeface="Calibri"/>
              </a:rPr>
              <a:t>Functional characterization of s</a:t>
            </a:r>
            <a:r>
              <a:rPr lang="fr" sz="1800" b="0" i="0" u="none" strike="noStrike" cap="none">
                <a:solidFill>
                  <a:srgbClr val="FF0000"/>
                </a:solidFill>
                <a:latin typeface="Calibri"/>
                <a:ea typeface="Calibri"/>
                <a:cs typeface="Calibri"/>
                <a:sym typeface="Calibri"/>
              </a:rPr>
              <a:t>ub</a:t>
            </a:r>
            <a:r>
              <a:rPr lang="fr" sz="1800">
                <a:solidFill>
                  <a:srgbClr val="FF0000"/>
                </a:solidFill>
                <a:latin typeface="Calibri"/>
                <a:ea typeface="Calibri"/>
                <a:cs typeface="Calibri"/>
                <a:sym typeface="Calibri"/>
              </a:rPr>
              <a:t>-</a:t>
            </a:r>
            <a:r>
              <a:rPr lang="fr" sz="1800" b="0" i="0" u="none" strike="noStrike" cap="none">
                <a:solidFill>
                  <a:srgbClr val="FF0000"/>
                </a:solidFill>
                <a:latin typeface="Calibri"/>
                <a:ea typeface="Calibri"/>
                <a:cs typeface="Calibri"/>
                <a:sym typeface="Calibri"/>
              </a:rPr>
              <a:t>families</a:t>
            </a:r>
          </a:p>
        </p:txBody>
      </p:sp>
      <p:sp>
        <p:nvSpPr>
          <p:cNvPr id="1226" name="Shape 1226"/>
          <p:cNvSpPr txBox="1"/>
          <p:nvPr/>
        </p:nvSpPr>
        <p:spPr>
          <a:xfrm>
            <a:off x="6188124" y="3499134"/>
            <a:ext cx="1890209"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5. Align  </a:t>
            </a:r>
            <a:r>
              <a:rPr lang="fr" sz="1800">
                <a:solidFill>
                  <a:schemeClr val="dk1"/>
                </a:solidFill>
                <a:latin typeface="Calibri"/>
                <a:ea typeface="Calibri"/>
                <a:cs typeface="Calibri"/>
                <a:sym typeface="Calibri"/>
              </a:rPr>
              <a:t>s</a:t>
            </a:r>
            <a:r>
              <a:rPr lang="fr" sz="1800" b="0" i="0" u="none" strike="noStrike" cap="none">
                <a:solidFill>
                  <a:schemeClr val="dk1"/>
                </a:solidFill>
                <a:latin typeface="Calibri"/>
                <a:ea typeface="Calibri"/>
                <a:cs typeface="Calibri"/>
                <a:sym typeface="Calibri"/>
              </a:rPr>
              <a:t>ub-families</a:t>
            </a:r>
          </a:p>
        </p:txBody>
      </p:sp>
      <p:sp>
        <p:nvSpPr>
          <p:cNvPr id="1227" name="Shape 1227"/>
          <p:cNvSpPr/>
          <p:nvPr/>
        </p:nvSpPr>
        <p:spPr>
          <a:xfrm flipH="1">
            <a:off x="3456105" y="3823170"/>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228" name="Shape 1228"/>
          <p:cNvSpPr/>
          <p:nvPr/>
        </p:nvSpPr>
        <p:spPr>
          <a:xfrm flipH="1">
            <a:off x="5918093" y="3877176"/>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229" name="Shape 1229"/>
          <p:cNvSpPr txBox="1"/>
          <p:nvPr/>
        </p:nvSpPr>
        <p:spPr>
          <a:xfrm>
            <a:off x="409668" y="3499134"/>
            <a:ext cx="2895507" cy="106334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7</a:t>
            </a:r>
            <a:r>
              <a:rPr lang="fr" sz="1800" b="0" i="0" u="none" strike="noStrike" cap="none">
                <a:solidFill>
                  <a:schemeClr val="dk1"/>
                </a:solidFill>
                <a:latin typeface="Calibri"/>
                <a:ea typeface="Calibri"/>
                <a:cs typeface="Calibri"/>
                <a:sym typeface="Calibri"/>
              </a:rPr>
              <a:t>. Assign a</a:t>
            </a: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a:t>
            </a:r>
            <a:r>
              <a:rPr lang="fr" sz="1800">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family to each initial sequence and interpret !</a:t>
            </a:r>
          </a:p>
        </p:txBody>
      </p:sp>
      <p:sp>
        <p:nvSpPr>
          <p:cNvPr id="1230" name="Shape 1230"/>
          <p:cNvSpPr txBox="1"/>
          <p:nvPr/>
        </p:nvSpPr>
        <p:spPr>
          <a:xfrm>
            <a:off x="3917786" y="4795278"/>
            <a:ext cx="3950219" cy="243143"/>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i="1">
                <a:solidFill>
                  <a:schemeClr val="dk1"/>
                </a:solidFill>
                <a:latin typeface="Calibri"/>
                <a:ea typeface="Calibri"/>
                <a:cs typeface="Calibri"/>
                <a:sym typeface="Calibri"/>
              </a:rPr>
              <a:t>Adapted from Mewis et al. App. And Env. Microb. 2016</a:t>
            </a:r>
          </a:p>
        </p:txBody>
      </p:sp>
      <p:sp>
        <p:nvSpPr>
          <p:cNvPr id="1231" name="Shape 1231"/>
          <p:cNvSpPr/>
          <p:nvPr/>
        </p:nvSpPr>
        <p:spPr>
          <a:xfrm flipH="1">
            <a:off x="679511" y="1898004"/>
            <a:ext cx="1080120" cy="324035"/>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1232" name="Shape 1232"/>
          <p:cNvSpPr txBox="1"/>
          <p:nvPr/>
        </p:nvSpPr>
        <p:spPr>
          <a:xfrm>
            <a:off x="5396432" y="3247503"/>
            <a:ext cx="1480617" cy="77204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search</a:t>
            </a:r>
          </a:p>
        </p:txBody>
      </p:sp>
      <p:sp>
        <p:nvSpPr>
          <p:cNvPr id="1233" name="Shape 1233"/>
          <p:cNvSpPr txBox="1"/>
          <p:nvPr/>
        </p:nvSpPr>
        <p:spPr>
          <a:xfrm>
            <a:off x="2967558" y="3218928"/>
            <a:ext cx="1756800" cy="771899"/>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assignation</a:t>
            </a:r>
          </a:p>
        </p:txBody>
      </p:sp>
      <p:sp>
        <p:nvSpPr>
          <p:cNvPr id="1234" name="Shape 1234"/>
          <p:cNvSpPr txBox="1"/>
          <p:nvPr/>
        </p:nvSpPr>
        <p:spPr>
          <a:xfrm>
            <a:off x="600075" y="2809875"/>
            <a:ext cx="903300"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5B9BD5"/>
                </a:solidFill>
                <a:latin typeface="Calibri"/>
                <a:ea typeface="Calibri"/>
                <a:cs typeface="Calibri"/>
                <a:sym typeface="Calibri"/>
              </a:rPr>
              <a:t>Partie 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Shape 123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Partie 3 - la stratégie utilisée:</a:t>
            </a:r>
          </a:p>
        </p:txBody>
      </p:sp>
      <p:sp>
        <p:nvSpPr>
          <p:cNvPr id="1240" name="Shape 124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lvl="0" indent="0" rtl="0">
              <a:lnSpc>
                <a:spcPct val="80000"/>
              </a:lnSpc>
              <a:spcBef>
                <a:spcPts val="0"/>
              </a:spcBef>
              <a:buNone/>
            </a:pPr>
            <a:r>
              <a:rPr lang="fr" sz="1800" i="1"/>
              <a:t>Material and Methods - Mewis et al. App. And Env. Microb. 2016</a:t>
            </a:r>
          </a:p>
          <a:p>
            <a:pPr marL="0" lvl="0" indent="0" rtl="0">
              <a:lnSpc>
                <a:spcPct val="80000"/>
              </a:lnSpc>
              <a:spcBef>
                <a:spcPts val="0"/>
              </a:spcBef>
              <a:buNone/>
            </a:pPr>
            <a:endParaRPr sz="1800"/>
          </a:p>
          <a:p>
            <a:pPr marL="177800" marR="0" lvl="0" indent="-177800" algn="l" rtl="0">
              <a:lnSpc>
                <a:spcPct val="70000"/>
              </a:lnSpc>
              <a:spcBef>
                <a:spcPts val="0"/>
              </a:spcBef>
              <a:spcAft>
                <a:spcPts val="0"/>
              </a:spcAft>
              <a:buClr>
                <a:schemeClr val="dk1"/>
              </a:buClr>
              <a:buSzPct val="100000"/>
              <a:buFont typeface="Arial"/>
              <a:buChar char="•"/>
            </a:pPr>
            <a:r>
              <a:rPr lang="fr" sz="1400" b="0" i="1" u="none" strike="noStrike" cap="none">
                <a:solidFill>
                  <a:schemeClr val="dk1"/>
                </a:solidFill>
                <a:latin typeface="Calibri"/>
                <a:ea typeface="Calibri"/>
                <a:cs typeface="Calibri"/>
                <a:sym typeface="Calibri"/>
              </a:rPr>
              <a:t>Hidden Markov models (HMMs) were created for each subfamily, as well as for the complete GH43 subfamily, by using HMMer3 </a:t>
            </a:r>
            <a:r>
              <a:rPr lang="fr">
                <a:solidFill>
                  <a:srgbClr val="FF0000"/>
                </a:solidFill>
              </a:rPr>
              <a:t>Hmmer2 sans ligne de commande</a:t>
            </a:r>
          </a:p>
          <a:p>
            <a:pPr marL="177800" marR="0" lvl="0" indent="-177800" algn="l" rtl="0">
              <a:lnSpc>
                <a:spcPct val="70000"/>
              </a:lnSpc>
              <a:spcBef>
                <a:spcPts val="0"/>
              </a:spcBef>
              <a:spcAft>
                <a:spcPts val="0"/>
              </a:spcAft>
              <a:buClr>
                <a:schemeClr val="dk1"/>
              </a:buClr>
              <a:buSzPct val="100000"/>
              <a:buFont typeface="Arial"/>
              <a:buChar char="•"/>
            </a:pPr>
            <a:r>
              <a:rPr lang="fr" sz="1400" b="0" i="1" u="none" strike="noStrike" cap="none">
                <a:solidFill>
                  <a:schemeClr val="dk1"/>
                </a:solidFill>
                <a:latin typeface="Calibri"/>
                <a:ea typeface="Calibri"/>
                <a:cs typeface="Calibri"/>
                <a:sym typeface="Calibri"/>
              </a:rPr>
              <a:t>All GH43 sequences were compared to these HMMs by use of HMMer3 to assign a subfamily to each sequence. Each sequence was compared to all FIG 1 Phylogenetic tree of the GH43 family, showing the 37 subfamilies as colored branches. </a:t>
            </a:r>
            <a:r>
              <a:rPr lang="fr">
                <a:solidFill>
                  <a:srgbClr val="FF0000"/>
                </a:solidFill>
              </a:rPr>
              <a:t>Hmmer2 sans ligne de commande</a:t>
            </a:r>
          </a:p>
          <a:p>
            <a:pPr marL="0" marR="0" lvl="0" indent="0" algn="l" rtl="0">
              <a:lnSpc>
                <a:spcPct val="70000"/>
              </a:lnSpc>
              <a:spcBef>
                <a:spcPts val="0"/>
              </a:spcBef>
              <a:spcAft>
                <a:spcPts val="0"/>
              </a:spcAft>
              <a:buNone/>
            </a:pPr>
            <a:r>
              <a:rPr lang="fr">
                <a:solidFill>
                  <a:srgbClr val="000000"/>
                </a:solidFill>
              </a:rPr>
              <a:t>Ajout de contenu : </a:t>
            </a:r>
          </a:p>
          <a:p>
            <a:pPr marR="0" lvl="1" algn="l" rtl="0">
              <a:lnSpc>
                <a:spcPct val="70000"/>
              </a:lnSpc>
              <a:spcBef>
                <a:spcPts val="0"/>
              </a:spcBef>
              <a:spcAft>
                <a:spcPts val="0"/>
              </a:spcAft>
              <a:buClr>
                <a:srgbClr val="000000"/>
              </a:buClr>
              <a:buSzPct val="61111"/>
            </a:pPr>
            <a:r>
              <a:rPr lang="fr">
                <a:solidFill>
                  <a:srgbClr val="000000"/>
                </a:solidFill>
              </a:rPr>
              <a:t>détecter </a:t>
            </a:r>
            <a:r>
              <a:rPr lang="fr" i="1">
                <a:solidFill>
                  <a:srgbClr val="000000"/>
                </a:solidFill>
              </a:rPr>
              <a:t>de novo</a:t>
            </a:r>
            <a:r>
              <a:rPr lang="fr">
                <a:solidFill>
                  <a:srgbClr val="000000"/>
                </a:solidFill>
              </a:rPr>
              <a:t> des motifs et les rechercher dans d’autres séquences </a:t>
            </a:r>
            <a:r>
              <a:rPr lang="fr">
                <a:solidFill>
                  <a:srgbClr val="FF0000"/>
                </a:solidFill>
              </a:rPr>
              <a:t>MEME, hmmer ...</a:t>
            </a:r>
          </a:p>
          <a:p>
            <a:pPr marR="0" lvl="1" algn="l" rtl="0">
              <a:lnSpc>
                <a:spcPct val="70000"/>
              </a:lnSpc>
              <a:spcBef>
                <a:spcPts val="0"/>
              </a:spcBef>
              <a:spcAft>
                <a:spcPts val="0"/>
              </a:spcAft>
              <a:buClr>
                <a:srgbClr val="000000"/>
              </a:buClr>
              <a:buSzPct val="61111"/>
            </a:pPr>
            <a:r>
              <a:rPr lang="fr">
                <a:solidFill>
                  <a:srgbClr val="000000"/>
                </a:solidFill>
              </a:rPr>
              <a:t>Annoter une séquence avec des bases de données de motifs et de domaines connus </a:t>
            </a:r>
            <a:r>
              <a:rPr lang="fr">
                <a:solidFill>
                  <a:srgbClr val="FF0000"/>
                </a:solidFill>
              </a:rPr>
              <a:t>Interpro</a:t>
            </a:r>
          </a:p>
          <a:p>
            <a:pPr marL="0" marR="0" lvl="0" indent="0" algn="r" rtl="0">
              <a:lnSpc>
                <a:spcPct val="70000"/>
              </a:lnSpc>
              <a:spcBef>
                <a:spcPts val="800"/>
              </a:spcBef>
              <a:spcAft>
                <a:spcPts val="0"/>
              </a:spcAft>
              <a:buClr>
                <a:srgbClr val="FF0000"/>
              </a:buClr>
              <a:buSzPct val="25000"/>
              <a:buFont typeface="Arial"/>
              <a:buNone/>
            </a:pPr>
            <a:endParaRPr sz="1500" b="0" i="0" u="none" strike="noStrike" cap="none">
              <a:solidFill>
                <a:srgbClr val="FF0000"/>
              </a:solidFill>
              <a:latin typeface="Calibri"/>
              <a:ea typeface="Calibri"/>
              <a:cs typeface="Calibri"/>
              <a:sym typeface="Calibri"/>
            </a:endParaRPr>
          </a:p>
          <a:p>
            <a:pPr marL="177800" marR="0" lvl="0" indent="-184150" algn="l" rtl="0">
              <a:lnSpc>
                <a:spcPct val="70000"/>
              </a:lnSpc>
              <a:spcBef>
                <a:spcPts val="8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
        <p:nvSpPr>
          <p:cNvPr id="1241" name="Shape 124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116</a:t>
            </a:fld>
            <a:endParaRPr lang="f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Shape 1246"/>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Recherche de profils de novo : MEME</a:t>
            </a:r>
          </a:p>
        </p:txBody>
      </p:sp>
      <p:sp>
        <p:nvSpPr>
          <p:cNvPr id="1247" name="Shape 1247"/>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48" name="Shape 124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117</a:t>
            </a:fld>
            <a:endParaRPr lang="fr"/>
          </a:p>
        </p:txBody>
      </p:sp>
      <p:sp>
        <p:nvSpPr>
          <p:cNvPr id="1249" name="Shape 1249"/>
          <p:cNvSpPr txBox="1">
            <a:spLocks noGrp="1"/>
          </p:cNvSpPr>
          <p:nvPr>
            <p:ph type="title"/>
          </p:nvPr>
        </p:nvSpPr>
        <p:spPr>
          <a:xfrm>
            <a:off x="370130" y="914655"/>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250" name="Shape 1250"/>
          <p:cNvSpPr txBox="1">
            <a:spLocks noGrp="1"/>
          </p:cNvSpPr>
          <p:nvPr>
            <p:ph type="body" idx="1"/>
          </p:nvPr>
        </p:nvSpPr>
        <p:spPr>
          <a:xfrm>
            <a:off x="424800" y="1391009"/>
            <a:ext cx="8555100" cy="3928500"/>
          </a:xfrm>
          <a:prstGeom prst="rect">
            <a:avLst/>
          </a:prstGeom>
          <a:noFill/>
          <a:ln>
            <a:noFill/>
          </a:ln>
        </p:spPr>
        <p:txBody>
          <a:bodyPr lIns="68575" tIns="14550" rIns="68575" bIns="34275" anchor="t" anchorCtr="0">
            <a:noAutofit/>
          </a:bodyPr>
          <a:lstStyle/>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http://meme-suite.org/tools/meme</a:t>
            </a: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4"/>
              </a:rPr>
              <a:t>http://alternate.meme-suite.org/</a:t>
            </a:r>
          </a:p>
          <a:p>
            <a:pPr marL="0" marR="0" lvl="0" indent="76200" algn="l" rtl="0">
              <a:lnSpc>
                <a:spcPct val="90000"/>
              </a:lnSpc>
              <a:spcBef>
                <a:spcPts val="800"/>
              </a:spcBef>
              <a:spcAft>
                <a:spcPts val="0"/>
              </a:spcAft>
              <a:buClr>
                <a:schemeClr val="dk1"/>
              </a:buClr>
              <a:buSzPct val="100000"/>
              <a:buFont typeface="Arial"/>
              <a:buChar char="•"/>
            </a:pPr>
            <a:r>
              <a:rPr lang="fr" sz="2000" b="1"/>
              <a:t>Exercice 1 : Rechercher des motifs conservés dans le jeu de données </a:t>
            </a:r>
            <a:r>
              <a:rPr lang="fr" sz="2000"/>
              <a:t>http://genoweb.toulouse.inra.fr/~formation/AlignClusteringLISBP/data/GH130InputRenamed.fasta.</a:t>
            </a:r>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r>
              <a:rPr lang="fr" sz="1800" i="1"/>
              <a:t>Paramètres : laisser les paramètres par défauts sauf monter à </a:t>
            </a:r>
            <a:r>
              <a:rPr lang="fr" sz="1800" b="1" i="1"/>
              <a:t>13</a:t>
            </a:r>
            <a:r>
              <a:rPr lang="fr" sz="1800" i="1"/>
              <a:t> le nombre de motifs recherché.</a:t>
            </a:r>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r>
              <a:rPr lang="fr" sz="2400" b="1" i="1">
                <a:solidFill>
                  <a:srgbClr val="FF0000"/>
                </a:solidFill>
              </a:rPr>
              <a:t>Cela va être un peu long...</a:t>
            </a:r>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251" name="Shape 1251"/>
          <p:cNvSpPr txBox="1"/>
          <p:nvPr/>
        </p:nvSpPr>
        <p:spPr>
          <a:xfrm>
            <a:off x="4649000" y="1066300"/>
            <a:ext cx="3552000" cy="6429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A quoi ça sert ?</a:t>
            </a:r>
          </a:p>
        </p:txBody>
      </p:sp>
      <p:sp>
        <p:nvSpPr>
          <p:cNvPr id="1257" name="Shape 1257"/>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58" name="Shape 125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118</a:t>
            </a:fld>
            <a:endParaRPr lang="fr"/>
          </a:p>
        </p:txBody>
      </p:sp>
      <p:sp>
        <p:nvSpPr>
          <p:cNvPr id="1259" name="Shape 1259"/>
          <p:cNvSpPr txBox="1">
            <a:spLocks noGrp="1"/>
          </p:cNvSpPr>
          <p:nvPr>
            <p:ph type="body" idx="1"/>
          </p:nvPr>
        </p:nvSpPr>
        <p:spPr>
          <a:xfrm>
            <a:off x="170275" y="2078975"/>
            <a:ext cx="8452200" cy="2029200"/>
          </a:xfrm>
          <a:prstGeom prst="rect">
            <a:avLst/>
          </a:prstGeom>
          <a:noFill/>
          <a:ln>
            <a:noFill/>
          </a:ln>
        </p:spPr>
        <p:txBody>
          <a:bodyPr lIns="68575" tIns="17200" rIns="68575" bIns="34275" anchor="t" anchorCtr="0">
            <a:noAutofit/>
          </a:bodyPr>
          <a:lstStyle/>
          <a:p>
            <a:pPr marL="457200" lvl="0" indent="-381000" rtl="0">
              <a:lnSpc>
                <a:spcPct val="115000"/>
              </a:lnSpc>
              <a:spcBef>
                <a:spcPts val="0"/>
              </a:spcBef>
              <a:buSzPct val="100000"/>
            </a:pPr>
            <a:r>
              <a:rPr lang="fr" sz="2400" b="1"/>
              <a:t>rechercher des éléments fonctionnels</a:t>
            </a:r>
          </a:p>
          <a:p>
            <a:pPr marL="457200" lvl="0" indent="-381000" rtl="0">
              <a:lnSpc>
                <a:spcPct val="115000"/>
              </a:lnSpc>
              <a:spcBef>
                <a:spcPts val="0"/>
              </a:spcBef>
              <a:buSzPct val="100000"/>
            </a:pPr>
            <a:r>
              <a:rPr lang="fr" sz="2400"/>
              <a:t>rechercher des sites de restriction</a:t>
            </a:r>
          </a:p>
          <a:p>
            <a:pPr marL="457200" lvl="0" indent="-381000" rtl="0">
              <a:lnSpc>
                <a:spcPct val="115000"/>
              </a:lnSpc>
              <a:spcBef>
                <a:spcPts val="0"/>
              </a:spcBef>
              <a:buSzPct val="100000"/>
            </a:pPr>
            <a:r>
              <a:rPr lang="fr" sz="2400" b="1"/>
              <a:t>déterminer la signature d’une famille ou d’une sous-famille protéique pour caractériser ses membres</a:t>
            </a: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Shape 1264"/>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A quoi ça sert ?</a:t>
            </a:r>
          </a:p>
        </p:txBody>
      </p:sp>
      <p:sp>
        <p:nvSpPr>
          <p:cNvPr id="1265" name="Shape 1265"/>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66" name="Shape 1266"/>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119</a:t>
            </a:fld>
            <a:endParaRPr lang="fr"/>
          </a:p>
        </p:txBody>
      </p:sp>
      <p:sp>
        <p:nvSpPr>
          <p:cNvPr id="1267" name="Shape 1267"/>
          <p:cNvSpPr txBox="1">
            <a:spLocks noGrp="1"/>
          </p:cNvSpPr>
          <p:nvPr>
            <p:ph type="body" idx="1"/>
          </p:nvPr>
        </p:nvSpPr>
        <p:spPr>
          <a:xfrm>
            <a:off x="170275" y="1697975"/>
            <a:ext cx="4239300" cy="2492100"/>
          </a:xfrm>
          <a:prstGeom prst="rect">
            <a:avLst/>
          </a:prstGeom>
          <a:noFill/>
          <a:ln>
            <a:noFill/>
          </a:ln>
        </p:spPr>
        <p:txBody>
          <a:bodyPr lIns="68575" tIns="17200" rIns="68575" bIns="34275" anchor="t" anchorCtr="0">
            <a:noAutofit/>
          </a:bodyPr>
          <a:lstStyle/>
          <a:p>
            <a:pPr marL="457200" lvl="0" indent="-342900" rtl="0">
              <a:lnSpc>
                <a:spcPct val="115000"/>
              </a:lnSpc>
              <a:spcBef>
                <a:spcPts val="0"/>
              </a:spcBef>
              <a:buSzPct val="100000"/>
            </a:pPr>
            <a:r>
              <a:rPr lang="fr" sz="1800"/>
              <a:t>Exemples : la TATA box dans les séquences promotrices des gènes.</a:t>
            </a:r>
          </a:p>
          <a:p>
            <a:pPr marL="457200" lvl="0" indent="-342900" rtl="0">
              <a:lnSpc>
                <a:spcPct val="115000"/>
              </a:lnSpc>
              <a:spcBef>
                <a:spcPts val="0"/>
              </a:spcBef>
              <a:buSzPct val="100000"/>
            </a:pPr>
            <a:r>
              <a:rPr lang="fr" sz="1800"/>
              <a:t>Chez les protéines les motifs sont constitués de résidus conservés pas nécessairement consécutifs. Ex dans prosite : </a:t>
            </a:r>
            <a:r>
              <a:rPr lang="fr" sz="1100">
                <a:latin typeface="Arial"/>
                <a:ea typeface="Arial"/>
                <a:cs typeface="Arial"/>
                <a:sym typeface="Arial"/>
              </a:rPr>
              <a:t>FN2_2, </a:t>
            </a:r>
            <a:r>
              <a:rPr lang="fr" sz="1100" u="sng">
                <a:solidFill>
                  <a:schemeClr val="hlink"/>
                </a:solidFill>
                <a:latin typeface="Arial"/>
                <a:ea typeface="Arial"/>
                <a:cs typeface="Arial"/>
                <a:sym typeface="Arial"/>
                <a:hlinkClick r:id="rId3"/>
              </a:rPr>
              <a:t>PS51092</a:t>
            </a:r>
            <a:r>
              <a:rPr lang="fr" sz="1100">
                <a:latin typeface="Arial"/>
                <a:ea typeface="Arial"/>
                <a:cs typeface="Arial"/>
                <a:sym typeface="Arial"/>
              </a:rPr>
              <a:t>; Fibronectin type-II collagen-binding domain profile</a:t>
            </a:r>
          </a:p>
          <a:p>
            <a:pPr marL="0" lvl="0" indent="0" rtl="0">
              <a:lnSpc>
                <a:spcPct val="115000"/>
              </a:lnSpc>
              <a:spcBef>
                <a:spcPts val="0"/>
              </a:spcBef>
              <a:buNone/>
            </a:pPr>
            <a:endParaRPr sz="1800"/>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pic>
        <p:nvPicPr>
          <p:cNvPr id="1268" name="Shape 1268" descr="Capture du 2017-02-21 10:07:15.png"/>
          <p:cNvPicPr preferRelativeResize="0"/>
          <p:nvPr/>
        </p:nvPicPr>
        <p:blipFill>
          <a:blip r:embed="rId4">
            <a:alphaModFix/>
          </a:blip>
          <a:stretch>
            <a:fillRect/>
          </a:stretch>
        </p:blipFill>
        <p:spPr>
          <a:xfrm>
            <a:off x="4329025" y="1496724"/>
            <a:ext cx="4754575" cy="3021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La déduction par homologie, ou le «dogme central» de la bioinformatique</a:t>
            </a:r>
          </a:p>
        </p:txBody>
      </p:sp>
      <p:sp>
        <p:nvSpPr>
          <p:cNvPr id="232" name="Shape 232"/>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Les </a:t>
            </a:r>
            <a:r>
              <a:rPr lang="fr" sz="1900" b="0" i="0" u="none" strike="noStrike" cap="none">
                <a:solidFill>
                  <a:srgbClr val="FF0000"/>
                </a:solidFill>
                <a:latin typeface="Calibri"/>
                <a:ea typeface="Calibri"/>
                <a:cs typeface="Calibri"/>
                <a:sym typeface="Calibri"/>
              </a:rPr>
              <a:t>régions fonctionnelles</a:t>
            </a:r>
            <a:r>
              <a:rPr lang="fr" sz="1900" b="0" i="0" u="none" strike="noStrike" cap="none">
                <a:solidFill>
                  <a:schemeClr val="dk1"/>
                </a:solidFill>
                <a:latin typeface="Calibri"/>
                <a:ea typeface="Calibri"/>
                <a:cs typeface="Calibri"/>
                <a:sym typeface="Calibri"/>
              </a:rPr>
              <a:t> des gènes (sites catalytique, de fixation, etc.) </a:t>
            </a:r>
            <a:r>
              <a:rPr lang="fr" sz="1900" b="0" i="0" u="none" strike="noStrike" cap="none">
                <a:solidFill>
                  <a:srgbClr val="FF0000"/>
                </a:solidFill>
                <a:latin typeface="Calibri"/>
                <a:ea typeface="Calibri"/>
                <a:cs typeface="Calibri"/>
                <a:sym typeface="Calibri"/>
              </a:rPr>
              <a:t>sont soumises à sélection</a:t>
            </a:r>
            <a:r>
              <a:rPr lang="fr" sz="1900" b="0" i="0" u="none" strike="noStrike" cap="none">
                <a:solidFill>
                  <a:schemeClr val="dk1"/>
                </a:solidFill>
                <a:latin typeface="Calibri"/>
                <a:ea typeface="Calibri"/>
                <a:cs typeface="Calibri"/>
                <a:sym typeface="Calibri"/>
              </a:rPr>
              <a:t>.</a:t>
            </a:r>
            <a:r>
              <a:rPr lang="fr" sz="1100"/>
              <a:t>  </a:t>
            </a:r>
            <a:r>
              <a:rPr lang="fr" sz="1900" b="0" i="0" u="none" strike="noStrike" cap="none">
                <a:solidFill>
                  <a:schemeClr val="dk1"/>
                </a:solidFill>
                <a:latin typeface="Calibri"/>
                <a:ea typeface="Calibri"/>
                <a:cs typeface="Calibri"/>
                <a:sym typeface="Calibri"/>
              </a:rPr>
              <a:t>Elles sont relativement </a:t>
            </a:r>
            <a:r>
              <a:rPr lang="fr" sz="1900" b="0" i="0" u="none" strike="noStrike" cap="none">
                <a:solidFill>
                  <a:srgbClr val="FF0000"/>
                </a:solidFill>
                <a:latin typeface="Calibri"/>
                <a:ea typeface="Calibri"/>
                <a:cs typeface="Calibri"/>
                <a:sym typeface="Calibri"/>
              </a:rPr>
              <a:t>préservées par l’évolution</a:t>
            </a:r>
            <a:r>
              <a:rPr lang="fr" sz="1900" b="0" i="0" u="none" strike="noStrike" cap="none">
                <a:solidFill>
                  <a:schemeClr val="dk1"/>
                </a:solidFill>
                <a:latin typeface="Calibri"/>
                <a:ea typeface="Calibri"/>
                <a:cs typeface="Calibri"/>
                <a:sym typeface="Calibri"/>
              </a:rPr>
              <a:t> car des </a:t>
            </a:r>
            <a:r>
              <a:rPr lang="fr" sz="1900" b="0" i="0" u="none" strike="noStrike" cap="none">
                <a:solidFill>
                  <a:srgbClr val="FF0000"/>
                </a:solidFill>
                <a:latin typeface="Calibri"/>
                <a:ea typeface="Calibri"/>
                <a:cs typeface="Calibri"/>
                <a:sym typeface="Calibri"/>
              </a:rPr>
              <a:t>mutations trop radicales sont désavantageuses</a:t>
            </a:r>
            <a:r>
              <a:rPr lang="fr" sz="1900" b="0" i="0" u="none" strike="noStrike" cap="none">
                <a:solidFill>
                  <a:srgbClr val="ED058F"/>
                </a:solidFill>
                <a:latin typeface="Calibri"/>
                <a:ea typeface="Calibri"/>
                <a:cs typeface="Calibri"/>
                <a:sym typeface="Calibri"/>
              </a:rPr>
              <a:t>.</a:t>
            </a:r>
          </a:p>
          <a:p>
            <a:pPr marL="0" marR="0" lvl="0" indent="0" algn="l" rtl="0">
              <a:lnSpc>
                <a:spcPct val="100000"/>
              </a:lnSpc>
              <a:spcBef>
                <a:spcPts val="16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Les </a:t>
            </a:r>
            <a:r>
              <a:rPr lang="fr" sz="1900" b="0" i="0" u="none" strike="noStrike" cap="none">
                <a:solidFill>
                  <a:srgbClr val="0070C0"/>
                </a:solidFill>
                <a:latin typeface="Calibri"/>
                <a:ea typeface="Calibri"/>
                <a:cs typeface="Calibri"/>
                <a:sym typeface="Calibri"/>
              </a:rPr>
              <a:t>régions non fonctionnelles</a:t>
            </a:r>
            <a:r>
              <a:rPr lang="fr" sz="1900" b="0" i="0" u="none" strike="noStrike" cap="none">
                <a:solidFill>
                  <a:schemeClr val="dk1"/>
                </a:solidFill>
                <a:latin typeface="Calibri"/>
                <a:ea typeface="Calibri"/>
                <a:cs typeface="Calibri"/>
                <a:sym typeface="Calibri"/>
              </a:rPr>
              <a:t> subissent peu de pressions de sélection et </a:t>
            </a:r>
            <a:r>
              <a:rPr lang="fr" sz="1900" b="0" i="0" u="none" strike="noStrike" cap="none">
                <a:solidFill>
                  <a:srgbClr val="0070C0"/>
                </a:solidFill>
                <a:latin typeface="Calibri"/>
                <a:ea typeface="Calibri"/>
                <a:cs typeface="Calibri"/>
                <a:sym typeface="Calibri"/>
              </a:rPr>
              <a:t>divergent rapidement</a:t>
            </a:r>
            <a:r>
              <a:rPr lang="fr" sz="1900" b="0" i="0" u="none" strike="noStrike" cap="none">
                <a:solidFill>
                  <a:schemeClr val="dk1"/>
                </a:solidFill>
                <a:latin typeface="Calibri"/>
                <a:ea typeface="Calibri"/>
                <a:cs typeface="Calibri"/>
                <a:sym typeface="Calibri"/>
              </a:rPr>
              <a:t> au fur et à mesure que s’accumulent les mutations.</a:t>
            </a:r>
          </a:p>
        </p:txBody>
      </p:sp>
      <p:sp>
        <p:nvSpPr>
          <p:cNvPr id="233" name="Shape 23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12</a:t>
            </a:fld>
            <a:endParaRPr lang="fr" sz="900">
              <a:solidFill>
                <a:srgbClr val="888888"/>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Shape 127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274" name="Shape 1274"/>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75" name="Shape 127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120</a:t>
            </a:fld>
            <a:endParaRPr lang="fr"/>
          </a:p>
        </p:txBody>
      </p:sp>
      <p:sp>
        <p:nvSpPr>
          <p:cNvPr id="1276" name="Shape 1276"/>
          <p:cNvSpPr txBox="1">
            <a:spLocks noGrp="1"/>
          </p:cNvSpPr>
          <p:nvPr>
            <p:ph type="body" idx="1"/>
          </p:nvPr>
        </p:nvSpPr>
        <p:spPr>
          <a:xfrm>
            <a:off x="270925" y="11156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Exemple d’un motif dans des séquences de maltose binding proteins : </a:t>
            </a:r>
          </a:p>
          <a:p>
            <a:pPr marL="0" lvl="0" indent="0" rtl="0">
              <a:lnSpc>
                <a:spcPct val="115000"/>
              </a:lnSpc>
              <a:spcBef>
                <a:spcPts val="0"/>
              </a:spcBef>
              <a:buNone/>
            </a:pPr>
            <a:r>
              <a:rPr lang="fr" sz="1800">
                <a:latin typeface="Courier"/>
                <a:ea typeface="Courier"/>
                <a:cs typeface="Courier"/>
                <a:sym typeface="Courier"/>
              </a:rPr>
              <a:t>Yvfk_Bs 	PT</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NIPEMNEI</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Yvfk_Bs 	PT</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NIPEMAEV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MalX_Sp	PL</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NISQMSAV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MalE_Sc	PR</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ALPEYSSL</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MalE_Tm	PM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NVPEMAPV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CymE_Ko	AM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SIPEMGYL</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MalE_Ea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MalE_Sy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MalE_Ec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solidFill>
                  <a:srgbClr val="000000"/>
                </a:solidFill>
                <a:latin typeface="Courier"/>
                <a:ea typeface="Courier"/>
                <a:cs typeface="Courier"/>
                <a:sym typeface="Courier"/>
              </a:rPr>
              <a:t>consens : PM</a:t>
            </a:r>
            <a:r>
              <a:rPr lang="fr" sz="1800">
                <a:solidFill>
                  <a:srgbClr val="FF0000"/>
                </a:solidFill>
                <a:latin typeface="Courier"/>
                <a:ea typeface="Courier"/>
                <a:cs typeface="Courier"/>
                <a:sym typeface="Courier"/>
              </a:rPr>
              <a:t>P</a:t>
            </a:r>
            <a:r>
              <a:rPr lang="fr" sz="1800">
                <a:solidFill>
                  <a:srgbClr val="000000"/>
                </a:solidFill>
                <a:latin typeface="Courier"/>
                <a:ea typeface="Courier"/>
                <a:cs typeface="Courier"/>
                <a:sym typeface="Courier"/>
              </a:rPr>
              <a:t>NIPEMSAX</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solidFill>
                  <a:srgbClr val="000000"/>
                </a:solidFill>
                <a:latin typeface="Courier"/>
                <a:ea typeface="Courier"/>
                <a:cs typeface="Courier"/>
                <a:sym typeface="Courier"/>
              </a:rPr>
              <a:t>PROSITE:[PAI]-[TLRM]-P-[NAS]-[ILV]-[PS]-[EQ]-[MY]-[NASG]...</a:t>
            </a:r>
          </a:p>
          <a:p>
            <a:pPr marL="0" lvl="0" indent="0" rtl="0">
              <a:lnSpc>
                <a:spcPct val="115000"/>
              </a:lnSpc>
              <a:spcBef>
                <a:spcPts val="0"/>
              </a:spcBef>
              <a:buNone/>
            </a:pPr>
            <a:endParaRPr sz="1800">
              <a:solidFill>
                <a:srgbClr val="FF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
        <p:nvSpPr>
          <p:cNvPr id="1277" name="Shape 1277"/>
          <p:cNvSpPr txBox="1"/>
          <p:nvPr/>
        </p:nvSpPr>
        <p:spPr>
          <a:xfrm>
            <a:off x="4459275" y="2065125"/>
            <a:ext cx="4348800" cy="2199900"/>
          </a:xfrm>
          <a:prstGeom prst="rect">
            <a:avLst/>
          </a:prstGeom>
          <a:noFill/>
          <a:ln>
            <a:noFill/>
          </a:ln>
        </p:spPr>
        <p:txBody>
          <a:bodyPr lIns="91425" tIns="91425" rIns="91425" bIns="91425" anchor="t" anchorCtr="0">
            <a:noAutofit/>
          </a:bodyPr>
          <a:lstStyle/>
          <a:p>
            <a:pPr lvl="0">
              <a:spcBef>
                <a:spcPts val="0"/>
              </a:spcBef>
              <a:buNone/>
            </a:pPr>
            <a:r>
              <a:rPr lang="fr"/>
              <a:t>Expression régulière ou patterns (format Prosite)</a:t>
            </a:r>
          </a:p>
          <a:p>
            <a:pPr lvl="0">
              <a:spcBef>
                <a:spcPts val="0"/>
              </a:spcBef>
              <a:buClr>
                <a:schemeClr val="dk1"/>
              </a:buClr>
              <a:buFont typeface="Arial"/>
              <a:buNone/>
            </a:pPr>
            <a:r>
              <a:rPr lang="fr"/>
              <a:t>Syntaxe:</a:t>
            </a:r>
          </a:p>
          <a:p>
            <a:pPr lvl="0">
              <a:spcBef>
                <a:spcPts val="0"/>
              </a:spcBef>
              <a:buClr>
                <a:schemeClr val="dk1"/>
              </a:buClr>
              <a:buFont typeface="Arial"/>
              <a:buNone/>
            </a:pPr>
            <a:r>
              <a:rPr lang="fr"/>
              <a:t>- : séparation des éléments</a:t>
            </a:r>
          </a:p>
          <a:p>
            <a:pPr lvl="0">
              <a:spcBef>
                <a:spcPts val="0"/>
              </a:spcBef>
              <a:buClr>
                <a:schemeClr val="dk1"/>
              </a:buClr>
              <a:buFont typeface="Arial"/>
              <a:buNone/>
            </a:pPr>
            <a:r>
              <a:rPr lang="fr"/>
              <a:t>x : n’importe quel acide aminé</a:t>
            </a:r>
          </a:p>
          <a:p>
            <a:pPr lvl="0">
              <a:spcBef>
                <a:spcPts val="0"/>
              </a:spcBef>
              <a:buClr>
                <a:schemeClr val="dk1"/>
              </a:buClr>
              <a:buFont typeface="Arial"/>
              <a:buNone/>
            </a:pPr>
            <a:r>
              <a:rPr lang="fr"/>
              <a:t>(i,j) : nombre d’occurrences entre i et j avec i&lt;j</a:t>
            </a:r>
          </a:p>
          <a:p>
            <a:pPr lvl="0">
              <a:spcBef>
                <a:spcPts val="0"/>
              </a:spcBef>
              <a:buNone/>
            </a:pPr>
            <a:r>
              <a:rPr lang="fr"/>
              <a:t>[NHG] : alternative entre N H et G pour un même site</a:t>
            </a:r>
          </a:p>
        </p:txBody>
      </p:sp>
      <p:pic>
        <p:nvPicPr>
          <p:cNvPr id="1278" name="Shape 1278" descr="prosite.gif"/>
          <p:cNvPicPr preferRelativeResize="0"/>
          <p:nvPr/>
        </p:nvPicPr>
        <p:blipFill>
          <a:blip r:embed="rId3">
            <a:alphaModFix/>
          </a:blip>
          <a:stretch>
            <a:fillRect/>
          </a:stretch>
        </p:blipFill>
        <p:spPr>
          <a:xfrm>
            <a:off x="7207875" y="906900"/>
            <a:ext cx="1733550" cy="80010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Shape 128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284" name="Shape 1284"/>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85" name="Shape 128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121</a:t>
            </a:fld>
            <a:endParaRPr lang="fr"/>
          </a:p>
        </p:txBody>
      </p:sp>
      <p:sp>
        <p:nvSpPr>
          <p:cNvPr id="1286" name="Shape 1286"/>
          <p:cNvSpPr txBox="1">
            <a:spLocks noGrp="1"/>
          </p:cNvSpPr>
          <p:nvPr>
            <p:ph type="body" idx="1"/>
          </p:nvPr>
        </p:nvSpPr>
        <p:spPr>
          <a:xfrm>
            <a:off x="270925" y="11156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Exemple d’un motif dans des séquences de maltose binding proteins : </a:t>
            </a:r>
          </a:p>
          <a:p>
            <a:pPr marL="0" lvl="0" indent="0" rtl="0">
              <a:lnSpc>
                <a:spcPct val="115000"/>
              </a:lnSpc>
              <a:spcBef>
                <a:spcPts val="0"/>
              </a:spcBef>
              <a:buNone/>
            </a:pPr>
            <a:r>
              <a:rPr lang="fr" sz="1800">
                <a:latin typeface="Courier"/>
                <a:ea typeface="Courier"/>
                <a:cs typeface="Courier"/>
                <a:sym typeface="Courier"/>
              </a:rPr>
              <a:t>Yvfk_Bs 	PT</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NIPEMNEI</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Yvfk_Bs 	PT</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NIPEMAEV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MalX_Sp	PL</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NISQMSAV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MalE_Sc	PR</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ALPEYSSL</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MalE_Tm	PM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NVPEMAPV</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CymE_Ko	AM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SIPEMGYL</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MalE_Ea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MalE_Sy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latin typeface="Courier"/>
                <a:ea typeface="Courier"/>
                <a:cs typeface="Courier"/>
                <a:sym typeface="Courier"/>
              </a:rPr>
              <a:t>MalE_Ec	IM</a:t>
            </a:r>
            <a:r>
              <a:rPr lang="fr" sz="1800">
                <a:solidFill>
                  <a:srgbClr val="FF0000"/>
                </a:solidFill>
                <a:latin typeface="Courier"/>
                <a:ea typeface="Courier"/>
                <a:cs typeface="Courier"/>
                <a:sym typeface="Courier"/>
              </a:rPr>
              <a:t>P</a:t>
            </a:r>
            <a:r>
              <a:rPr lang="fr" sz="1800">
                <a:latin typeface="Courier"/>
                <a:ea typeface="Courier"/>
                <a:cs typeface="Courier"/>
                <a:sym typeface="Courier"/>
              </a:rPr>
              <a:t>NIPQMSAF</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solidFill>
                  <a:srgbClr val="000000"/>
                </a:solidFill>
                <a:latin typeface="Courier"/>
                <a:ea typeface="Courier"/>
                <a:cs typeface="Courier"/>
                <a:sym typeface="Courier"/>
              </a:rPr>
              <a:t>consens : PM</a:t>
            </a:r>
            <a:r>
              <a:rPr lang="fr" sz="1800">
                <a:solidFill>
                  <a:srgbClr val="FF0000"/>
                </a:solidFill>
                <a:latin typeface="Courier"/>
                <a:ea typeface="Courier"/>
                <a:cs typeface="Courier"/>
                <a:sym typeface="Courier"/>
              </a:rPr>
              <a:t>P</a:t>
            </a:r>
            <a:r>
              <a:rPr lang="fr" sz="1800">
                <a:solidFill>
                  <a:srgbClr val="000000"/>
                </a:solidFill>
                <a:latin typeface="Courier"/>
                <a:ea typeface="Courier"/>
                <a:cs typeface="Courier"/>
                <a:sym typeface="Courier"/>
              </a:rPr>
              <a:t>NIPEMSAX</a:t>
            </a:r>
            <a:r>
              <a:rPr lang="fr" sz="1800">
                <a:solidFill>
                  <a:srgbClr val="FF0000"/>
                </a:solidFill>
                <a:latin typeface="Courier"/>
                <a:ea typeface="Courier"/>
                <a:cs typeface="Courier"/>
                <a:sym typeface="Courier"/>
              </a:rPr>
              <a:t>W</a:t>
            </a:r>
          </a:p>
          <a:p>
            <a:pPr marL="0" lvl="0" indent="0" rtl="0">
              <a:lnSpc>
                <a:spcPct val="115000"/>
              </a:lnSpc>
              <a:spcBef>
                <a:spcPts val="0"/>
              </a:spcBef>
              <a:buNone/>
            </a:pPr>
            <a:r>
              <a:rPr lang="fr" sz="1800">
                <a:solidFill>
                  <a:srgbClr val="000000"/>
                </a:solidFill>
                <a:latin typeface="Courier"/>
                <a:ea typeface="Courier"/>
                <a:cs typeface="Courier"/>
                <a:sym typeface="Courier"/>
              </a:rPr>
              <a:t>PROSITE:[PAI]-[TLRM]-P-[NAS]-[ILV]-[PS]-[EQ]-[MY]-[NASG]...</a:t>
            </a:r>
          </a:p>
          <a:p>
            <a:pPr marL="0" lvl="0" indent="0" rtl="0">
              <a:lnSpc>
                <a:spcPct val="115000"/>
              </a:lnSpc>
              <a:spcBef>
                <a:spcPts val="0"/>
              </a:spcBef>
              <a:buNone/>
            </a:pPr>
            <a:endParaRPr sz="1800">
              <a:solidFill>
                <a:srgbClr val="FF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
        <p:nvSpPr>
          <p:cNvPr id="1287" name="Shape 1287"/>
          <p:cNvSpPr txBox="1"/>
          <p:nvPr/>
        </p:nvSpPr>
        <p:spPr>
          <a:xfrm>
            <a:off x="4761500" y="1687625"/>
            <a:ext cx="3975900" cy="2199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fr" sz="1800" b="1">
                <a:solidFill>
                  <a:srgbClr val="FF0000"/>
                </a:solidFill>
                <a:latin typeface="Calibri"/>
                <a:ea typeface="Calibri"/>
                <a:cs typeface="Calibri"/>
                <a:sym typeface="Calibri"/>
              </a:rPr>
              <a:t>Convient bien pour des motifs très conservés</a:t>
            </a:r>
          </a:p>
          <a:p>
            <a:pPr lvl="0" rtl="0">
              <a:lnSpc>
                <a:spcPct val="115000"/>
              </a:lnSpc>
              <a:spcBef>
                <a:spcPts val="0"/>
              </a:spcBef>
              <a:buClr>
                <a:schemeClr val="dk1"/>
              </a:buClr>
              <a:buSzPct val="61111"/>
              <a:buFont typeface="Arial"/>
              <a:buNone/>
            </a:pPr>
            <a:r>
              <a:rPr lang="fr" sz="1800">
                <a:solidFill>
                  <a:schemeClr val="dk1"/>
                </a:solidFill>
                <a:latin typeface="Calibri"/>
                <a:ea typeface="Calibri"/>
                <a:cs typeface="Calibri"/>
                <a:sym typeface="Calibri"/>
              </a:rPr>
              <a:t>Pour tenir compte de la répartition des différents acides aminés à chaque position : profils ou matrices de fréquences</a:t>
            </a:r>
          </a:p>
        </p:txBody>
      </p:sp>
      <p:pic>
        <p:nvPicPr>
          <p:cNvPr id="1288" name="Shape 1288" descr="prosite.gif"/>
          <p:cNvPicPr preferRelativeResize="0"/>
          <p:nvPr/>
        </p:nvPicPr>
        <p:blipFill>
          <a:blip r:embed="rId3">
            <a:alphaModFix/>
          </a:blip>
          <a:stretch>
            <a:fillRect/>
          </a:stretch>
        </p:blipFill>
        <p:spPr>
          <a:xfrm>
            <a:off x="7207875" y="779100"/>
            <a:ext cx="1733550" cy="80010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Shape 129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294" name="Shape 1294"/>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295" name="Shape 129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122</a:t>
            </a:fld>
            <a:endParaRPr lang="fr"/>
          </a:p>
        </p:txBody>
      </p:sp>
      <p:sp>
        <p:nvSpPr>
          <p:cNvPr id="1296" name="Shape 1296"/>
          <p:cNvSpPr txBox="1">
            <a:spLocks noGrp="1"/>
          </p:cNvSpPr>
          <p:nvPr>
            <p:ph type="body" idx="1"/>
          </p:nvPr>
        </p:nvSpPr>
        <p:spPr>
          <a:xfrm>
            <a:off x="270925" y="11156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Les matrices de fréquences ou de probabilité ou profils</a:t>
            </a:r>
            <a:r>
              <a:rPr lang="fr" sz="1800"/>
              <a:t> :</a:t>
            </a:r>
          </a:p>
          <a:p>
            <a:pPr marL="0" lvl="0" indent="0" rtl="0">
              <a:lnSpc>
                <a:spcPct val="115000"/>
              </a:lnSpc>
              <a:spcBef>
                <a:spcPts val="0"/>
              </a:spcBef>
              <a:buNone/>
            </a:pPr>
            <a:r>
              <a:rPr lang="fr" sz="1800">
                <a:solidFill>
                  <a:srgbClr val="000000"/>
                </a:solidFill>
                <a:latin typeface="Courier"/>
                <a:ea typeface="Courier"/>
                <a:cs typeface="Courier"/>
                <a:sym typeface="Courier"/>
              </a:rPr>
              <a:t>AATAGTCGC</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GGTAGTCTA</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ATTAGTCGA</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GCTAGTCGG</a:t>
            </a:r>
          </a:p>
          <a:p>
            <a:pPr marL="0" lvl="0" indent="0" rtl="0">
              <a:lnSpc>
                <a:spcPct val="115000"/>
              </a:lnSpc>
              <a:spcBef>
                <a:spcPts val="0"/>
              </a:spcBef>
              <a:buNone/>
            </a:pPr>
            <a:r>
              <a:rPr lang="fr" sz="1800">
                <a:solidFill>
                  <a:srgbClr val="000000"/>
                </a:solidFill>
                <a:latin typeface="Courier"/>
                <a:ea typeface="Courier"/>
                <a:cs typeface="Courier"/>
                <a:sym typeface="Courier"/>
              </a:rPr>
              <a:t>le profil correspondant : </a:t>
            </a:r>
          </a:p>
          <a:p>
            <a:pPr marL="0" lvl="0" indent="0" rtl="0">
              <a:lnSpc>
                <a:spcPct val="115000"/>
              </a:lnSpc>
              <a:spcBef>
                <a:spcPts val="0"/>
              </a:spcBef>
              <a:buNone/>
            </a:pPr>
            <a:r>
              <a:rPr lang="fr" sz="1800">
                <a:solidFill>
                  <a:srgbClr val="000000"/>
                </a:solidFill>
                <a:latin typeface="Courier"/>
                <a:ea typeface="Courier"/>
                <a:cs typeface="Courier"/>
                <a:sym typeface="Courier"/>
              </a:rPr>
              <a:t> 	1     2     3     4     5     6     7     8     9</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A: 0.5   0.25  0     1     0     0     0     0     0.5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T: 0     0.25  1     0     0     1     0     0.25  0</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G: 0.5   0.25  0     0     1     0     0     0.75  0.25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C: 0     0.25  0     0     0     0     1     0     0.25</a:t>
            </a:r>
          </a:p>
          <a:p>
            <a:pPr marL="0" lvl="0" indent="-69850" rtl="0">
              <a:lnSpc>
                <a:spcPct val="115000"/>
              </a:lnSpc>
              <a:spcBef>
                <a:spcPts val="0"/>
              </a:spcBef>
              <a:buClr>
                <a:schemeClr val="dk1"/>
              </a:buClr>
              <a:buSzPct val="61111"/>
              <a:buFont typeface="Arial"/>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
        <p:nvSpPr>
          <p:cNvPr id="1297" name="Shape 1297"/>
          <p:cNvSpPr txBox="1"/>
          <p:nvPr/>
        </p:nvSpPr>
        <p:spPr>
          <a:xfrm>
            <a:off x="5536900" y="1753075"/>
            <a:ext cx="2858700" cy="744900"/>
          </a:xfrm>
          <a:prstGeom prst="rect">
            <a:avLst/>
          </a:prstGeom>
          <a:noFill/>
          <a:ln>
            <a:noFill/>
          </a:ln>
        </p:spPr>
        <p:txBody>
          <a:bodyPr lIns="91425" tIns="91425" rIns="91425" bIns="91425" anchor="t" anchorCtr="0">
            <a:noAutofit/>
          </a:bodyPr>
          <a:lstStyle/>
          <a:p>
            <a:pPr lvl="0">
              <a:spcBef>
                <a:spcPts val="0"/>
              </a:spcBef>
              <a:buNone/>
            </a:pPr>
            <a:r>
              <a:rPr lang="fr"/>
              <a:t>position frequency matrix (PFM)</a:t>
            </a:r>
          </a:p>
          <a:p>
            <a:pPr lvl="0">
              <a:spcBef>
                <a:spcPts val="0"/>
              </a:spcBef>
              <a:buNone/>
            </a:pPr>
            <a:r>
              <a:rPr lang="fr"/>
              <a:t>position probability matrix (PPM)</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Shape 1302"/>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303" name="Shape 1303"/>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04" name="Shape 130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123</a:t>
            </a:fld>
            <a:endParaRPr lang="fr"/>
          </a:p>
        </p:txBody>
      </p:sp>
      <p:sp>
        <p:nvSpPr>
          <p:cNvPr id="1305" name="Shape 1305"/>
          <p:cNvSpPr txBox="1">
            <a:spLocks noGrp="1"/>
          </p:cNvSpPr>
          <p:nvPr>
            <p:ph type="body" idx="1"/>
          </p:nvPr>
        </p:nvSpPr>
        <p:spPr>
          <a:xfrm>
            <a:off x="270925" y="11156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Les matrices de fréquences ou de probabilités ou profils</a:t>
            </a:r>
            <a:r>
              <a:rPr lang="fr" sz="1800"/>
              <a:t> :</a:t>
            </a:r>
          </a:p>
          <a:p>
            <a:pPr marL="0" lvl="0" indent="0" rtl="0">
              <a:lnSpc>
                <a:spcPct val="115000"/>
              </a:lnSpc>
              <a:spcBef>
                <a:spcPts val="0"/>
              </a:spcBef>
              <a:buNone/>
            </a:pPr>
            <a:r>
              <a:rPr lang="fr" sz="1800">
                <a:solidFill>
                  <a:srgbClr val="000000"/>
                </a:solidFill>
                <a:latin typeface="Courier"/>
                <a:ea typeface="Courier"/>
                <a:cs typeface="Courier"/>
                <a:sym typeface="Courier"/>
              </a:rPr>
              <a:t> 	1     2     3     4     5     6     7     8     9</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A: 0.5   0.25  0     1     0     0     0     0     0.5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T: 0     0.25  1     0     0     1     0     0.25  0</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G: 0.5   0.25  0     0     1     0     0     0.75  0.25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C: 0     0.25  0     0     0     0     1     0     0.25</a:t>
            </a:r>
          </a:p>
          <a:p>
            <a:pPr marL="0" lvl="0" indent="-69850" rtl="0">
              <a:lnSpc>
                <a:spcPct val="115000"/>
              </a:lnSpc>
              <a:spcBef>
                <a:spcPts val="0"/>
              </a:spcBef>
              <a:buClr>
                <a:schemeClr val="dk1"/>
              </a:buClr>
              <a:buSzPct val="61111"/>
              <a:buFont typeface="Arial"/>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
        <p:nvSpPr>
          <p:cNvPr id="1306" name="Shape 1306"/>
          <p:cNvSpPr txBox="1"/>
          <p:nvPr/>
        </p:nvSpPr>
        <p:spPr>
          <a:xfrm>
            <a:off x="296000" y="3089975"/>
            <a:ext cx="8516400" cy="1718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fr" sz="1800">
                <a:solidFill>
                  <a:schemeClr val="dk1"/>
                </a:solidFill>
                <a:latin typeface="Calibri"/>
                <a:ea typeface="Calibri"/>
                <a:cs typeface="Calibri"/>
                <a:sym typeface="Calibri"/>
              </a:rPr>
              <a:t>Ces matrices de fréquences peuvent être modifiées pour tenir compte de la fréquence de chaque résidus : elles deviennent ainsi des matrices de poids.</a:t>
            </a:r>
          </a:p>
          <a:p>
            <a:pPr lvl="0" rtl="0">
              <a:lnSpc>
                <a:spcPct val="115000"/>
              </a:lnSpc>
              <a:spcBef>
                <a:spcPts val="0"/>
              </a:spcBef>
              <a:buClr>
                <a:schemeClr val="dk1"/>
              </a:buClr>
              <a:buSzPct val="61111"/>
              <a:buFont typeface="Arial"/>
              <a:buNone/>
            </a:pPr>
            <a:r>
              <a:rPr lang="fr" sz="1800">
                <a:solidFill>
                  <a:schemeClr val="dk1"/>
                </a:solidFill>
                <a:latin typeface="Calibri"/>
                <a:ea typeface="Calibri"/>
                <a:cs typeface="Calibri"/>
                <a:sym typeface="Calibri"/>
              </a:rPr>
              <a:t>De plus une transformation (log2((f(x)+ε)/f(b))) est très souvent utilisée pour enlever les 0 dans la matrice et donc autoriser de nouvelles séquences qui peuvent correspondre au profil.</a:t>
            </a:r>
          </a:p>
          <a:p>
            <a:pPr lvl="0">
              <a:spcBef>
                <a:spcPts val="0"/>
              </a:spcBef>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Shape 1311"/>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312" name="Shape 1312"/>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13" name="Shape 131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124</a:t>
            </a:fld>
            <a:endParaRPr lang="fr"/>
          </a:p>
        </p:txBody>
      </p:sp>
      <p:sp>
        <p:nvSpPr>
          <p:cNvPr id="1314" name="Shape 1314"/>
          <p:cNvSpPr txBox="1">
            <a:spLocks noGrp="1"/>
          </p:cNvSpPr>
          <p:nvPr>
            <p:ph type="body" idx="1"/>
          </p:nvPr>
        </p:nvSpPr>
        <p:spPr>
          <a:xfrm>
            <a:off x="270925" y="1877650"/>
            <a:ext cx="8617800" cy="14157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2400"/>
              <a:t>On obtient alors des pseudo-comptages.</a:t>
            </a:r>
          </a:p>
          <a:p>
            <a:pPr marL="0" lvl="0" indent="0" rtl="0">
              <a:lnSpc>
                <a:spcPct val="115000"/>
              </a:lnSpc>
              <a:spcBef>
                <a:spcPts val="0"/>
              </a:spcBef>
              <a:buNone/>
            </a:pPr>
            <a:r>
              <a:rPr lang="fr" sz="2400"/>
              <a:t>Ces matrices sont appelées PWM : position weight matrix, PSWM : position-specific weight matrix ou PSSM : position-specific scoring matrix.</a:t>
            </a:r>
          </a:p>
          <a:p>
            <a:pPr marL="0" lvl="0" indent="0" rtl="0">
              <a:lnSpc>
                <a:spcPct val="115000"/>
              </a:lnSpc>
              <a:spcBef>
                <a:spcPts val="0"/>
              </a:spcBef>
              <a:buNone/>
            </a:pPr>
            <a:r>
              <a:rPr lang="fr" sz="2400">
                <a:solidFill>
                  <a:srgbClr val="FF0000"/>
                </a:solidFill>
              </a:rPr>
              <a:t>Le score d’un mot dans le modèle est la somme des poids puisqu’on est en log.</a:t>
            </a:r>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Shape 1319"/>
          <p:cNvSpPr txBox="1">
            <a:spLocks noGrp="1"/>
          </p:cNvSpPr>
          <p:nvPr>
            <p:ph type="title"/>
          </p:nvPr>
        </p:nvSpPr>
        <p:spPr>
          <a:xfrm>
            <a:off x="628650" y="452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Comment les décrit-on ?</a:t>
            </a:r>
          </a:p>
        </p:txBody>
      </p:sp>
      <p:sp>
        <p:nvSpPr>
          <p:cNvPr id="1320" name="Shape 1320"/>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21" name="Shape 132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125</a:t>
            </a:fld>
            <a:endParaRPr lang="fr"/>
          </a:p>
        </p:txBody>
      </p:sp>
      <p:sp>
        <p:nvSpPr>
          <p:cNvPr id="1322" name="Shape 1322"/>
          <p:cNvSpPr txBox="1">
            <a:spLocks noGrp="1"/>
          </p:cNvSpPr>
          <p:nvPr>
            <p:ph type="body" idx="1"/>
          </p:nvPr>
        </p:nvSpPr>
        <p:spPr>
          <a:xfrm>
            <a:off x="270925" y="8870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Les matrices de poids :</a:t>
            </a:r>
          </a:p>
          <a:p>
            <a:pPr marL="0" lvl="0" indent="0" rtl="0">
              <a:lnSpc>
                <a:spcPct val="115000"/>
              </a:lnSpc>
              <a:spcBef>
                <a:spcPts val="0"/>
              </a:spcBef>
              <a:buNone/>
            </a:pPr>
            <a:r>
              <a:rPr lang="fr" sz="1800">
                <a:solidFill>
                  <a:srgbClr val="000000"/>
                </a:solidFill>
                <a:latin typeface="Courier"/>
                <a:ea typeface="Courier"/>
                <a:cs typeface="Courier"/>
                <a:sym typeface="Courier"/>
              </a:rPr>
              <a:t>le profil correspondant : </a:t>
            </a:r>
          </a:p>
          <a:p>
            <a:pPr marL="0" lvl="0" indent="0" rtl="0">
              <a:lnSpc>
                <a:spcPct val="115000"/>
              </a:lnSpc>
              <a:spcBef>
                <a:spcPts val="0"/>
              </a:spcBef>
              <a:buNone/>
            </a:pPr>
            <a:r>
              <a:rPr lang="fr" sz="1800">
                <a:solidFill>
                  <a:srgbClr val="000000"/>
                </a:solidFill>
                <a:latin typeface="Courier"/>
                <a:ea typeface="Courier"/>
                <a:cs typeface="Courier"/>
                <a:sym typeface="Courier"/>
              </a:rPr>
              <a:t> 	1     2     3     4     5     6     7     8     9</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A: 0.5   0.25  0     1     0     0     0     0     0.5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T: 0     0.25  1     0     0     1     0     0.25  0</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G: 0.5   0.25  0     0     1     0     0     0.75  0.25</a:t>
            </a:r>
            <a:br>
              <a:rPr lang="fr" sz="1800">
                <a:solidFill>
                  <a:srgbClr val="000000"/>
                </a:solidFill>
                <a:latin typeface="Courier"/>
                <a:ea typeface="Courier"/>
                <a:cs typeface="Courier"/>
                <a:sym typeface="Courier"/>
              </a:rPr>
            </a:br>
            <a:r>
              <a:rPr lang="fr" sz="1800">
                <a:solidFill>
                  <a:srgbClr val="000000"/>
                </a:solidFill>
                <a:latin typeface="Courier"/>
                <a:ea typeface="Courier"/>
                <a:cs typeface="Courier"/>
                <a:sym typeface="Courier"/>
              </a:rPr>
              <a:t>C: 0     0.25  0     0     0     0     1     0     0.25</a:t>
            </a:r>
          </a:p>
          <a:p>
            <a:pPr marL="0" lvl="0" indent="0" rtl="0">
              <a:lnSpc>
                <a:spcPct val="115000"/>
              </a:lnSpc>
              <a:spcBef>
                <a:spcPts val="0"/>
              </a:spcBef>
              <a:buNone/>
            </a:pPr>
            <a:r>
              <a:rPr lang="fr" sz="1800">
                <a:solidFill>
                  <a:srgbClr val="FF0000"/>
                </a:solidFill>
                <a:latin typeface="Courier"/>
                <a:ea typeface="Courier"/>
                <a:cs typeface="Courier"/>
                <a:sym typeface="Courier"/>
              </a:rPr>
              <a:t>log2((f(x) + 0.05)/0.25))</a:t>
            </a:r>
          </a:p>
          <a:p>
            <a:pPr marL="0" lvl="0" indent="0" rtl="0">
              <a:lnSpc>
                <a:spcPct val="115000"/>
              </a:lnSpc>
              <a:spcBef>
                <a:spcPts val="0"/>
              </a:spcBef>
              <a:buNone/>
            </a:pPr>
            <a:r>
              <a:rPr lang="fr" sz="1800">
                <a:latin typeface="Courier"/>
                <a:ea typeface="Courier"/>
                <a:cs typeface="Courier"/>
                <a:sym typeface="Courier"/>
              </a:rPr>
              <a:t> 	1     2     3     4     5     6     7     8     9</a:t>
            </a:r>
            <a:br>
              <a:rPr lang="fr" sz="1800">
                <a:latin typeface="Courier"/>
                <a:ea typeface="Courier"/>
                <a:cs typeface="Courier"/>
                <a:sym typeface="Courier"/>
              </a:rPr>
            </a:br>
            <a:r>
              <a:rPr lang="fr" sz="1800">
                <a:latin typeface="Courier"/>
                <a:ea typeface="Courier"/>
                <a:cs typeface="Courier"/>
                <a:sym typeface="Courier"/>
              </a:rPr>
              <a:t>A: 1.14  0.26 -2.32  2.07 -2.32 -2.32  -2.32 -2.32 1.14</a:t>
            </a:r>
            <a:br>
              <a:rPr lang="fr" sz="1800">
                <a:latin typeface="Courier"/>
                <a:ea typeface="Courier"/>
                <a:cs typeface="Courier"/>
                <a:sym typeface="Courier"/>
              </a:rPr>
            </a:br>
            <a:r>
              <a:rPr lang="fr" sz="1800">
                <a:latin typeface="Courier"/>
                <a:ea typeface="Courier"/>
                <a:cs typeface="Courier"/>
                <a:sym typeface="Courier"/>
              </a:rPr>
              <a:t>T: -2.32 0.26  2.07  -2.32 -2.32 2.07  -2.32 0.26 -2.32</a:t>
            </a:r>
            <a:br>
              <a:rPr lang="fr" sz="1800">
                <a:latin typeface="Courier"/>
                <a:ea typeface="Courier"/>
                <a:cs typeface="Courier"/>
                <a:sym typeface="Courier"/>
              </a:rPr>
            </a:br>
            <a:r>
              <a:rPr lang="fr" sz="1800">
                <a:latin typeface="Courier"/>
                <a:ea typeface="Courier"/>
                <a:cs typeface="Courier"/>
                <a:sym typeface="Courier"/>
              </a:rPr>
              <a:t>G: 1.14  0.26 -2.32  -2.32 2.07  -2.32 -2.32 1.68  0.26</a:t>
            </a:r>
            <a:br>
              <a:rPr lang="fr" sz="1800">
                <a:latin typeface="Courier"/>
                <a:ea typeface="Courier"/>
                <a:cs typeface="Courier"/>
                <a:sym typeface="Courier"/>
              </a:rPr>
            </a:br>
            <a:r>
              <a:rPr lang="fr" sz="1800">
                <a:latin typeface="Courier"/>
                <a:ea typeface="Courier"/>
                <a:cs typeface="Courier"/>
                <a:sym typeface="Courier"/>
              </a:rPr>
              <a:t>C: -2.32 0.26 -2.32  -2.32 -2.32 -2.32  2.07 -2.32 0.26</a:t>
            </a:r>
          </a:p>
          <a:p>
            <a:pPr marL="0" lvl="0" indent="0" rtl="0">
              <a:lnSpc>
                <a:spcPct val="115000"/>
              </a:lnSpc>
              <a:spcBef>
                <a:spcPts val="0"/>
              </a:spcBef>
              <a:buNone/>
            </a:pPr>
            <a:endParaRPr sz="1800">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
        <p:nvSpPr>
          <p:cNvPr id="1323" name="Shape 1323"/>
          <p:cNvSpPr txBox="1"/>
          <p:nvPr/>
        </p:nvSpPr>
        <p:spPr>
          <a:xfrm>
            <a:off x="5798600" y="776675"/>
            <a:ext cx="2858700" cy="744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fr" sz="1200">
                <a:solidFill>
                  <a:schemeClr val="dk1"/>
                </a:solidFill>
                <a:latin typeface="Calibri"/>
                <a:ea typeface="Calibri"/>
                <a:cs typeface="Calibri"/>
                <a:sym typeface="Calibri"/>
              </a:rPr>
              <a:t>PWM : position weight matrix</a:t>
            </a:r>
          </a:p>
          <a:p>
            <a:pPr lvl="0" rtl="0">
              <a:lnSpc>
                <a:spcPct val="115000"/>
              </a:lnSpc>
              <a:spcBef>
                <a:spcPts val="0"/>
              </a:spcBef>
              <a:buNone/>
            </a:pPr>
            <a:r>
              <a:rPr lang="fr" sz="1200">
                <a:solidFill>
                  <a:schemeClr val="dk1"/>
                </a:solidFill>
                <a:latin typeface="Calibri"/>
                <a:ea typeface="Calibri"/>
                <a:cs typeface="Calibri"/>
                <a:sym typeface="Calibri"/>
              </a:rPr>
              <a:t>PSWM : position-specific weight matrix </a:t>
            </a:r>
          </a:p>
          <a:p>
            <a:pPr lvl="0" rtl="0">
              <a:lnSpc>
                <a:spcPct val="115000"/>
              </a:lnSpc>
              <a:spcBef>
                <a:spcPts val="0"/>
              </a:spcBef>
              <a:buClr>
                <a:schemeClr val="dk1"/>
              </a:buClr>
              <a:buSzPct val="91666"/>
              <a:buFont typeface="Arial"/>
              <a:buNone/>
            </a:pPr>
            <a:r>
              <a:rPr lang="fr" sz="1200">
                <a:solidFill>
                  <a:schemeClr val="dk1"/>
                </a:solidFill>
                <a:latin typeface="Calibri"/>
                <a:ea typeface="Calibri"/>
                <a:cs typeface="Calibri"/>
                <a:sym typeface="Calibri"/>
              </a:rPr>
              <a:t>PSSM : position-specific scoring matrix</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Shape 1328"/>
          <p:cNvSpPr txBox="1">
            <a:spLocks noGrp="1"/>
          </p:cNvSpPr>
          <p:nvPr>
            <p:ph type="title"/>
          </p:nvPr>
        </p:nvSpPr>
        <p:spPr>
          <a:xfrm>
            <a:off x="628650" y="452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b="1">
                <a:solidFill>
                  <a:srgbClr val="5B9BD5"/>
                </a:solidFill>
              </a:rPr>
              <a:t>Score d’un mot dans ma séquence ?</a:t>
            </a:r>
          </a:p>
        </p:txBody>
      </p:sp>
      <p:sp>
        <p:nvSpPr>
          <p:cNvPr id="1329" name="Shape 1329"/>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30" name="Shape 1330"/>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126</a:t>
            </a:fld>
            <a:endParaRPr lang="fr"/>
          </a:p>
        </p:txBody>
      </p:sp>
      <p:sp>
        <p:nvSpPr>
          <p:cNvPr id="1331" name="Shape 1331"/>
          <p:cNvSpPr txBox="1">
            <a:spLocks noGrp="1"/>
          </p:cNvSpPr>
          <p:nvPr>
            <p:ph type="body" idx="1"/>
          </p:nvPr>
        </p:nvSpPr>
        <p:spPr>
          <a:xfrm>
            <a:off x="270925" y="8870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Calcul d’un score d’une séquence :</a:t>
            </a:r>
          </a:p>
          <a:p>
            <a:pPr marL="0" lvl="0" indent="0" rtl="0">
              <a:lnSpc>
                <a:spcPct val="115000"/>
              </a:lnSpc>
              <a:spcBef>
                <a:spcPts val="0"/>
              </a:spcBef>
              <a:buNone/>
            </a:pPr>
            <a:r>
              <a:rPr lang="fr" sz="1800">
                <a:latin typeface="Courier"/>
                <a:ea typeface="Courier"/>
                <a:cs typeface="Courier"/>
                <a:sym typeface="Courier"/>
              </a:rPr>
              <a:t> 	1     2     3     4     5     6     7     8     9</a:t>
            </a:r>
            <a:br>
              <a:rPr lang="fr" sz="1800">
                <a:latin typeface="Courier"/>
                <a:ea typeface="Courier"/>
                <a:cs typeface="Courier"/>
                <a:sym typeface="Courier"/>
              </a:rPr>
            </a:br>
            <a:r>
              <a:rPr lang="fr" sz="1800">
                <a:latin typeface="Courier"/>
                <a:ea typeface="Courier"/>
                <a:cs typeface="Courier"/>
                <a:sym typeface="Courier"/>
              </a:rPr>
              <a:t>A: 1.14  0.26 -2.32  2.07 -2.32 -2.32  -2.32 -2.32 1.14</a:t>
            </a:r>
            <a:br>
              <a:rPr lang="fr" sz="1800">
                <a:latin typeface="Courier"/>
                <a:ea typeface="Courier"/>
                <a:cs typeface="Courier"/>
                <a:sym typeface="Courier"/>
              </a:rPr>
            </a:br>
            <a:r>
              <a:rPr lang="fr" sz="1800">
                <a:latin typeface="Courier"/>
                <a:ea typeface="Courier"/>
                <a:cs typeface="Courier"/>
                <a:sym typeface="Courier"/>
              </a:rPr>
              <a:t>T: -2.32 0.26  2.07  -2.32 -2.32 2.07  -2.32 0.26 -2.32</a:t>
            </a:r>
            <a:br>
              <a:rPr lang="fr" sz="1800">
                <a:latin typeface="Courier"/>
                <a:ea typeface="Courier"/>
                <a:cs typeface="Courier"/>
                <a:sym typeface="Courier"/>
              </a:rPr>
            </a:br>
            <a:r>
              <a:rPr lang="fr" sz="1800">
                <a:latin typeface="Courier"/>
                <a:ea typeface="Courier"/>
                <a:cs typeface="Courier"/>
                <a:sym typeface="Courier"/>
              </a:rPr>
              <a:t>G: 1.14  0.26 -2.32  -2.32 2.07  -2.32 -2.32 1.68  0.26</a:t>
            </a:r>
            <a:br>
              <a:rPr lang="fr" sz="1800">
                <a:latin typeface="Courier"/>
                <a:ea typeface="Courier"/>
                <a:cs typeface="Courier"/>
                <a:sym typeface="Courier"/>
              </a:rPr>
            </a:br>
            <a:r>
              <a:rPr lang="fr" sz="1800">
                <a:latin typeface="Courier"/>
                <a:ea typeface="Courier"/>
                <a:cs typeface="Courier"/>
                <a:sym typeface="Courier"/>
              </a:rPr>
              <a:t>C: -2.32 0.26 -2.32  -2.32 -2.32 -2.32  2.07 -2.32 0.26</a:t>
            </a:r>
          </a:p>
          <a:p>
            <a:pPr marL="0" lvl="0" indent="0" rtl="0">
              <a:lnSpc>
                <a:spcPct val="115000"/>
              </a:lnSpc>
              <a:spcBef>
                <a:spcPts val="0"/>
              </a:spcBef>
              <a:buNone/>
            </a:pPr>
            <a:endParaRPr sz="1800">
              <a:latin typeface="Courier"/>
              <a:ea typeface="Courier"/>
              <a:cs typeface="Courier"/>
              <a:sym typeface="Courier"/>
            </a:endParaRPr>
          </a:p>
          <a:p>
            <a:pPr marL="0" lvl="0" indent="0" rtl="0">
              <a:lnSpc>
                <a:spcPct val="115000"/>
              </a:lnSpc>
              <a:spcBef>
                <a:spcPts val="0"/>
              </a:spcBef>
              <a:buNone/>
            </a:pPr>
            <a:r>
              <a:rPr lang="fr" sz="1800">
                <a:latin typeface="Courier"/>
                <a:ea typeface="Courier"/>
                <a:cs typeface="Courier"/>
                <a:sym typeface="Courier"/>
              </a:rPr>
              <a:t>Score : CAGTGACCC ????</a:t>
            </a:r>
          </a:p>
          <a:p>
            <a:pPr marL="0" lvl="0" indent="0" rtl="0">
              <a:lnSpc>
                <a:spcPct val="115000"/>
              </a:lnSpc>
              <a:spcBef>
                <a:spcPts val="0"/>
              </a:spcBef>
              <a:buNone/>
            </a:pPr>
            <a:endParaRPr sz="1800">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28650" y="452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Score d’un mot dans ma séquence ?</a:t>
            </a:r>
          </a:p>
        </p:txBody>
      </p:sp>
      <p:sp>
        <p:nvSpPr>
          <p:cNvPr id="1337" name="Shape 1337"/>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38" name="Shape 133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127</a:t>
            </a:fld>
            <a:endParaRPr lang="fr"/>
          </a:p>
        </p:txBody>
      </p:sp>
      <p:sp>
        <p:nvSpPr>
          <p:cNvPr id="1339" name="Shape 1339"/>
          <p:cNvSpPr txBox="1">
            <a:spLocks noGrp="1"/>
          </p:cNvSpPr>
          <p:nvPr>
            <p:ph type="body" idx="1"/>
          </p:nvPr>
        </p:nvSpPr>
        <p:spPr>
          <a:xfrm>
            <a:off x="270925" y="887050"/>
            <a:ext cx="8617800" cy="3876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Calcul d’un score d’une séquence :</a:t>
            </a:r>
          </a:p>
          <a:p>
            <a:pPr marL="0" lvl="0" indent="0" rtl="0">
              <a:lnSpc>
                <a:spcPct val="115000"/>
              </a:lnSpc>
              <a:spcBef>
                <a:spcPts val="0"/>
              </a:spcBef>
              <a:buNone/>
            </a:pPr>
            <a:r>
              <a:rPr lang="fr" sz="1800">
                <a:latin typeface="Courier"/>
                <a:ea typeface="Courier"/>
                <a:cs typeface="Courier"/>
                <a:sym typeface="Courier"/>
              </a:rPr>
              <a:t> 	1     2     3     4     5     6     7     8     9</a:t>
            </a:r>
            <a:br>
              <a:rPr lang="fr" sz="1800">
                <a:latin typeface="Courier"/>
                <a:ea typeface="Courier"/>
                <a:cs typeface="Courier"/>
                <a:sym typeface="Courier"/>
              </a:rPr>
            </a:br>
            <a:r>
              <a:rPr lang="fr" sz="1800">
                <a:latin typeface="Courier"/>
                <a:ea typeface="Courier"/>
                <a:cs typeface="Courier"/>
                <a:sym typeface="Courier"/>
              </a:rPr>
              <a:t>A: 1.14  </a:t>
            </a:r>
            <a:r>
              <a:rPr lang="fr" sz="1800">
                <a:solidFill>
                  <a:srgbClr val="FF0000"/>
                </a:solidFill>
                <a:latin typeface="Courier"/>
                <a:ea typeface="Courier"/>
                <a:cs typeface="Courier"/>
                <a:sym typeface="Courier"/>
              </a:rPr>
              <a:t>0.26</a:t>
            </a:r>
            <a:r>
              <a:rPr lang="fr" sz="1800">
                <a:latin typeface="Courier"/>
                <a:ea typeface="Courier"/>
                <a:cs typeface="Courier"/>
                <a:sym typeface="Courier"/>
              </a:rPr>
              <a:t> -2.32  2.07 -2.32 </a:t>
            </a:r>
            <a:r>
              <a:rPr lang="fr" sz="1800">
                <a:solidFill>
                  <a:srgbClr val="FF0000"/>
                </a:solidFill>
                <a:latin typeface="Courier"/>
                <a:ea typeface="Courier"/>
                <a:cs typeface="Courier"/>
                <a:sym typeface="Courier"/>
              </a:rPr>
              <a:t>-2.32</a:t>
            </a:r>
            <a:r>
              <a:rPr lang="fr" sz="1800">
                <a:latin typeface="Courier"/>
                <a:ea typeface="Courier"/>
                <a:cs typeface="Courier"/>
                <a:sym typeface="Courier"/>
              </a:rPr>
              <a:t>  -2.32 -2.32 1.14</a:t>
            </a:r>
            <a:br>
              <a:rPr lang="fr" sz="1800">
                <a:latin typeface="Courier"/>
                <a:ea typeface="Courier"/>
                <a:cs typeface="Courier"/>
                <a:sym typeface="Courier"/>
              </a:rPr>
            </a:br>
            <a:r>
              <a:rPr lang="fr" sz="1800">
                <a:latin typeface="Courier"/>
                <a:ea typeface="Courier"/>
                <a:cs typeface="Courier"/>
                <a:sym typeface="Courier"/>
              </a:rPr>
              <a:t>T: -2.32 0.26  2.07  </a:t>
            </a:r>
            <a:r>
              <a:rPr lang="fr" sz="1800">
                <a:solidFill>
                  <a:srgbClr val="FF0000"/>
                </a:solidFill>
                <a:latin typeface="Courier"/>
                <a:ea typeface="Courier"/>
                <a:cs typeface="Courier"/>
                <a:sym typeface="Courier"/>
              </a:rPr>
              <a:t>-2.32</a:t>
            </a:r>
            <a:r>
              <a:rPr lang="fr" sz="1800">
                <a:latin typeface="Courier"/>
                <a:ea typeface="Courier"/>
                <a:cs typeface="Courier"/>
                <a:sym typeface="Courier"/>
              </a:rPr>
              <a:t> -2.32 2.07  -2.32 0.26 -2.32</a:t>
            </a:r>
            <a:br>
              <a:rPr lang="fr" sz="1800">
                <a:latin typeface="Courier"/>
                <a:ea typeface="Courier"/>
                <a:cs typeface="Courier"/>
                <a:sym typeface="Courier"/>
              </a:rPr>
            </a:br>
            <a:r>
              <a:rPr lang="fr" sz="1800">
                <a:latin typeface="Courier"/>
                <a:ea typeface="Courier"/>
                <a:cs typeface="Courier"/>
                <a:sym typeface="Courier"/>
              </a:rPr>
              <a:t>G: 1.14  0.26 </a:t>
            </a:r>
            <a:r>
              <a:rPr lang="fr" sz="1800">
                <a:solidFill>
                  <a:srgbClr val="FF0000"/>
                </a:solidFill>
                <a:latin typeface="Courier"/>
                <a:ea typeface="Courier"/>
                <a:cs typeface="Courier"/>
                <a:sym typeface="Courier"/>
              </a:rPr>
              <a:t>-2.32</a:t>
            </a:r>
            <a:r>
              <a:rPr lang="fr" sz="1800">
                <a:latin typeface="Courier"/>
                <a:ea typeface="Courier"/>
                <a:cs typeface="Courier"/>
                <a:sym typeface="Courier"/>
              </a:rPr>
              <a:t>  -2.32 </a:t>
            </a:r>
            <a:r>
              <a:rPr lang="fr" sz="1800">
                <a:solidFill>
                  <a:srgbClr val="FF0000"/>
                </a:solidFill>
                <a:latin typeface="Courier"/>
                <a:ea typeface="Courier"/>
                <a:cs typeface="Courier"/>
                <a:sym typeface="Courier"/>
              </a:rPr>
              <a:t>2.07</a:t>
            </a:r>
            <a:r>
              <a:rPr lang="fr" sz="1800">
                <a:latin typeface="Courier"/>
                <a:ea typeface="Courier"/>
                <a:cs typeface="Courier"/>
                <a:sym typeface="Courier"/>
              </a:rPr>
              <a:t>  -2.32 -2.32 1.68  0.26</a:t>
            </a:r>
            <a:br>
              <a:rPr lang="fr" sz="1800">
                <a:latin typeface="Courier"/>
                <a:ea typeface="Courier"/>
                <a:cs typeface="Courier"/>
                <a:sym typeface="Courier"/>
              </a:rPr>
            </a:br>
            <a:r>
              <a:rPr lang="fr" sz="1800">
                <a:latin typeface="Courier"/>
                <a:ea typeface="Courier"/>
                <a:cs typeface="Courier"/>
                <a:sym typeface="Courier"/>
              </a:rPr>
              <a:t>C: </a:t>
            </a:r>
            <a:r>
              <a:rPr lang="fr" sz="1800">
                <a:solidFill>
                  <a:srgbClr val="FF0000"/>
                </a:solidFill>
                <a:latin typeface="Courier"/>
                <a:ea typeface="Courier"/>
                <a:cs typeface="Courier"/>
                <a:sym typeface="Courier"/>
              </a:rPr>
              <a:t>-2.32</a:t>
            </a:r>
            <a:r>
              <a:rPr lang="fr" sz="1800">
                <a:latin typeface="Courier"/>
                <a:ea typeface="Courier"/>
                <a:cs typeface="Courier"/>
                <a:sym typeface="Courier"/>
              </a:rPr>
              <a:t> 0.26 -2.32  -2.32 -2.32 -2.32  </a:t>
            </a:r>
            <a:r>
              <a:rPr lang="fr" sz="1800">
                <a:solidFill>
                  <a:srgbClr val="FF0000"/>
                </a:solidFill>
                <a:latin typeface="Courier"/>
                <a:ea typeface="Courier"/>
                <a:cs typeface="Courier"/>
                <a:sym typeface="Courier"/>
              </a:rPr>
              <a:t>2.07 -2.32 0.26</a:t>
            </a:r>
          </a:p>
          <a:p>
            <a:pPr marL="0" lvl="0" indent="0" rtl="0">
              <a:lnSpc>
                <a:spcPct val="115000"/>
              </a:lnSpc>
              <a:spcBef>
                <a:spcPts val="0"/>
              </a:spcBef>
              <a:buNone/>
            </a:pPr>
            <a:endParaRPr sz="1800">
              <a:latin typeface="Courier"/>
              <a:ea typeface="Courier"/>
              <a:cs typeface="Courier"/>
              <a:sym typeface="Courier"/>
            </a:endParaRPr>
          </a:p>
          <a:p>
            <a:pPr marL="0" lvl="0" indent="0" rtl="0">
              <a:lnSpc>
                <a:spcPct val="115000"/>
              </a:lnSpc>
              <a:spcBef>
                <a:spcPts val="0"/>
              </a:spcBef>
              <a:buNone/>
            </a:pPr>
            <a:r>
              <a:rPr lang="fr" sz="1800">
                <a:latin typeface="Courier"/>
                <a:ea typeface="Courier"/>
                <a:cs typeface="Courier"/>
                <a:sym typeface="Courier"/>
              </a:rPr>
              <a:t>Score : CAGTGACCC ????</a:t>
            </a:r>
          </a:p>
          <a:p>
            <a:pPr marL="0" lvl="0" indent="0" rtl="0">
              <a:lnSpc>
                <a:spcPct val="115000"/>
              </a:lnSpc>
              <a:spcBef>
                <a:spcPts val="0"/>
              </a:spcBef>
              <a:buNone/>
            </a:pPr>
            <a:endParaRPr sz="1800">
              <a:latin typeface="Courier"/>
              <a:ea typeface="Courier"/>
              <a:cs typeface="Courier"/>
              <a:sym typeface="Courier"/>
            </a:endParaRPr>
          </a:p>
          <a:p>
            <a:pPr marL="0" lvl="0" indent="0" rtl="0">
              <a:lnSpc>
                <a:spcPct val="115000"/>
              </a:lnSpc>
              <a:spcBef>
                <a:spcPts val="0"/>
              </a:spcBef>
              <a:buNone/>
            </a:pPr>
            <a:r>
              <a:rPr lang="fr" sz="1800">
                <a:latin typeface="Courier"/>
                <a:ea typeface="Courier"/>
                <a:cs typeface="Courier"/>
                <a:sym typeface="Courier"/>
              </a:rPr>
              <a:t>-2.32+0.26-2.32-2.32+2.07-2.32+2.07+0.26 = -4.62</a:t>
            </a:r>
          </a:p>
          <a:p>
            <a:pPr marL="0" lvl="0" indent="0" rtl="0">
              <a:lnSpc>
                <a:spcPct val="115000"/>
              </a:lnSpc>
              <a:spcBef>
                <a:spcPts val="0"/>
              </a:spcBef>
              <a:buNone/>
            </a:pPr>
            <a:r>
              <a:rPr lang="fr" sz="1800"/>
              <a:t>score &gt; 0 : la séquence a plus de chance de correspondre au motif qu’une séquence aléatoire, </a:t>
            </a:r>
          </a:p>
          <a:p>
            <a:pPr marL="0" lvl="0" indent="0" rtl="0">
              <a:lnSpc>
                <a:spcPct val="115000"/>
              </a:lnSpc>
              <a:spcBef>
                <a:spcPts val="0"/>
              </a:spcBef>
              <a:buNone/>
            </a:pPr>
            <a:r>
              <a:rPr lang="fr" sz="1800"/>
              <a:t>score &lt; 0 : séquence plus probablement aléatoire</a:t>
            </a:r>
          </a:p>
          <a:p>
            <a:pPr marL="0" lvl="0" indent="0" rtl="0">
              <a:lnSpc>
                <a:spcPct val="115000"/>
              </a:lnSpc>
              <a:spcBef>
                <a:spcPts val="0"/>
              </a:spcBef>
              <a:buNone/>
            </a:pPr>
            <a:endParaRPr sz="1800">
              <a:solidFill>
                <a:srgbClr val="000000"/>
              </a:solidFill>
              <a:latin typeface="Courier"/>
              <a:ea typeface="Courier"/>
              <a:cs typeface="Courier"/>
              <a:sym typeface="Courier"/>
            </a:endParaRP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Shape 1344"/>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Ce score est-il significatif ?</a:t>
            </a:r>
          </a:p>
        </p:txBody>
      </p:sp>
      <p:sp>
        <p:nvSpPr>
          <p:cNvPr id="1345" name="Shape 1345"/>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46" name="Shape 1346"/>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128</a:t>
            </a:fld>
            <a:endParaRPr lang="fr"/>
          </a:p>
        </p:txBody>
      </p:sp>
      <p:sp>
        <p:nvSpPr>
          <p:cNvPr id="1347" name="Shape 1347"/>
          <p:cNvSpPr txBox="1">
            <a:spLocks noGrp="1"/>
          </p:cNvSpPr>
          <p:nvPr>
            <p:ph type="body" idx="1"/>
          </p:nvPr>
        </p:nvSpPr>
        <p:spPr>
          <a:xfrm>
            <a:off x="270925" y="1980350"/>
            <a:ext cx="8617800" cy="2478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2400"/>
              <a:t>Il est nécessaire ensuite de comparer le score calculé aux scores max et min possibles avec le profil et de choisir le seuil de significativité. </a:t>
            </a:r>
          </a:p>
          <a:p>
            <a:pPr marL="0" lvl="0" indent="0" rtl="0">
              <a:lnSpc>
                <a:spcPct val="115000"/>
              </a:lnSpc>
              <a:spcBef>
                <a:spcPts val="0"/>
              </a:spcBef>
              <a:buNone/>
            </a:pPr>
            <a:endParaRPr sz="2400"/>
          </a:p>
          <a:p>
            <a:pPr marL="0" lvl="0" indent="0" rtl="0">
              <a:lnSpc>
                <a:spcPct val="115000"/>
              </a:lnSpc>
              <a:spcBef>
                <a:spcPts val="0"/>
              </a:spcBef>
              <a:buNone/>
            </a:pPr>
            <a:r>
              <a:rPr lang="fr" sz="2400"/>
              <a:t>⇒ pas de p-value.</a:t>
            </a:r>
          </a:p>
          <a:p>
            <a:pPr marL="0" lvl="0" indent="0" rtl="0">
              <a:lnSpc>
                <a:spcPct val="115000"/>
              </a:lnSpc>
              <a:spcBef>
                <a:spcPts val="0"/>
              </a:spcBef>
              <a:buNone/>
            </a:pPr>
            <a:endParaRPr sz="1800"/>
          </a:p>
          <a:p>
            <a:pPr marL="0" lvl="0" indent="0" rtl="0">
              <a:lnSpc>
                <a:spcPct val="115000"/>
              </a:lnSpc>
              <a:spcBef>
                <a:spcPts val="0"/>
              </a:spcBef>
              <a:buNone/>
            </a:pPr>
            <a:endParaRPr sz="1800" b="1">
              <a:solidFill>
                <a:srgbClr val="980000"/>
              </a:solidFill>
            </a:endParaRP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Shape 1352"/>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Autres raffinements possibles du profil</a:t>
            </a:r>
          </a:p>
        </p:txBody>
      </p:sp>
      <p:sp>
        <p:nvSpPr>
          <p:cNvPr id="1353" name="Shape 1353"/>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54" name="Shape 135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129</a:t>
            </a:fld>
            <a:endParaRPr lang="fr"/>
          </a:p>
        </p:txBody>
      </p:sp>
      <p:sp>
        <p:nvSpPr>
          <p:cNvPr id="1355" name="Shape 1355"/>
          <p:cNvSpPr txBox="1">
            <a:spLocks noGrp="1"/>
          </p:cNvSpPr>
          <p:nvPr>
            <p:ph type="body" idx="1"/>
          </p:nvPr>
        </p:nvSpPr>
        <p:spPr>
          <a:xfrm>
            <a:off x="263100" y="1484850"/>
            <a:ext cx="8617800" cy="2478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2400"/>
              <a:t>Il est possible de tenir compte des taux de substitution / conservation observées en générale dans les séquences protéiques (matrice PAM / BLOSUM) et de rajouter des indels (en rajoutant une colonne pour les gaps).</a:t>
            </a:r>
          </a:p>
          <a:p>
            <a:pPr marL="0" lvl="0" indent="0" rtl="0">
              <a:lnSpc>
                <a:spcPct val="115000"/>
              </a:lnSpc>
              <a:spcBef>
                <a:spcPts val="0"/>
              </a:spcBef>
              <a:buNone/>
            </a:pPr>
            <a:r>
              <a:rPr lang="fr" sz="2400" b="1">
                <a:solidFill>
                  <a:srgbClr val="FF0000"/>
                </a:solidFill>
              </a:rPr>
              <a:t>Ce type de formalisme convient donc pour des motifs moins bien conservés et permet d’utiliser des connaissances biologiques pour améliorer le profil.</a:t>
            </a: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L'homologie de séquence</a:t>
            </a:r>
          </a:p>
        </p:txBody>
      </p:sp>
      <p:sp>
        <p:nvSpPr>
          <p:cNvPr id="239" name="Shape 239"/>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fr" sz="1400" b="1" i="0" u="none" strike="noStrike" cap="none">
                <a:solidFill>
                  <a:schemeClr val="dk1"/>
                </a:solidFill>
                <a:latin typeface="Calibri"/>
                <a:ea typeface="Calibri"/>
                <a:cs typeface="Calibri"/>
                <a:sym typeface="Calibri"/>
              </a:rPr>
              <a:t>En bioinformatique aussi </a:t>
            </a:r>
            <a:r>
              <a:rPr lang="fr" sz="1400" b="1" i="0" u="none" strike="noStrike" cap="none">
                <a:solidFill>
                  <a:schemeClr val="accent1"/>
                </a:solidFill>
                <a:latin typeface="Calibri"/>
                <a:ea typeface="Calibri"/>
                <a:cs typeface="Calibri"/>
                <a:sym typeface="Calibri"/>
              </a:rPr>
              <a:t>Homologie = parenté = ancêtre commun</a:t>
            </a:r>
          </a:p>
          <a:p>
            <a:pPr marL="304800" marR="0" lvl="1" indent="-12700" algn="l" rtl="0">
              <a:lnSpc>
                <a:spcPct val="80000"/>
              </a:lnSpc>
              <a:spcBef>
                <a:spcPts val="900"/>
              </a:spcBef>
              <a:spcAft>
                <a:spcPts val="0"/>
              </a:spcAft>
              <a:buClr>
                <a:schemeClr val="dk1"/>
              </a:buClr>
              <a:buSzPct val="25000"/>
              <a:buFont typeface="Arial"/>
              <a:buNone/>
            </a:pPr>
            <a:r>
              <a:rPr lang="fr" sz="1400" b="0" i="0" u="none" strike="noStrike" cap="none">
                <a:solidFill>
                  <a:schemeClr val="dk1"/>
                </a:solidFill>
                <a:latin typeface="Calibri"/>
                <a:ea typeface="Calibri"/>
                <a:cs typeface="Calibri"/>
                <a:sym typeface="Calibri"/>
              </a:rPr>
              <a:t>L’aile de l’aigle </a:t>
            </a:r>
            <a:r>
              <a:rPr lang="fr" sz="1400" b="0" i="0" u="none" strike="noStrike" cap="none">
                <a:solidFill>
                  <a:srgbClr val="FF0000"/>
                </a:solidFill>
                <a:latin typeface="Calibri"/>
                <a:ea typeface="Calibri"/>
                <a:cs typeface="Calibri"/>
                <a:sym typeface="Calibri"/>
              </a:rPr>
              <a:t>est homologue</a:t>
            </a:r>
            <a:r>
              <a:rPr lang="fr" sz="1400" b="0" i="0" u="none" strike="noStrike" cap="none">
                <a:solidFill>
                  <a:schemeClr val="dk1"/>
                </a:solidFill>
                <a:latin typeface="Calibri"/>
                <a:ea typeface="Calibri"/>
                <a:cs typeface="Calibri"/>
                <a:sym typeface="Calibri"/>
              </a:rPr>
              <a:t> à l’aile du perroquet (oiseaux) et à la patte de la tortue (reptile)</a:t>
            </a:r>
          </a:p>
          <a:p>
            <a:pPr marL="304800" marR="0" lvl="1" indent="-12700" algn="l" rtl="0">
              <a:lnSpc>
                <a:spcPct val="80000"/>
              </a:lnSpc>
              <a:spcBef>
                <a:spcPts val="900"/>
              </a:spcBef>
              <a:spcAft>
                <a:spcPts val="0"/>
              </a:spcAft>
              <a:buClr>
                <a:schemeClr val="dk1"/>
              </a:buClr>
              <a:buSzPct val="25000"/>
              <a:buFont typeface="Arial"/>
              <a:buNone/>
            </a:pPr>
            <a:r>
              <a:rPr lang="fr" sz="1400" b="0" i="0" u="none" strike="noStrike" cap="none">
                <a:solidFill>
                  <a:schemeClr val="dk1"/>
                </a:solidFill>
                <a:latin typeface="Calibri"/>
                <a:ea typeface="Calibri"/>
                <a:cs typeface="Calibri"/>
                <a:sym typeface="Calibri"/>
              </a:rPr>
              <a:t>L’aile de la chauve souris </a:t>
            </a:r>
            <a:r>
              <a:rPr lang="fr" sz="1400" b="0" i="0" u="none" strike="noStrike" cap="none">
                <a:solidFill>
                  <a:srgbClr val="FF0000"/>
                </a:solidFill>
                <a:latin typeface="Calibri"/>
                <a:ea typeface="Calibri"/>
                <a:cs typeface="Calibri"/>
                <a:sym typeface="Calibri"/>
              </a:rPr>
              <a:t>est homologue</a:t>
            </a:r>
            <a:r>
              <a:rPr lang="fr" sz="1400" b="0" i="0" u="none" strike="noStrike" cap="none">
                <a:solidFill>
                  <a:schemeClr val="dk1"/>
                </a:solidFill>
                <a:latin typeface="Calibri"/>
                <a:ea typeface="Calibri"/>
                <a:cs typeface="Calibri"/>
                <a:sym typeface="Calibri"/>
              </a:rPr>
              <a:t> à la patte du cheval et au bras de l’homme (chiroptère, ongulé et primate - mammifères).</a:t>
            </a: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spcAft>
                <a:spcPts val="0"/>
              </a:spcAft>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a:p>
            <a:pPr marL="520700" marR="0" lvl="1" indent="-177800" algn="l" rtl="0">
              <a:lnSpc>
                <a:spcPct val="80000"/>
              </a:lnSpc>
              <a:spcBef>
                <a:spcPts val="900"/>
              </a:spcBef>
              <a:buClr>
                <a:schemeClr val="dk1"/>
              </a:buClr>
              <a:buSzPct val="100000"/>
              <a:buFont typeface="Arial"/>
              <a:buNone/>
            </a:pPr>
            <a:endParaRPr sz="14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13</a:t>
            </a:fld>
            <a:endParaRPr lang="fr" sz="900">
              <a:solidFill>
                <a:srgbClr val="888888"/>
              </a:solidFill>
              <a:latin typeface="Calibri"/>
              <a:ea typeface="Calibri"/>
              <a:cs typeface="Calibri"/>
              <a:sym typeface="Calibri"/>
            </a:endParaRPr>
          </a:p>
        </p:txBody>
      </p:sp>
      <p:grpSp>
        <p:nvGrpSpPr>
          <p:cNvPr id="241" name="Shape 241"/>
          <p:cNvGrpSpPr/>
          <p:nvPr/>
        </p:nvGrpSpPr>
        <p:grpSpPr>
          <a:xfrm>
            <a:off x="2302779" y="2616491"/>
            <a:ext cx="4537472" cy="1845468"/>
            <a:chOff x="973" y="1932"/>
            <a:chExt cx="3810" cy="1550"/>
          </a:xfrm>
        </p:grpSpPr>
        <p:pic>
          <p:nvPicPr>
            <p:cNvPr id="242" name="Shape 242"/>
            <p:cNvPicPr preferRelativeResize="0"/>
            <p:nvPr/>
          </p:nvPicPr>
          <p:blipFill rotWithShape="1">
            <a:blip r:embed="rId3">
              <a:alphaModFix/>
            </a:blip>
            <a:srcRect t="39230" r="2331" b="11090"/>
            <a:stretch/>
          </p:blipFill>
          <p:spPr>
            <a:xfrm>
              <a:off x="973" y="1932"/>
              <a:ext cx="3810" cy="1550"/>
            </a:xfrm>
            <a:prstGeom prst="rect">
              <a:avLst/>
            </a:prstGeom>
            <a:noFill/>
            <a:ln w="9525" cap="flat" cmpd="sng">
              <a:solidFill>
                <a:schemeClr val="accent1"/>
              </a:solidFill>
              <a:prstDash val="solid"/>
              <a:miter/>
              <a:headEnd type="none" w="med" len="med"/>
              <a:tailEnd type="none" w="med" len="med"/>
            </a:ln>
          </p:spPr>
        </p:pic>
        <p:sp>
          <p:nvSpPr>
            <p:cNvPr id="243" name="Shape 243"/>
            <p:cNvSpPr txBox="1"/>
            <p:nvPr/>
          </p:nvSpPr>
          <p:spPr>
            <a:xfrm>
              <a:off x="3833" y="3275"/>
              <a:ext cx="408" cy="154"/>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800">
                  <a:solidFill>
                    <a:srgbClr val="000000"/>
                  </a:solidFill>
                  <a:latin typeface="Calibri"/>
                  <a:ea typeface="Calibri"/>
                  <a:cs typeface="Calibri"/>
                  <a:sym typeface="Calibri"/>
                </a:rPr>
                <a:t>=phoque</a:t>
              </a:r>
            </a:p>
          </p:txBody>
        </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Shape 1360"/>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Recherche de profils de novo : MEME</a:t>
            </a:r>
          </a:p>
        </p:txBody>
      </p:sp>
      <p:sp>
        <p:nvSpPr>
          <p:cNvPr id="1361" name="Shape 1361"/>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62" name="Shape 136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130</a:t>
            </a:fld>
            <a:endParaRPr lang="fr"/>
          </a:p>
        </p:txBody>
      </p:sp>
      <p:sp>
        <p:nvSpPr>
          <p:cNvPr id="1363" name="Shape 1363"/>
          <p:cNvSpPr txBox="1">
            <a:spLocks noGrp="1"/>
          </p:cNvSpPr>
          <p:nvPr>
            <p:ph type="body" idx="1"/>
          </p:nvPr>
        </p:nvSpPr>
        <p:spPr>
          <a:xfrm>
            <a:off x="263100" y="1332450"/>
            <a:ext cx="8617800" cy="2478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Le programme MEME de la suite du même nom découvre des motifs non gappés dans un ensemble de séquence. </a:t>
            </a:r>
          </a:p>
          <a:p>
            <a:pPr marL="0" lvl="0" indent="0" rtl="0">
              <a:lnSpc>
                <a:spcPct val="115000"/>
              </a:lnSpc>
              <a:spcBef>
                <a:spcPts val="0"/>
              </a:spcBef>
              <a:buNone/>
            </a:pPr>
            <a:endParaRPr sz="1800"/>
          </a:p>
          <a:p>
            <a:pPr marL="457200" lvl="0" indent="-342900" rtl="0">
              <a:lnSpc>
                <a:spcPct val="115000"/>
              </a:lnSpc>
              <a:spcBef>
                <a:spcPts val="0"/>
              </a:spcBef>
              <a:buSzPct val="100000"/>
            </a:pPr>
            <a:r>
              <a:rPr lang="fr" sz="1800"/>
              <a:t>Représente les motifs par une PPM (Position Probability Matrix) mais rajoute aussi l’information de la fréquence des nucléotides observées. </a:t>
            </a:r>
          </a:p>
          <a:p>
            <a:pPr marL="457200" lvl="0" indent="-342900" rtl="0">
              <a:lnSpc>
                <a:spcPct val="115000"/>
              </a:lnSpc>
              <a:spcBef>
                <a:spcPts val="0"/>
              </a:spcBef>
              <a:buSzPct val="100000"/>
            </a:pPr>
            <a:r>
              <a:rPr lang="fr" sz="1800"/>
              <a:t>Randomise les données en entrée (ou prend un set de données contrôle) pour trouver les motifs significativement enrichis dans les séquences.</a:t>
            </a:r>
          </a:p>
          <a:p>
            <a:pPr marL="457200" lvl="0" indent="-342900" rtl="0">
              <a:lnSpc>
                <a:spcPct val="115000"/>
              </a:lnSpc>
              <a:spcBef>
                <a:spcPts val="0"/>
              </a:spcBef>
              <a:buSzPct val="100000"/>
            </a:pPr>
            <a:r>
              <a:rPr lang="fr" sz="1800"/>
              <a:t>Plutôt pour de l’ADN (ex : promoteurs) mais certains logiciels fonctionnent aussi sur des séquences protéiques</a:t>
            </a:r>
          </a:p>
          <a:p>
            <a:pPr marL="0" marR="0" lvl="0" indent="0" algn="l" rtl="0">
              <a:lnSpc>
                <a:spcPct val="90000"/>
              </a:lnSpc>
              <a:spcBef>
                <a:spcPts val="800"/>
              </a:spcBef>
              <a:spcAft>
                <a:spcPts val="0"/>
              </a:spcAft>
              <a:buNone/>
            </a:pPr>
            <a:endParaRPr sz="2000" b="1"/>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Shape 1368"/>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Recherche de profils de novo : MEME</a:t>
            </a:r>
          </a:p>
        </p:txBody>
      </p:sp>
      <p:sp>
        <p:nvSpPr>
          <p:cNvPr id="1369" name="Shape 1369"/>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70" name="Shape 1370"/>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131</a:t>
            </a:fld>
            <a:endParaRPr lang="fr"/>
          </a:p>
        </p:txBody>
      </p:sp>
      <p:sp>
        <p:nvSpPr>
          <p:cNvPr id="1371" name="Shape 1371"/>
          <p:cNvSpPr txBox="1">
            <a:spLocks noGrp="1"/>
          </p:cNvSpPr>
          <p:nvPr>
            <p:ph type="body" idx="1"/>
          </p:nvPr>
        </p:nvSpPr>
        <p:spPr>
          <a:xfrm>
            <a:off x="263100" y="1561050"/>
            <a:ext cx="8617800" cy="2478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2400"/>
              <a:t>Utilise : </a:t>
            </a:r>
          </a:p>
          <a:p>
            <a:pPr marL="457200" lvl="0" indent="-381000" rtl="0">
              <a:lnSpc>
                <a:spcPct val="115000"/>
              </a:lnSpc>
              <a:spcBef>
                <a:spcPts val="0"/>
              </a:spcBef>
              <a:buSzPct val="100000"/>
            </a:pPr>
            <a:r>
              <a:rPr lang="fr" sz="2400"/>
              <a:t>des méthodes statistiques (algorithme EM) pour choisir automatiquement la longueur, le nombre d’occurrences et la description de chaque motif.</a:t>
            </a:r>
          </a:p>
          <a:p>
            <a:pPr marL="457200" lvl="0" indent="-381000" rtl="0">
              <a:lnSpc>
                <a:spcPct val="115000"/>
              </a:lnSpc>
              <a:spcBef>
                <a:spcPts val="0"/>
              </a:spcBef>
              <a:buSzPct val="100000"/>
            </a:pPr>
            <a:r>
              <a:rPr lang="fr" sz="2400"/>
              <a:t>Un modèle de background (fréquence des résidus, des mots de taille 2, 3 selon le paramétrage…) pour calculer la vraisemblance du motif, sa significativité (e-value) et la PSPM.</a:t>
            </a:r>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Recherche de profils de novo : MEME</a:t>
            </a:r>
          </a:p>
        </p:txBody>
      </p:sp>
      <p:sp>
        <p:nvSpPr>
          <p:cNvPr id="1377" name="Shape 1377"/>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78" name="Shape 137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132</a:t>
            </a:fld>
            <a:endParaRPr lang="fr"/>
          </a:p>
        </p:txBody>
      </p:sp>
      <p:sp>
        <p:nvSpPr>
          <p:cNvPr id="1379" name="Shape 1379"/>
          <p:cNvSpPr txBox="1">
            <a:spLocks noGrp="1"/>
          </p:cNvSpPr>
          <p:nvPr>
            <p:ph type="body" idx="1"/>
          </p:nvPr>
        </p:nvSpPr>
        <p:spPr>
          <a:xfrm>
            <a:off x="263100" y="1713450"/>
            <a:ext cx="8617800" cy="24786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Les scores : </a:t>
            </a:r>
          </a:p>
          <a:p>
            <a:pPr marL="0" lvl="0" indent="0" rtl="0">
              <a:lnSpc>
                <a:spcPct val="115000"/>
              </a:lnSpc>
              <a:spcBef>
                <a:spcPts val="0"/>
              </a:spcBef>
              <a:buNone/>
            </a:pPr>
            <a:endParaRPr sz="1800" b="1"/>
          </a:p>
          <a:p>
            <a:pPr marL="457200" lvl="0" indent="-342900" rtl="0">
              <a:lnSpc>
                <a:spcPct val="115000"/>
              </a:lnSpc>
              <a:spcBef>
                <a:spcPts val="0"/>
              </a:spcBef>
              <a:buSzPct val="100000"/>
            </a:pPr>
            <a:r>
              <a:rPr lang="fr" sz="1800"/>
              <a:t>Le </a:t>
            </a:r>
            <a:r>
              <a:rPr lang="fr" sz="1800" b="1"/>
              <a:t>log likelihood ratio</a:t>
            </a:r>
            <a:r>
              <a:rPr lang="fr" sz="1800"/>
              <a:t> (LLR) du motif = log (Pr(occurrence | motif) / Pr(occurrence | back)). C’est une mesure de la différence du locus avec le modèle de background. </a:t>
            </a:r>
          </a:p>
          <a:p>
            <a:pPr marL="457200" lvl="0" indent="-342900" rtl="0">
              <a:lnSpc>
                <a:spcPct val="115000"/>
              </a:lnSpc>
              <a:spcBef>
                <a:spcPts val="0"/>
              </a:spcBef>
              <a:buSzPct val="100000"/>
            </a:pPr>
            <a:r>
              <a:rPr lang="fr" sz="1800" b="1"/>
              <a:t>E-value</a:t>
            </a:r>
            <a:r>
              <a:rPr lang="fr" sz="1800"/>
              <a:t> du motif : estimation du nombre de motif de même taille et ayant le même nombre d’occurrences qui aurait obtenu un LLR égal ou supérieur si les séquences avaient été obtenues aléatoirement selon le background modèle d’ordre 0.</a:t>
            </a:r>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Shape 1384"/>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Recherche d’un ensemble de motifs : MAST</a:t>
            </a:r>
          </a:p>
        </p:txBody>
      </p:sp>
      <p:sp>
        <p:nvSpPr>
          <p:cNvPr id="1385" name="Shape 1385"/>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386" name="Shape 1386"/>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133</a:t>
            </a:fld>
            <a:endParaRPr lang="fr"/>
          </a:p>
        </p:txBody>
      </p:sp>
      <p:sp>
        <p:nvSpPr>
          <p:cNvPr id="1387" name="Shape 1387"/>
          <p:cNvSpPr txBox="1">
            <a:spLocks noGrp="1"/>
          </p:cNvSpPr>
          <p:nvPr>
            <p:ph type="body" idx="1"/>
          </p:nvPr>
        </p:nvSpPr>
        <p:spPr>
          <a:xfrm>
            <a:off x="263100" y="1561050"/>
            <a:ext cx="8617800" cy="12510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a:t>MAST recherche un ensemble de motifs non gappés dans des séquences non alignées. </a:t>
            </a:r>
          </a:p>
          <a:p>
            <a:pPr marL="457200" lvl="0" indent="-342900" rtl="0">
              <a:lnSpc>
                <a:spcPct val="115000"/>
              </a:lnSpc>
              <a:spcBef>
                <a:spcPts val="0"/>
              </a:spcBef>
              <a:buSzPct val="100000"/>
            </a:pPr>
            <a:r>
              <a:rPr lang="fr" sz="1800"/>
              <a:t>calcul de la p-value pour chaque occurrence de motif</a:t>
            </a:r>
          </a:p>
          <a:p>
            <a:pPr marL="457200" lvl="0" indent="-342900" rtl="0">
              <a:lnSpc>
                <a:spcPct val="115000"/>
              </a:lnSpc>
              <a:spcBef>
                <a:spcPts val="0"/>
              </a:spcBef>
              <a:buSzPct val="100000"/>
            </a:pPr>
            <a:r>
              <a:rPr lang="fr" sz="1800"/>
              <a:t>calcul de la p-value globale (produit des p-values des occurrences de chaque motifs dans la séquence)</a:t>
            </a:r>
          </a:p>
          <a:p>
            <a:pPr marL="457200" lvl="0" indent="-342900" rtl="0">
              <a:lnSpc>
                <a:spcPct val="115000"/>
              </a:lnSpc>
              <a:spcBef>
                <a:spcPts val="0"/>
              </a:spcBef>
              <a:buSzPct val="100000"/>
            </a:pPr>
            <a:r>
              <a:rPr lang="fr" sz="1800"/>
              <a:t>Les résultats sont triés sur la e-value globale (p-value corrigée pour les tests multiples).</a:t>
            </a:r>
          </a:p>
          <a:p>
            <a:pPr marL="457200" lvl="0" indent="-342900" rtl="0">
              <a:lnSpc>
                <a:spcPct val="115000"/>
              </a:lnSpc>
              <a:spcBef>
                <a:spcPts val="0"/>
              </a:spcBef>
              <a:buSzPct val="100000"/>
            </a:pPr>
            <a:r>
              <a:rPr lang="fr" sz="1800"/>
              <a:t>Les p-values sont calculées en utilisant un modèle de background obtenu à partir d’une vieille version de la base de données nr du NCBI.</a:t>
            </a:r>
          </a:p>
          <a:p>
            <a:pPr marL="0" lvl="0" indent="0" rtl="0">
              <a:lnSpc>
                <a:spcPct val="115000"/>
              </a:lnSpc>
              <a:spcBef>
                <a:spcPts val="0"/>
              </a:spcBef>
              <a:buNone/>
            </a:pPr>
            <a:r>
              <a:rPr lang="fr" sz="1800" u="sng">
                <a:solidFill>
                  <a:schemeClr val="hlink"/>
                </a:solidFill>
                <a:hlinkClick r:id="rId3"/>
              </a:rPr>
              <a:t>http://meme-suite.org/doc/mast.html?man_type=web</a:t>
            </a:r>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Shape 1393"/>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134</a:t>
            </a:fld>
            <a:endParaRPr lang="fr" sz="900">
              <a:solidFill>
                <a:srgbClr val="888888"/>
              </a:solidFill>
              <a:latin typeface="Calibri"/>
              <a:ea typeface="Calibri"/>
              <a:cs typeface="Calibri"/>
              <a:sym typeface="Calibri"/>
            </a:endParaRPr>
          </a:p>
        </p:txBody>
      </p:sp>
      <p:sp>
        <p:nvSpPr>
          <p:cNvPr id="1394" name="Shape 1394"/>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395" name="Shape 1395"/>
          <p:cNvSpPr txBox="1">
            <a:spLocks noGrp="1"/>
          </p:cNvSpPr>
          <p:nvPr>
            <p:ph type="body" idx="1"/>
          </p:nvPr>
        </p:nvSpPr>
        <p:spPr>
          <a:xfrm>
            <a:off x="424800" y="857609"/>
            <a:ext cx="85551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70833"/>
              <a:buFont typeface="Arial"/>
              <a:buNone/>
            </a:pPr>
            <a:r>
              <a:rPr lang="fr" sz="2400" b="1">
                <a:solidFill>
                  <a:srgbClr val="FF0000"/>
                </a:solidFill>
              </a:rPr>
              <a:t>En attendant ….</a:t>
            </a: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http://emboss-genotoul.toulouse.inra.fr/</a:t>
            </a: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4"/>
              </a:rPr>
              <a:t>http://meme-suite.org/doc/overview.html?man_type=web</a:t>
            </a:r>
          </a:p>
          <a:p>
            <a:pPr marL="0" marR="0" lvl="0" indent="0" algn="l" rtl="0">
              <a:lnSpc>
                <a:spcPct val="90000"/>
              </a:lnSpc>
              <a:spcBef>
                <a:spcPts val="800"/>
              </a:spcBef>
              <a:spcAft>
                <a:spcPts val="0"/>
              </a:spcAft>
              <a:buClr>
                <a:schemeClr val="dk1"/>
              </a:buClr>
              <a:buSzPct val="25000"/>
              <a:buFont typeface="Arial"/>
              <a:buNone/>
            </a:pPr>
            <a:endParaRPr sz="1700" b="0" i="0"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Char char="•"/>
            </a:pPr>
            <a:r>
              <a:rPr lang="fr" sz="2000" b="1"/>
              <a:t>jetons un coup d’oeil aux différents outils de la suite MEME et au manuel</a:t>
            </a:r>
          </a:p>
          <a:p>
            <a:pPr marL="0" marR="0" lvl="0" indent="76200" algn="l" rtl="0">
              <a:lnSpc>
                <a:spcPct val="90000"/>
              </a:lnSpc>
              <a:spcBef>
                <a:spcPts val="800"/>
              </a:spcBef>
              <a:spcAft>
                <a:spcPts val="0"/>
              </a:spcAft>
              <a:buClr>
                <a:schemeClr val="dk1"/>
              </a:buClr>
              <a:buSzPct val="100000"/>
              <a:buFont typeface="Arial"/>
              <a:buChar char="•"/>
            </a:pPr>
            <a:r>
              <a:rPr lang="fr" sz="2000" b="1"/>
              <a:t>Jetons aussi un coup d’oeil à la suite emboss.</a:t>
            </a:r>
          </a:p>
          <a:p>
            <a:pPr marL="0" marR="0" lvl="0" indent="0" algn="l" rtl="0">
              <a:lnSpc>
                <a:spcPct val="90000"/>
              </a:lnSpc>
              <a:spcBef>
                <a:spcPts val="800"/>
              </a:spcBef>
              <a:spcAft>
                <a:spcPts val="0"/>
              </a:spcAft>
              <a:buClr>
                <a:schemeClr val="dk1"/>
              </a:buClr>
              <a:buSzPct val="25000"/>
              <a:buFont typeface="Arial"/>
              <a:buNone/>
            </a:pPr>
            <a:r>
              <a:rPr lang="fr" sz="1800" i="1"/>
              <a:t>En particulier les sections EDIT et PROTEINS PROFILE</a:t>
            </a:r>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Shape 1401"/>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135</a:t>
            </a:fld>
            <a:endParaRPr lang="fr" sz="900">
              <a:solidFill>
                <a:srgbClr val="888888"/>
              </a:solidFill>
              <a:latin typeface="Calibri"/>
              <a:ea typeface="Calibri"/>
              <a:cs typeface="Calibri"/>
              <a:sym typeface="Calibri"/>
            </a:endParaRPr>
          </a:p>
        </p:txBody>
      </p:sp>
      <p:sp>
        <p:nvSpPr>
          <p:cNvPr id="1402" name="Shape 1402"/>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403" name="Shape 1403"/>
          <p:cNvSpPr txBox="1">
            <a:spLocks noGrp="1"/>
          </p:cNvSpPr>
          <p:nvPr>
            <p:ph type="body" idx="1"/>
          </p:nvPr>
        </p:nvSpPr>
        <p:spPr>
          <a:xfrm>
            <a:off x="424800" y="857600"/>
            <a:ext cx="3873900" cy="3928500"/>
          </a:xfrm>
          <a:prstGeom prst="rect">
            <a:avLst/>
          </a:prstGeom>
          <a:noFill/>
          <a:ln>
            <a:noFill/>
          </a:ln>
        </p:spPr>
        <p:txBody>
          <a:bodyPr lIns="68575" tIns="14550" rIns="68575" bIns="34275" anchor="t" anchorCtr="0">
            <a:noAutofit/>
          </a:bodyPr>
          <a:lstStyle/>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http://meme-suite.org/tools/meme</a:t>
            </a:r>
          </a:p>
          <a:p>
            <a:pPr marL="0" marR="0" lvl="0" indent="76200" algn="l" rtl="0">
              <a:lnSpc>
                <a:spcPct val="90000"/>
              </a:lnSpc>
              <a:spcBef>
                <a:spcPts val="800"/>
              </a:spcBef>
              <a:spcAft>
                <a:spcPts val="0"/>
              </a:spcAft>
              <a:buClr>
                <a:schemeClr val="dk1"/>
              </a:buClr>
              <a:buSzPct val="100000"/>
              <a:buFont typeface="Arial"/>
              <a:buChar char="•"/>
            </a:pPr>
            <a:r>
              <a:rPr lang="fr" sz="2000" b="1"/>
              <a:t>Exercice 1 : Rechercher des motifs conservés dans le jeu de données GH130InputRenamed.fasta</a:t>
            </a:r>
          </a:p>
          <a:p>
            <a:pPr marL="0" lvl="0" indent="0" rtl="0">
              <a:spcBef>
                <a:spcPts val="0"/>
              </a:spcBef>
              <a:buNone/>
            </a:pPr>
            <a:r>
              <a:rPr lang="fr" sz="1800" i="1"/>
              <a:t>Utilisez les pages de résultats HTML de MEME et de MAST</a:t>
            </a:r>
          </a:p>
          <a:p>
            <a:pPr marL="0" lvl="0" indent="0" rtl="0">
              <a:spcBef>
                <a:spcPts val="0"/>
              </a:spcBef>
              <a:buNone/>
            </a:pPr>
            <a:r>
              <a:rPr lang="fr" sz="1800" i="1"/>
              <a:t>Comment ces motifs sont ils répartis ? </a:t>
            </a:r>
          </a:p>
          <a:p>
            <a:pPr marL="457200" lvl="0" indent="-342900" rtl="0">
              <a:spcBef>
                <a:spcPts val="0"/>
              </a:spcBef>
              <a:buSzPct val="100000"/>
            </a:pPr>
            <a:r>
              <a:rPr lang="fr" sz="1800" i="1"/>
              <a:t>dans l’arbre ? </a:t>
            </a:r>
          </a:p>
          <a:p>
            <a:pPr marL="457200" lvl="0" indent="-342900" rtl="0">
              <a:spcBef>
                <a:spcPts val="0"/>
              </a:spcBef>
              <a:buSzPct val="100000"/>
            </a:pPr>
            <a:r>
              <a:rPr lang="fr" sz="1800" i="1"/>
              <a:t>selon les fonctions connues des protéines connues ?</a:t>
            </a:r>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404" name="Shape 1404"/>
          <p:cNvSpPr txBox="1"/>
          <p:nvPr/>
        </p:nvSpPr>
        <p:spPr>
          <a:xfrm>
            <a:off x="6344100" y="374100"/>
            <a:ext cx="2285100" cy="382500"/>
          </a:xfrm>
          <a:prstGeom prst="rect">
            <a:avLst/>
          </a:prstGeom>
          <a:noFill/>
          <a:ln>
            <a:noFill/>
          </a:ln>
        </p:spPr>
        <p:txBody>
          <a:bodyPr lIns="91425" tIns="91425" rIns="91425" bIns="91425" anchor="t" anchorCtr="0">
            <a:noAutofit/>
          </a:bodyPr>
          <a:lstStyle/>
          <a:p>
            <a:pPr lvl="0">
              <a:spcBef>
                <a:spcPts val="0"/>
              </a:spcBef>
              <a:buNone/>
            </a:pPr>
            <a:r>
              <a:rPr lang="fr"/>
              <a:t>Regardons les motifs 7, 11 et 13 de plus près</a:t>
            </a:r>
          </a:p>
        </p:txBody>
      </p:sp>
      <p:pic>
        <p:nvPicPr>
          <p:cNvPr id="1405" name="Shape 1405" descr="Capture du 2017-02-22 10:47:35.png"/>
          <p:cNvPicPr preferRelativeResize="0"/>
          <p:nvPr/>
        </p:nvPicPr>
        <p:blipFill>
          <a:blip r:embed="rId4">
            <a:alphaModFix/>
          </a:blip>
          <a:stretch>
            <a:fillRect/>
          </a:stretch>
        </p:blipFill>
        <p:spPr>
          <a:xfrm>
            <a:off x="4298707" y="1105960"/>
            <a:ext cx="4558490" cy="3521337"/>
          </a:xfrm>
          <a:prstGeom prst="rect">
            <a:avLst/>
          </a:prstGeom>
          <a:noFill/>
          <a:ln>
            <a:noFill/>
          </a:ln>
        </p:spPr>
      </p:pic>
      <p:cxnSp>
        <p:nvCxnSpPr>
          <p:cNvPr id="1406" name="Shape 1406"/>
          <p:cNvCxnSpPr/>
          <p:nvPr/>
        </p:nvCxnSpPr>
        <p:spPr>
          <a:xfrm flipH="1">
            <a:off x="8355150" y="756600"/>
            <a:ext cx="120900" cy="644100"/>
          </a:xfrm>
          <a:prstGeom prst="straightConnector1">
            <a:avLst/>
          </a:prstGeom>
          <a:noFill/>
          <a:ln w="9525" cap="flat" cmpd="sng">
            <a:solidFill>
              <a:schemeClr val="dk2"/>
            </a:solidFill>
            <a:prstDash val="solid"/>
            <a:round/>
            <a:headEnd type="none" w="lg" len="lg"/>
            <a:tailEnd type="triangle" w="lg" len="lg"/>
          </a:ln>
        </p:spPr>
      </p:cxnSp>
      <p:cxnSp>
        <p:nvCxnSpPr>
          <p:cNvPr id="1407" name="Shape 1407"/>
          <p:cNvCxnSpPr/>
          <p:nvPr/>
        </p:nvCxnSpPr>
        <p:spPr>
          <a:xfrm>
            <a:off x="6845425" y="988100"/>
            <a:ext cx="40200" cy="563700"/>
          </a:xfrm>
          <a:prstGeom prst="straightConnector1">
            <a:avLst/>
          </a:prstGeom>
          <a:noFill/>
          <a:ln w="9525" cap="flat" cmpd="sng">
            <a:solidFill>
              <a:schemeClr val="dk2"/>
            </a:solidFill>
            <a:prstDash val="solid"/>
            <a:round/>
            <a:headEnd type="none" w="lg" len="lg"/>
            <a:tailEnd type="triangle" w="lg" len="lg"/>
          </a:ln>
        </p:spPr>
      </p:cxnSp>
      <p:cxnSp>
        <p:nvCxnSpPr>
          <p:cNvPr id="1408" name="Shape 1408"/>
          <p:cNvCxnSpPr>
            <a:stCxn id="1405" idx="0"/>
          </p:cNvCxnSpPr>
          <p:nvPr/>
        </p:nvCxnSpPr>
        <p:spPr>
          <a:xfrm>
            <a:off x="6577952" y="1105960"/>
            <a:ext cx="56100" cy="7377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Shape 1414"/>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136</a:t>
            </a:fld>
            <a:endParaRPr lang="fr" sz="900">
              <a:solidFill>
                <a:srgbClr val="888888"/>
              </a:solidFill>
              <a:latin typeface="Calibri"/>
              <a:ea typeface="Calibri"/>
              <a:cs typeface="Calibri"/>
              <a:sym typeface="Calibri"/>
            </a:endParaRPr>
          </a:p>
        </p:txBody>
      </p:sp>
      <p:sp>
        <p:nvSpPr>
          <p:cNvPr id="1415" name="Shape 1415"/>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416" name="Shape 1416"/>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http://meme-suite.org/tools/meme</a:t>
            </a:r>
            <a:r>
              <a:rPr lang="fr" sz="1800"/>
              <a:t>; </a:t>
            </a:r>
            <a:r>
              <a:rPr lang="fr" sz="1800" u="sng">
                <a:solidFill>
                  <a:schemeClr val="hlink"/>
                </a:solidFill>
                <a:hlinkClick r:id="rId4"/>
              </a:rPr>
              <a:t>http://emboss-genotoul.toulouse.inra.fr/</a:t>
            </a:r>
          </a:p>
          <a:p>
            <a:pPr marL="0" marR="0" lvl="0" indent="76200" algn="l" rtl="0">
              <a:lnSpc>
                <a:spcPct val="90000"/>
              </a:lnSpc>
              <a:spcBef>
                <a:spcPts val="800"/>
              </a:spcBef>
              <a:spcAft>
                <a:spcPts val="0"/>
              </a:spcAft>
              <a:buClr>
                <a:schemeClr val="dk1"/>
              </a:buClr>
              <a:buSzPct val="100000"/>
              <a:buFont typeface="Arial"/>
              <a:buChar char="•"/>
            </a:pPr>
            <a:r>
              <a:rPr lang="fr" sz="2000" b="1"/>
              <a:t>Exercice 2 : télécharger et explorer ces motifs</a:t>
            </a:r>
          </a:p>
          <a:p>
            <a:pPr marL="0" lvl="0" indent="0" rtl="0">
              <a:spcBef>
                <a:spcPts val="0"/>
              </a:spcBef>
              <a:buNone/>
            </a:pPr>
            <a:r>
              <a:rPr lang="fr" sz="1800" b="1" i="1"/>
              <a:t>Faire 3 groupes : un sur le motif 7, un autre sur le 11 et le dernier sur le 13</a:t>
            </a:r>
          </a:p>
          <a:p>
            <a:pPr marL="457200" lvl="0" indent="-342900" rtl="0">
              <a:spcBef>
                <a:spcPts val="0"/>
              </a:spcBef>
              <a:buSzPct val="100000"/>
              <a:buAutoNum type="arabicParenR"/>
            </a:pPr>
            <a:r>
              <a:rPr lang="fr" sz="1800" i="1"/>
              <a:t>Télécharger le logo et le fasta des occurrences du motif</a:t>
            </a:r>
          </a:p>
          <a:p>
            <a:pPr marL="457200" lvl="0" indent="-342900" rtl="0">
              <a:spcBef>
                <a:spcPts val="0"/>
              </a:spcBef>
              <a:buSzPct val="100000"/>
              <a:buAutoNum type="arabicParenR"/>
            </a:pPr>
            <a:r>
              <a:rPr lang="fr" sz="1800" i="1"/>
              <a:t>Passer dans emboss : Utiliser Prophecy pour générer une matrice de fréquence à partir de ce fichier. La sauvegarder en utilisant un nom explicite. Réutiliser Prophecy pour générer une matrice de poids de Grisbkov. La sauvegarder sous un autre nom explicite.</a:t>
            </a:r>
          </a:p>
          <a:p>
            <a:pPr marL="457200" lvl="0" indent="-342900" rtl="0">
              <a:spcBef>
                <a:spcPts val="0"/>
              </a:spcBef>
              <a:buSzPct val="100000"/>
              <a:buAutoNum type="arabicParenR"/>
            </a:pPr>
            <a:r>
              <a:rPr lang="fr" sz="1800" i="1"/>
              <a:t>Utiliser Profit pour rechercher le motif sous la forme d’une matrice de fréquence simple dans les séquences GH130InputRenamed.fasta et Prophet pour chercher le motif sous forme de matrice de poids, augmenter la pénalité d’ouverture de gap à 3.</a:t>
            </a:r>
          </a:p>
          <a:p>
            <a:pPr marL="457200" lvl="0" indent="-342900" rtl="0">
              <a:spcBef>
                <a:spcPts val="0"/>
              </a:spcBef>
              <a:buSzPct val="100000"/>
              <a:buAutoNum type="arabicParenR"/>
            </a:pPr>
            <a:r>
              <a:rPr lang="fr" sz="1800" i="1"/>
              <a:t>Comparer. Que remarquez-vous ? Choisir un seuil de significativité pour Prophet.</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Shape 142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137</a:t>
            </a:fld>
            <a:endParaRPr lang="fr" sz="900">
              <a:solidFill>
                <a:srgbClr val="888888"/>
              </a:solidFill>
              <a:latin typeface="Calibri"/>
              <a:ea typeface="Calibri"/>
              <a:cs typeface="Calibri"/>
              <a:sym typeface="Calibri"/>
            </a:endParaRPr>
          </a:p>
        </p:txBody>
      </p:sp>
      <p:sp>
        <p:nvSpPr>
          <p:cNvPr id="1423" name="Shape 1423"/>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424" name="Shape 1424"/>
          <p:cNvSpPr txBox="1">
            <a:spLocks noGrp="1"/>
          </p:cNvSpPr>
          <p:nvPr>
            <p:ph type="body" idx="1"/>
          </p:nvPr>
        </p:nvSpPr>
        <p:spPr>
          <a:xfrm>
            <a:off x="424799" y="1695800"/>
            <a:ext cx="8090400" cy="3928500"/>
          </a:xfrm>
          <a:prstGeom prst="rect">
            <a:avLst/>
          </a:prstGeom>
          <a:noFill/>
          <a:ln>
            <a:noFill/>
          </a:ln>
        </p:spPr>
        <p:txBody>
          <a:bodyPr lIns="68575" tIns="14550" rIns="68575" bIns="34275" anchor="t" anchorCtr="0">
            <a:noAutofit/>
          </a:bodyPr>
          <a:lstStyle/>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http://www.cazy.org/GH130_characterized.html</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2 : télécharger et explorer ces motifs</a:t>
            </a:r>
          </a:p>
          <a:p>
            <a:pPr marL="0" lvl="0" indent="0" rtl="0">
              <a:spcBef>
                <a:spcPts val="0"/>
              </a:spcBef>
              <a:buNone/>
            </a:pPr>
            <a:r>
              <a:rPr lang="fr" sz="1800" b="1" i="1"/>
              <a:t>Diviser la salle en 3 groupes : un sur le motif 7, un autre sur le 11 et le dernier sur le 13</a:t>
            </a:r>
          </a:p>
          <a:p>
            <a:pPr marL="0" lvl="0" indent="0" rtl="0">
              <a:spcBef>
                <a:spcPts val="0"/>
              </a:spcBef>
              <a:buNone/>
            </a:pPr>
            <a:r>
              <a:rPr lang="fr" sz="1800" i="1"/>
              <a:t>5) Une des séquences présentant ces motifs a-t-elle une structure pdb ? Si oui, ouvrir une des fiches pdb correspondante et regarder où se situe le motif dans la structure secondaire et dans la structure tertiaire.</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425" name="Shape 1425"/>
          <p:cNvSpPr txBox="1"/>
          <p:nvPr/>
        </p:nvSpPr>
        <p:spPr>
          <a:xfrm>
            <a:off x="393550" y="1118375"/>
            <a:ext cx="5178900" cy="1287300"/>
          </a:xfrm>
          <a:prstGeom prst="rect">
            <a:avLst/>
          </a:prstGeom>
          <a:noFill/>
          <a:ln>
            <a:noFill/>
          </a:ln>
        </p:spPr>
        <p:txBody>
          <a:bodyPr lIns="91425" tIns="91425" rIns="91425" bIns="91425" anchor="t" anchorCtr="0">
            <a:noAutofit/>
          </a:bodyPr>
          <a:lstStyle/>
          <a:p>
            <a:pPr lvl="0">
              <a:spcBef>
                <a:spcPts val="0"/>
              </a:spcBef>
              <a:buNone/>
            </a:pPr>
            <a:r>
              <a:rPr lang="fr" sz="1800" b="1">
                <a:solidFill>
                  <a:srgbClr val="FF0000"/>
                </a:solidFill>
              </a:rPr>
              <a:t>En option : si vous avez le temps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Shape 1430"/>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a:t>
            </a:r>
          </a:p>
        </p:txBody>
      </p:sp>
      <p:sp>
        <p:nvSpPr>
          <p:cNvPr id="1431" name="Shape 1431"/>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432" name="Shape 143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138</a:t>
            </a:fld>
            <a:endParaRPr lang="fr"/>
          </a:p>
        </p:txBody>
      </p:sp>
      <p:sp>
        <p:nvSpPr>
          <p:cNvPr id="1433" name="Shape 1433"/>
          <p:cNvSpPr txBox="1">
            <a:spLocks noGrp="1"/>
          </p:cNvSpPr>
          <p:nvPr>
            <p:ph type="body" idx="1"/>
          </p:nvPr>
        </p:nvSpPr>
        <p:spPr>
          <a:xfrm>
            <a:off x="263100" y="1332450"/>
            <a:ext cx="8617800" cy="2478600"/>
          </a:xfrm>
          <a:prstGeom prst="rect">
            <a:avLst/>
          </a:prstGeom>
          <a:noFill/>
          <a:ln>
            <a:noFill/>
          </a:ln>
        </p:spPr>
        <p:txBody>
          <a:bodyPr lIns="68575" tIns="17200" rIns="68575" bIns="34275" anchor="t" anchorCtr="0">
            <a:noAutofit/>
          </a:bodyPr>
          <a:lstStyle/>
          <a:p>
            <a:pPr marL="330200" lvl="0" indent="-254000" rtl="0">
              <a:spcBef>
                <a:spcPts val="0"/>
              </a:spcBef>
              <a:buClr>
                <a:schemeClr val="dk1"/>
              </a:buClr>
              <a:buSzPct val="25000"/>
              <a:buFont typeface="Noto Sans Symbols"/>
              <a:buNone/>
            </a:pPr>
            <a:r>
              <a:rPr lang="fr" sz="2400"/>
              <a:t>Il y a trois grands types de formalismes pour représenter un motifs : </a:t>
            </a:r>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marR="0" lvl="0" indent="-254000" algn="l" rtl="0">
              <a:lnSpc>
                <a:spcPct val="90000"/>
              </a:lnSpc>
              <a:spcBef>
                <a:spcPts val="800"/>
              </a:spcBef>
              <a:buClr>
                <a:schemeClr val="dk1"/>
              </a:buClr>
              <a:buSzPct val="25000"/>
              <a:buFont typeface="Noto Sans Symbols"/>
              <a:buNone/>
            </a:pPr>
            <a:endParaRPr sz="1100"/>
          </a:p>
        </p:txBody>
      </p:sp>
      <p:sp>
        <p:nvSpPr>
          <p:cNvPr id="1434" name="Shape 1434"/>
          <p:cNvSpPr/>
          <p:nvPr/>
        </p:nvSpPr>
        <p:spPr>
          <a:xfrm>
            <a:off x="628649" y="19621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a:t>
            </a:r>
          </a:p>
        </p:txBody>
      </p:sp>
      <p:sp>
        <p:nvSpPr>
          <p:cNvPr id="1440" name="Shape 1440"/>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441" name="Shape 144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139</a:t>
            </a:fld>
            <a:endParaRPr lang="fr"/>
          </a:p>
        </p:txBody>
      </p:sp>
      <p:sp>
        <p:nvSpPr>
          <p:cNvPr id="1442" name="Shape 1442"/>
          <p:cNvSpPr txBox="1">
            <a:spLocks noGrp="1"/>
          </p:cNvSpPr>
          <p:nvPr>
            <p:ph type="body" idx="1"/>
          </p:nvPr>
        </p:nvSpPr>
        <p:spPr>
          <a:xfrm>
            <a:off x="263100" y="1403225"/>
            <a:ext cx="8617800" cy="2478600"/>
          </a:xfrm>
          <a:prstGeom prst="rect">
            <a:avLst/>
          </a:prstGeom>
          <a:noFill/>
          <a:ln>
            <a:noFill/>
          </a:ln>
        </p:spPr>
        <p:txBody>
          <a:bodyPr lIns="68575" tIns="17200" rIns="68575" bIns="34275" anchor="t" anchorCtr="0">
            <a:noAutofit/>
          </a:bodyPr>
          <a:lstStyle/>
          <a:p>
            <a:pPr marL="330200" lvl="0" indent="-254000" rtl="0">
              <a:spcBef>
                <a:spcPts val="0"/>
              </a:spcBef>
              <a:buClr>
                <a:schemeClr val="dk1"/>
              </a:buClr>
              <a:buSzPct val="25000"/>
              <a:buFont typeface="Noto Sans Symbols"/>
              <a:buNone/>
            </a:pPr>
            <a:r>
              <a:rPr lang="fr" sz="2400"/>
              <a:t>Il y a trois grands types de formalismes pour représenter un motifs : </a:t>
            </a:r>
          </a:p>
          <a:p>
            <a:pPr marL="457200" lvl="0" indent="-381000" rtl="0">
              <a:spcBef>
                <a:spcPts val="0"/>
              </a:spcBef>
              <a:buSzPct val="100000"/>
            </a:pPr>
            <a:r>
              <a:rPr lang="fr" sz="2400"/>
              <a:t>les patterns (expression régulières ou format Prosite)</a:t>
            </a:r>
          </a:p>
          <a:p>
            <a:pPr marL="457200" lvl="0" indent="-381000" rtl="0">
              <a:spcBef>
                <a:spcPts val="0"/>
              </a:spcBef>
              <a:buSzPct val="100000"/>
            </a:pPr>
            <a:r>
              <a:rPr lang="fr" sz="2400"/>
              <a:t>les profils ou matrices de fréquence ou de poids</a:t>
            </a:r>
          </a:p>
          <a:p>
            <a:pPr marL="457200" lvl="0" indent="-381000" rtl="0">
              <a:spcBef>
                <a:spcPts val="0"/>
              </a:spcBef>
              <a:buSzPct val="100000"/>
            </a:pPr>
            <a:r>
              <a:rPr lang="fr" sz="2400"/>
              <a:t>les HMM</a:t>
            </a:r>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lvl="0" indent="-254000" rtl="0">
              <a:spcBef>
                <a:spcPts val="0"/>
              </a:spcBef>
              <a:buClr>
                <a:schemeClr val="dk1"/>
              </a:buClr>
              <a:buSzPct val="25000"/>
              <a:buFont typeface="Noto Sans Symbols"/>
              <a:buNone/>
            </a:pPr>
            <a:endParaRPr sz="1800"/>
          </a:p>
          <a:p>
            <a:pPr marL="330200" marR="0" lvl="0" indent="-254000" algn="l" rtl="0">
              <a:lnSpc>
                <a:spcPct val="90000"/>
              </a:lnSpc>
              <a:spcBef>
                <a:spcPts val="800"/>
              </a:spcBef>
              <a:buClr>
                <a:schemeClr val="dk1"/>
              </a:buClr>
              <a:buSzPct val="25000"/>
              <a:buFont typeface="Noto Sans Symbols"/>
              <a:buNone/>
            </a:pP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L'homologie de séquence</a:t>
            </a:r>
          </a:p>
        </p:txBody>
      </p:sp>
      <p:sp>
        <p:nvSpPr>
          <p:cNvPr id="249" name="Shape 249"/>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fr" sz="1700" b="0" i="0" u="none" strike="noStrike" cap="none">
                <a:solidFill>
                  <a:schemeClr val="dk1"/>
                </a:solidFill>
                <a:latin typeface="Calibri"/>
                <a:ea typeface="Calibri"/>
                <a:cs typeface="Calibri"/>
                <a:sym typeface="Calibri"/>
              </a:rPr>
              <a:t>On est homologue ou on ne l'est pas. </a:t>
            </a:r>
          </a:p>
          <a:p>
            <a:pPr marL="0" marR="0" lvl="0" indent="0" algn="l" rtl="0">
              <a:lnSpc>
                <a:spcPct val="90000"/>
              </a:lnSpc>
              <a:spcBef>
                <a:spcPts val="1100"/>
              </a:spcBef>
              <a:spcAft>
                <a:spcPts val="0"/>
              </a:spcAft>
              <a:buClr>
                <a:schemeClr val="dk1"/>
              </a:buClr>
              <a:buSzPct val="25000"/>
              <a:buFont typeface="Arial"/>
              <a:buNone/>
            </a:pPr>
            <a:r>
              <a:rPr lang="fr" sz="1700" b="0" i="0" u="none" strike="noStrike" cap="none">
                <a:solidFill>
                  <a:schemeClr val="dk1"/>
                </a:solidFill>
                <a:latin typeface="Calibri"/>
                <a:ea typeface="Calibri"/>
                <a:cs typeface="Calibri"/>
                <a:sym typeface="Calibri"/>
              </a:rPr>
              <a:t>Donc </a:t>
            </a:r>
            <a:r>
              <a:rPr lang="fr" sz="1700" b="0" i="0" u="none" strike="noStrike" cap="none">
                <a:solidFill>
                  <a:srgbClr val="00B050"/>
                </a:solidFill>
                <a:latin typeface="Calibri"/>
                <a:ea typeface="Calibri"/>
                <a:cs typeface="Calibri"/>
                <a:sym typeface="Calibri"/>
              </a:rPr>
              <a:t>on ne dit pas</a:t>
            </a:r>
            <a:r>
              <a:rPr lang="fr" sz="1700" b="0" i="0" u="none" strike="noStrike" cap="none">
                <a:solidFill>
                  <a:schemeClr val="dk1"/>
                </a:solidFill>
                <a:latin typeface="Calibri"/>
                <a:ea typeface="Calibri"/>
                <a:cs typeface="Calibri"/>
                <a:sym typeface="Calibri"/>
              </a:rPr>
              <a:t>: "</a:t>
            </a:r>
            <a:r>
              <a:rPr lang="fr" sz="1700" b="0" i="0" u="none" strike="sngStrike" cap="none">
                <a:solidFill>
                  <a:schemeClr val="dk1"/>
                </a:solidFill>
                <a:latin typeface="Calibri"/>
                <a:ea typeface="Calibri"/>
                <a:cs typeface="Calibri"/>
                <a:sym typeface="Calibri"/>
              </a:rPr>
              <a:t>très homologue</a:t>
            </a:r>
            <a:r>
              <a:rPr lang="fr" sz="1700" b="0" i="0" u="none" strike="noStrike" cap="none">
                <a:solidFill>
                  <a:schemeClr val="dk1"/>
                </a:solidFill>
                <a:latin typeface="Calibri"/>
                <a:ea typeface="Calibri"/>
                <a:cs typeface="Calibri"/>
                <a:sym typeface="Calibri"/>
              </a:rPr>
              <a:t>", "</a:t>
            </a:r>
            <a:r>
              <a:rPr lang="fr" sz="1700" b="0" i="0" u="none" strike="sngStrike" cap="none">
                <a:solidFill>
                  <a:schemeClr val="dk1"/>
                </a:solidFill>
                <a:latin typeface="Calibri"/>
                <a:ea typeface="Calibri"/>
                <a:cs typeface="Calibri"/>
                <a:sym typeface="Calibri"/>
              </a:rPr>
              <a:t>faible homologie</a:t>
            </a:r>
            <a:r>
              <a:rPr lang="fr" sz="1700" b="0" i="0" u="none" strike="noStrike" cap="none">
                <a:solidFill>
                  <a:schemeClr val="dk1"/>
                </a:solidFill>
                <a:latin typeface="Calibri"/>
                <a:ea typeface="Calibri"/>
                <a:cs typeface="Calibri"/>
                <a:sym typeface="Calibri"/>
              </a:rPr>
              <a:t>", </a:t>
            </a:r>
            <a:r>
              <a:rPr lang="fr" sz="1700" b="0" i="0" u="none" strike="sngStrike" cap="none">
                <a:solidFill>
                  <a:schemeClr val="dk1"/>
                </a:solidFill>
                <a:latin typeface="Calibri"/>
                <a:ea typeface="Calibri"/>
                <a:cs typeface="Calibri"/>
                <a:sym typeface="Calibri"/>
              </a:rPr>
              <a:t>«22% d’homologie</a:t>
            </a:r>
            <a:r>
              <a:rPr lang="fr" sz="1700" b="0" i="0" u="none" strike="noStrike" cap="none">
                <a:solidFill>
                  <a:schemeClr val="dk1"/>
                </a:solidFill>
                <a:latin typeface="Calibri"/>
                <a:ea typeface="Calibri"/>
                <a:cs typeface="Calibri"/>
                <a:sym typeface="Calibri"/>
              </a:rPr>
              <a:t>», etc. </a:t>
            </a:r>
          </a:p>
          <a:p>
            <a:pPr marL="0" marR="0" lvl="0" indent="0" algn="l" rtl="0">
              <a:lnSpc>
                <a:spcPct val="90000"/>
              </a:lnSpc>
              <a:spcBef>
                <a:spcPts val="1100"/>
              </a:spcBef>
              <a:buClr>
                <a:schemeClr val="dk1"/>
              </a:buClr>
              <a:buSzPct val="25000"/>
              <a:buFont typeface="Arial"/>
              <a:buNone/>
            </a:pPr>
            <a:r>
              <a:rPr lang="fr" sz="1700" b="0" i="0" u="none" strike="noStrike" cap="none">
                <a:solidFill>
                  <a:schemeClr val="dk1"/>
                </a:solidFill>
                <a:latin typeface="Calibri"/>
                <a:ea typeface="Calibri"/>
                <a:cs typeface="Calibri"/>
                <a:sym typeface="Calibri"/>
              </a:rPr>
              <a:t>Pour une notion </a:t>
            </a:r>
            <a:r>
              <a:rPr lang="fr" sz="1700" b="0" i="0" u="none" strike="noStrike" cap="none">
                <a:solidFill>
                  <a:srgbClr val="FF0000"/>
                </a:solidFill>
                <a:latin typeface="Calibri"/>
                <a:ea typeface="Calibri"/>
                <a:cs typeface="Calibri"/>
                <a:sym typeface="Calibri"/>
              </a:rPr>
              <a:t>quantitative</a:t>
            </a:r>
            <a:r>
              <a:rPr lang="fr" sz="1700" b="0" i="0" u="none" strike="noStrike" cap="none">
                <a:solidFill>
                  <a:schemeClr val="dk1"/>
                </a:solidFill>
                <a:latin typeface="Calibri"/>
                <a:ea typeface="Calibri"/>
                <a:cs typeface="Calibri"/>
                <a:sym typeface="Calibri"/>
              </a:rPr>
              <a:t>, on parle de </a:t>
            </a:r>
            <a:r>
              <a:rPr lang="fr" sz="1700" b="0" i="0" u="none" strike="noStrike" cap="none">
                <a:solidFill>
                  <a:schemeClr val="accent1"/>
                </a:solidFill>
                <a:latin typeface="Calibri"/>
                <a:ea typeface="Calibri"/>
                <a:cs typeface="Calibri"/>
                <a:sym typeface="Calibri"/>
              </a:rPr>
              <a:t>similitude</a:t>
            </a:r>
            <a:r>
              <a:rPr lang="fr" sz="1700" b="0" i="0" u="none" strike="noStrike" cap="none">
                <a:solidFill>
                  <a:schemeClr val="dk1"/>
                </a:solidFill>
                <a:latin typeface="Calibri"/>
                <a:ea typeface="Calibri"/>
                <a:cs typeface="Calibri"/>
                <a:sym typeface="Calibri"/>
              </a:rPr>
              <a:t> ("très similaire", etc.) ou </a:t>
            </a:r>
            <a:r>
              <a:rPr lang="fr" sz="1700" b="0" i="0" u="none" strike="noStrike" cap="none">
                <a:solidFill>
                  <a:srgbClr val="FF9966"/>
                </a:solidFill>
                <a:latin typeface="Calibri"/>
                <a:ea typeface="Calibri"/>
                <a:cs typeface="Calibri"/>
                <a:sym typeface="Calibri"/>
              </a:rPr>
              <a:t>d’identité</a:t>
            </a:r>
            <a:r>
              <a:rPr lang="fr" sz="1700" b="0" i="0" u="none" strike="noStrike" cap="none">
                <a:solidFill>
                  <a:schemeClr val="dk1"/>
                </a:solidFill>
                <a:latin typeface="Calibri"/>
                <a:ea typeface="Calibri"/>
                <a:cs typeface="Calibri"/>
                <a:sym typeface="Calibri"/>
              </a:rPr>
              <a:t> (28% d’identité) </a:t>
            </a:r>
          </a:p>
        </p:txBody>
      </p:sp>
      <p:sp>
        <p:nvSpPr>
          <p:cNvPr id="250" name="Shape 25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14</a:t>
            </a:fld>
            <a:endParaRPr lang="fr" sz="900">
              <a:solidFill>
                <a:srgbClr val="888888"/>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Shape 1447"/>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448" name="Shape 144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140</a:t>
            </a:fld>
            <a:endParaRPr lang="fr"/>
          </a:p>
        </p:txBody>
      </p:sp>
      <p:sp>
        <p:nvSpPr>
          <p:cNvPr id="1449" name="Shape 1449"/>
          <p:cNvSpPr txBox="1">
            <a:spLocks noGrp="1"/>
          </p:cNvSpPr>
          <p:nvPr>
            <p:ph type="body" idx="1"/>
          </p:nvPr>
        </p:nvSpPr>
        <p:spPr>
          <a:xfrm>
            <a:off x="263100" y="1098425"/>
            <a:ext cx="5980800" cy="24786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 Chaînes de markov cachées</a:t>
            </a:r>
          </a:p>
          <a:p>
            <a:pPr marL="76200" lvl="0" indent="0" rtl="0">
              <a:spcBef>
                <a:spcPts val="0"/>
              </a:spcBef>
              <a:buClr>
                <a:schemeClr val="dk1"/>
              </a:buClr>
              <a:buSzPct val="25000"/>
              <a:buFont typeface="Noto Sans Symbols"/>
              <a:buNone/>
            </a:pPr>
            <a:r>
              <a:rPr lang="fr" sz="1800"/>
              <a:t>Basiquement, il s’agit d’un modèle statistique représentant le motif en utilisant la probabilité d’avoir un résidu après un autre.</a:t>
            </a:r>
          </a:p>
          <a:p>
            <a:pPr marL="76200" lvl="0" indent="0" rtl="0">
              <a:spcBef>
                <a:spcPts val="0"/>
              </a:spcBef>
              <a:buClr>
                <a:schemeClr val="dk1"/>
              </a:buClr>
              <a:buSzPct val="25000"/>
              <a:buFont typeface="Noto Sans Symbols"/>
              <a:buNone/>
            </a:pPr>
            <a:r>
              <a:rPr lang="fr" sz="1800"/>
              <a:t>Ex : </a:t>
            </a:r>
          </a:p>
          <a:p>
            <a:pPr marL="76200" lvl="0" indent="0" rtl="0">
              <a:spcBef>
                <a:spcPts val="0"/>
              </a:spcBef>
              <a:buClr>
                <a:schemeClr val="dk1"/>
              </a:buClr>
              <a:buSzPct val="25000"/>
              <a:buFont typeface="Noto Sans Symbols"/>
              <a:buNone/>
            </a:pPr>
            <a:r>
              <a:rPr lang="fr" sz="1800"/>
              <a:t>AATACT</a:t>
            </a:r>
            <a:br>
              <a:rPr lang="fr" sz="1800"/>
            </a:br>
            <a:r>
              <a:rPr lang="fr" sz="1800"/>
              <a:t>GA-AGT</a:t>
            </a:r>
            <a:br>
              <a:rPr lang="fr" sz="1800"/>
            </a:br>
            <a:r>
              <a:rPr lang="fr" sz="1800"/>
              <a:t>ATTAGA</a:t>
            </a:r>
            <a:br>
              <a:rPr lang="fr" sz="1800"/>
            </a:br>
            <a:r>
              <a:rPr lang="fr" sz="1800"/>
              <a:t>GCTAGT</a:t>
            </a:r>
          </a:p>
          <a:p>
            <a:pPr marL="76200" lvl="0" indent="0" rtl="0">
              <a:spcBef>
                <a:spcPts val="0"/>
              </a:spcBef>
              <a:buClr>
                <a:schemeClr val="dk1"/>
              </a:buClr>
              <a:buSzPct val="25000"/>
              <a:buFont typeface="Noto Sans Symbols"/>
              <a:buNone/>
            </a:pPr>
            <a:endParaRPr sz="1800"/>
          </a:p>
        </p:txBody>
      </p:sp>
      <p:sp>
        <p:nvSpPr>
          <p:cNvPr id="1450" name="Shape 1450"/>
          <p:cNvSpPr/>
          <p:nvPr/>
        </p:nvSpPr>
        <p:spPr>
          <a:xfrm>
            <a:off x="27386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1" name="Shape 1451"/>
          <p:cNvSpPr/>
          <p:nvPr/>
        </p:nvSpPr>
        <p:spPr>
          <a:xfrm>
            <a:off x="35768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2" name="Shape 1452"/>
          <p:cNvSpPr/>
          <p:nvPr/>
        </p:nvSpPr>
        <p:spPr>
          <a:xfrm>
            <a:off x="44150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3" name="Shape 1453"/>
          <p:cNvSpPr/>
          <p:nvPr/>
        </p:nvSpPr>
        <p:spPr>
          <a:xfrm>
            <a:off x="5329475" y="33727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4" name="Shape 1454"/>
          <p:cNvSpPr/>
          <p:nvPr/>
        </p:nvSpPr>
        <p:spPr>
          <a:xfrm>
            <a:off x="6243875" y="33727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5" name="Shape 1455"/>
          <p:cNvSpPr/>
          <p:nvPr/>
        </p:nvSpPr>
        <p:spPr>
          <a:xfrm>
            <a:off x="71582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6" name="Shape 1456"/>
          <p:cNvSpPr txBox="1"/>
          <p:nvPr/>
        </p:nvSpPr>
        <p:spPr>
          <a:xfrm>
            <a:off x="2859575" y="3407225"/>
            <a:ext cx="230100" cy="211500"/>
          </a:xfrm>
          <a:prstGeom prst="rect">
            <a:avLst/>
          </a:prstGeom>
          <a:noFill/>
          <a:ln>
            <a:noFill/>
          </a:ln>
        </p:spPr>
        <p:txBody>
          <a:bodyPr lIns="91425" tIns="91425" rIns="91425" bIns="91425" anchor="t" anchorCtr="0">
            <a:noAutofit/>
          </a:bodyPr>
          <a:lstStyle/>
          <a:p>
            <a:pPr lvl="0">
              <a:spcBef>
                <a:spcPts val="0"/>
              </a:spcBef>
              <a:buNone/>
            </a:pPr>
            <a:r>
              <a:rPr lang="fr"/>
              <a:t>1</a:t>
            </a:r>
          </a:p>
        </p:txBody>
      </p:sp>
      <p:sp>
        <p:nvSpPr>
          <p:cNvPr id="1457" name="Shape 1457"/>
          <p:cNvSpPr txBox="1"/>
          <p:nvPr/>
        </p:nvSpPr>
        <p:spPr>
          <a:xfrm>
            <a:off x="3664700" y="3403825"/>
            <a:ext cx="415500" cy="477900"/>
          </a:xfrm>
          <a:prstGeom prst="rect">
            <a:avLst/>
          </a:prstGeom>
          <a:noFill/>
          <a:ln>
            <a:noFill/>
          </a:ln>
        </p:spPr>
        <p:txBody>
          <a:bodyPr lIns="91425" tIns="91425" rIns="91425" bIns="91425" anchor="t" anchorCtr="0">
            <a:noAutofit/>
          </a:bodyPr>
          <a:lstStyle/>
          <a:p>
            <a:pPr lvl="0">
              <a:spcBef>
                <a:spcPts val="0"/>
              </a:spcBef>
              <a:buNone/>
            </a:pPr>
            <a:r>
              <a:rPr lang="fr"/>
              <a:t>2</a:t>
            </a:r>
          </a:p>
        </p:txBody>
      </p:sp>
      <p:sp>
        <p:nvSpPr>
          <p:cNvPr id="1458" name="Shape 1458"/>
          <p:cNvSpPr txBox="1"/>
          <p:nvPr/>
        </p:nvSpPr>
        <p:spPr>
          <a:xfrm>
            <a:off x="4505875" y="3419650"/>
            <a:ext cx="415500" cy="340800"/>
          </a:xfrm>
          <a:prstGeom prst="rect">
            <a:avLst/>
          </a:prstGeom>
          <a:noFill/>
          <a:ln>
            <a:noFill/>
          </a:ln>
        </p:spPr>
        <p:txBody>
          <a:bodyPr lIns="91425" tIns="91425" rIns="91425" bIns="91425" anchor="t" anchorCtr="0">
            <a:noAutofit/>
          </a:bodyPr>
          <a:lstStyle/>
          <a:p>
            <a:pPr lvl="0">
              <a:spcBef>
                <a:spcPts val="0"/>
              </a:spcBef>
              <a:buNone/>
            </a:pPr>
            <a:r>
              <a:rPr lang="fr"/>
              <a:t>3</a:t>
            </a:r>
          </a:p>
        </p:txBody>
      </p:sp>
      <p:sp>
        <p:nvSpPr>
          <p:cNvPr id="1459" name="Shape 1459"/>
          <p:cNvSpPr txBox="1"/>
          <p:nvPr/>
        </p:nvSpPr>
        <p:spPr>
          <a:xfrm>
            <a:off x="5401725" y="3373650"/>
            <a:ext cx="415500" cy="477900"/>
          </a:xfrm>
          <a:prstGeom prst="rect">
            <a:avLst/>
          </a:prstGeom>
          <a:noFill/>
          <a:ln>
            <a:noFill/>
          </a:ln>
        </p:spPr>
        <p:txBody>
          <a:bodyPr lIns="91425" tIns="91425" rIns="91425" bIns="91425" anchor="t" anchorCtr="0">
            <a:noAutofit/>
          </a:bodyPr>
          <a:lstStyle/>
          <a:p>
            <a:pPr lvl="0">
              <a:spcBef>
                <a:spcPts val="0"/>
              </a:spcBef>
              <a:buNone/>
            </a:pPr>
            <a:r>
              <a:rPr lang="fr"/>
              <a:t>4</a:t>
            </a:r>
          </a:p>
        </p:txBody>
      </p:sp>
      <p:sp>
        <p:nvSpPr>
          <p:cNvPr id="1460" name="Shape 1460"/>
          <p:cNvSpPr txBox="1"/>
          <p:nvPr/>
        </p:nvSpPr>
        <p:spPr>
          <a:xfrm>
            <a:off x="6368000" y="3413900"/>
            <a:ext cx="379200" cy="432900"/>
          </a:xfrm>
          <a:prstGeom prst="rect">
            <a:avLst/>
          </a:prstGeom>
          <a:noFill/>
          <a:ln>
            <a:noFill/>
          </a:ln>
        </p:spPr>
        <p:txBody>
          <a:bodyPr lIns="91425" tIns="91425" rIns="91425" bIns="91425" anchor="t" anchorCtr="0">
            <a:noAutofit/>
          </a:bodyPr>
          <a:lstStyle/>
          <a:p>
            <a:pPr lvl="0">
              <a:spcBef>
                <a:spcPts val="0"/>
              </a:spcBef>
              <a:buNone/>
            </a:pPr>
            <a:r>
              <a:rPr lang="fr"/>
              <a:t>5</a:t>
            </a:r>
          </a:p>
        </p:txBody>
      </p:sp>
      <p:sp>
        <p:nvSpPr>
          <p:cNvPr id="1461" name="Shape 1461"/>
          <p:cNvSpPr txBox="1"/>
          <p:nvPr/>
        </p:nvSpPr>
        <p:spPr>
          <a:xfrm>
            <a:off x="7304100" y="3398100"/>
            <a:ext cx="562200" cy="362400"/>
          </a:xfrm>
          <a:prstGeom prst="rect">
            <a:avLst/>
          </a:prstGeom>
          <a:noFill/>
          <a:ln>
            <a:noFill/>
          </a:ln>
        </p:spPr>
        <p:txBody>
          <a:bodyPr lIns="91425" tIns="91425" rIns="91425" bIns="91425" anchor="t" anchorCtr="0">
            <a:noAutofit/>
          </a:bodyPr>
          <a:lstStyle/>
          <a:p>
            <a:pPr lvl="0">
              <a:spcBef>
                <a:spcPts val="0"/>
              </a:spcBef>
              <a:buNone/>
            </a:pPr>
            <a:r>
              <a:rPr lang="fr"/>
              <a:t>6</a:t>
            </a:r>
          </a:p>
        </p:txBody>
      </p:sp>
      <p:cxnSp>
        <p:nvCxnSpPr>
          <p:cNvPr id="1462" name="Shape 1462"/>
          <p:cNvCxnSpPr>
            <a:stCxn id="1450" idx="6"/>
            <a:endCxn id="1457" idx="1"/>
          </p:cNvCxnSpPr>
          <p:nvPr/>
        </p:nvCxnSpPr>
        <p:spPr>
          <a:xfrm>
            <a:off x="3242075" y="3620275"/>
            <a:ext cx="422700" cy="22500"/>
          </a:xfrm>
          <a:prstGeom prst="straightConnector1">
            <a:avLst/>
          </a:prstGeom>
          <a:noFill/>
          <a:ln w="9525" cap="flat" cmpd="sng">
            <a:solidFill>
              <a:schemeClr val="dk2"/>
            </a:solidFill>
            <a:prstDash val="solid"/>
            <a:round/>
            <a:headEnd type="none" w="lg" len="lg"/>
            <a:tailEnd type="triangle" w="lg" len="lg"/>
          </a:ln>
        </p:spPr>
      </p:cxnSp>
      <p:cxnSp>
        <p:nvCxnSpPr>
          <p:cNvPr id="1463" name="Shape 1463"/>
          <p:cNvCxnSpPr>
            <a:stCxn id="1457" idx="3"/>
            <a:endCxn id="1458" idx="1"/>
          </p:cNvCxnSpPr>
          <p:nvPr/>
        </p:nvCxnSpPr>
        <p:spPr>
          <a:xfrm rot="10800000" flipH="1">
            <a:off x="4080200" y="3589975"/>
            <a:ext cx="425700" cy="52800"/>
          </a:xfrm>
          <a:prstGeom prst="straightConnector1">
            <a:avLst/>
          </a:prstGeom>
          <a:noFill/>
          <a:ln w="9525" cap="flat" cmpd="sng">
            <a:solidFill>
              <a:schemeClr val="dk2"/>
            </a:solidFill>
            <a:prstDash val="solid"/>
            <a:round/>
            <a:headEnd type="none" w="lg" len="lg"/>
            <a:tailEnd type="triangle" w="lg" len="lg"/>
          </a:ln>
        </p:spPr>
      </p:cxnSp>
      <p:cxnSp>
        <p:nvCxnSpPr>
          <p:cNvPr id="1464" name="Shape 1464"/>
          <p:cNvCxnSpPr>
            <a:stCxn id="1458" idx="3"/>
            <a:endCxn id="1459" idx="1"/>
          </p:cNvCxnSpPr>
          <p:nvPr/>
        </p:nvCxnSpPr>
        <p:spPr>
          <a:xfrm>
            <a:off x="4921375" y="3590050"/>
            <a:ext cx="480300" cy="22500"/>
          </a:xfrm>
          <a:prstGeom prst="straightConnector1">
            <a:avLst/>
          </a:prstGeom>
          <a:noFill/>
          <a:ln w="9525" cap="flat" cmpd="sng">
            <a:solidFill>
              <a:schemeClr val="dk2"/>
            </a:solidFill>
            <a:prstDash val="solid"/>
            <a:round/>
            <a:headEnd type="none" w="lg" len="lg"/>
            <a:tailEnd type="triangle" w="lg" len="lg"/>
          </a:ln>
        </p:spPr>
      </p:cxnSp>
      <p:cxnSp>
        <p:nvCxnSpPr>
          <p:cNvPr id="1465" name="Shape 1465"/>
          <p:cNvCxnSpPr>
            <a:stCxn id="1459" idx="3"/>
            <a:endCxn id="1460" idx="1"/>
          </p:cNvCxnSpPr>
          <p:nvPr/>
        </p:nvCxnSpPr>
        <p:spPr>
          <a:xfrm>
            <a:off x="5817225" y="3612600"/>
            <a:ext cx="550800" cy="17700"/>
          </a:xfrm>
          <a:prstGeom prst="straightConnector1">
            <a:avLst/>
          </a:prstGeom>
          <a:noFill/>
          <a:ln w="9525" cap="flat" cmpd="sng">
            <a:solidFill>
              <a:schemeClr val="dk2"/>
            </a:solidFill>
            <a:prstDash val="solid"/>
            <a:round/>
            <a:headEnd type="none" w="lg" len="lg"/>
            <a:tailEnd type="triangle" w="lg" len="lg"/>
          </a:ln>
        </p:spPr>
      </p:cxnSp>
      <p:cxnSp>
        <p:nvCxnSpPr>
          <p:cNvPr id="1466" name="Shape 1466"/>
          <p:cNvCxnSpPr>
            <a:stCxn id="1460" idx="3"/>
            <a:endCxn id="1455" idx="2"/>
          </p:cNvCxnSpPr>
          <p:nvPr/>
        </p:nvCxnSpPr>
        <p:spPr>
          <a:xfrm rot="10800000" flipH="1">
            <a:off x="6747200" y="3620150"/>
            <a:ext cx="411000" cy="10200"/>
          </a:xfrm>
          <a:prstGeom prst="straightConnector1">
            <a:avLst/>
          </a:prstGeom>
          <a:noFill/>
          <a:ln w="9525" cap="flat" cmpd="sng">
            <a:solidFill>
              <a:schemeClr val="dk2"/>
            </a:solidFill>
            <a:prstDash val="solid"/>
            <a:round/>
            <a:headEnd type="none" w="lg" len="lg"/>
            <a:tailEnd type="triangle" w="lg" len="lg"/>
          </a:ln>
        </p:spPr>
      </p:cxnSp>
      <p:sp>
        <p:nvSpPr>
          <p:cNvPr id="1467" name="Shape 1467"/>
          <p:cNvSpPr txBox="1"/>
          <p:nvPr/>
        </p:nvSpPr>
        <p:spPr>
          <a:xfrm>
            <a:off x="3272150" y="3262925"/>
            <a:ext cx="304800" cy="340800"/>
          </a:xfrm>
          <a:prstGeom prst="rect">
            <a:avLst/>
          </a:prstGeom>
          <a:noFill/>
          <a:ln>
            <a:noFill/>
          </a:ln>
        </p:spPr>
        <p:txBody>
          <a:bodyPr lIns="91425" tIns="91425" rIns="91425" bIns="91425" anchor="t" anchorCtr="0">
            <a:noAutofit/>
          </a:bodyPr>
          <a:lstStyle/>
          <a:p>
            <a:pPr lvl="0">
              <a:spcBef>
                <a:spcPts val="0"/>
              </a:spcBef>
              <a:buNone/>
            </a:pPr>
            <a:r>
              <a:rPr lang="fr" b="1">
                <a:solidFill>
                  <a:srgbClr val="9900FF"/>
                </a:solidFill>
              </a:rPr>
              <a:t>1</a:t>
            </a:r>
          </a:p>
        </p:txBody>
      </p:sp>
      <p:sp>
        <p:nvSpPr>
          <p:cNvPr id="1468" name="Shape 1468"/>
          <p:cNvSpPr txBox="1"/>
          <p:nvPr/>
        </p:nvSpPr>
        <p:spPr>
          <a:xfrm>
            <a:off x="4104600" y="3342575"/>
            <a:ext cx="6972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469" name="Shape 1469"/>
          <p:cNvSpPr txBox="1"/>
          <p:nvPr/>
        </p:nvSpPr>
        <p:spPr>
          <a:xfrm>
            <a:off x="49715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470" name="Shape 1470"/>
          <p:cNvSpPr txBox="1"/>
          <p:nvPr/>
        </p:nvSpPr>
        <p:spPr>
          <a:xfrm>
            <a:off x="58859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471" name="Shape 1471"/>
          <p:cNvSpPr txBox="1"/>
          <p:nvPr/>
        </p:nvSpPr>
        <p:spPr>
          <a:xfrm>
            <a:off x="68003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472" name="Shape 1472"/>
          <p:cNvSpPr txBox="1"/>
          <p:nvPr/>
        </p:nvSpPr>
        <p:spPr>
          <a:xfrm>
            <a:off x="5581175" y="2602925"/>
            <a:ext cx="2395800" cy="362400"/>
          </a:xfrm>
          <a:prstGeom prst="rect">
            <a:avLst/>
          </a:prstGeom>
          <a:noFill/>
          <a:ln>
            <a:noFill/>
          </a:ln>
        </p:spPr>
        <p:txBody>
          <a:bodyPr lIns="91425" tIns="91425" rIns="91425" bIns="91425" anchor="t" anchorCtr="0">
            <a:noAutofit/>
          </a:bodyPr>
          <a:lstStyle/>
          <a:p>
            <a:pPr lvl="0">
              <a:spcBef>
                <a:spcPts val="0"/>
              </a:spcBef>
              <a:buNone/>
            </a:pPr>
            <a:r>
              <a:rPr lang="fr" b="1">
                <a:solidFill>
                  <a:srgbClr val="9900FF"/>
                </a:solidFill>
              </a:rPr>
              <a:t>Probabilités de transition</a:t>
            </a:r>
          </a:p>
          <a:p>
            <a:pPr lvl="0">
              <a:spcBef>
                <a:spcPts val="0"/>
              </a:spcBef>
              <a:buNone/>
            </a:pPr>
            <a:r>
              <a:rPr lang="fr" b="1">
                <a:solidFill>
                  <a:srgbClr val="9900FF"/>
                </a:solidFill>
              </a:rPr>
              <a:t>sans gap = 1</a:t>
            </a:r>
          </a:p>
        </p:txBody>
      </p:sp>
      <p:sp>
        <p:nvSpPr>
          <p:cNvPr id="1473" name="Shape 1473"/>
          <p:cNvSpPr txBox="1"/>
          <p:nvPr/>
        </p:nvSpPr>
        <p:spPr>
          <a:xfrm>
            <a:off x="2426675" y="4169400"/>
            <a:ext cx="1127400" cy="845400"/>
          </a:xfrm>
          <a:prstGeom prst="rect">
            <a:avLst/>
          </a:prstGeom>
          <a:noFill/>
          <a:ln>
            <a:noFill/>
          </a:ln>
        </p:spPr>
        <p:txBody>
          <a:bodyPr lIns="91425" tIns="91425" rIns="91425" bIns="91425" anchor="t" anchorCtr="0">
            <a:noAutofit/>
          </a:bodyPr>
          <a:lstStyle/>
          <a:p>
            <a:pPr lvl="0">
              <a:spcBef>
                <a:spcPts val="0"/>
              </a:spcBef>
              <a:buNone/>
            </a:pPr>
            <a:r>
              <a:rPr lang="fr" b="1">
                <a:solidFill>
                  <a:schemeClr val="accent5"/>
                </a:solidFill>
              </a:rPr>
              <a:t>A = 0.5</a:t>
            </a:r>
          </a:p>
          <a:p>
            <a:pPr lvl="0">
              <a:spcBef>
                <a:spcPts val="0"/>
              </a:spcBef>
              <a:buNone/>
            </a:pPr>
            <a:r>
              <a:rPr lang="fr" b="1">
                <a:solidFill>
                  <a:schemeClr val="accent5"/>
                </a:solidFill>
              </a:rPr>
              <a:t>G = 0.5</a:t>
            </a:r>
          </a:p>
        </p:txBody>
      </p:sp>
      <p:sp>
        <p:nvSpPr>
          <p:cNvPr id="1474" name="Shape 1474"/>
          <p:cNvSpPr txBox="1"/>
          <p:nvPr/>
        </p:nvSpPr>
        <p:spPr>
          <a:xfrm>
            <a:off x="3264875" y="4188950"/>
            <a:ext cx="1127400" cy="8454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A = 0.5</a:t>
            </a:r>
          </a:p>
          <a:p>
            <a:pPr lvl="0">
              <a:spcBef>
                <a:spcPts val="0"/>
              </a:spcBef>
              <a:buNone/>
            </a:pPr>
            <a:r>
              <a:rPr lang="fr" b="1">
                <a:solidFill>
                  <a:schemeClr val="accent5"/>
                </a:solidFill>
              </a:rPr>
              <a:t>T = 0.25</a:t>
            </a:r>
          </a:p>
          <a:p>
            <a:pPr lvl="0" rtl="0">
              <a:spcBef>
                <a:spcPts val="0"/>
              </a:spcBef>
              <a:buNone/>
            </a:pPr>
            <a:r>
              <a:rPr lang="fr" b="1">
                <a:solidFill>
                  <a:schemeClr val="accent5"/>
                </a:solidFill>
              </a:rPr>
              <a:t>C = 0.25</a:t>
            </a:r>
          </a:p>
        </p:txBody>
      </p:sp>
      <p:sp>
        <p:nvSpPr>
          <p:cNvPr id="1475" name="Shape 1475"/>
          <p:cNvSpPr txBox="1"/>
          <p:nvPr/>
        </p:nvSpPr>
        <p:spPr>
          <a:xfrm>
            <a:off x="4236900" y="4191175"/>
            <a:ext cx="1127400" cy="8454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T = 0.75</a:t>
            </a:r>
          </a:p>
          <a:p>
            <a:pPr lvl="0" rtl="0">
              <a:spcBef>
                <a:spcPts val="0"/>
              </a:spcBef>
              <a:buNone/>
            </a:pPr>
            <a:r>
              <a:rPr lang="fr" b="1">
                <a:solidFill>
                  <a:schemeClr val="accent5"/>
                </a:solidFill>
              </a:rPr>
              <a:t>- = 0.25</a:t>
            </a:r>
          </a:p>
        </p:txBody>
      </p:sp>
      <p:sp>
        <p:nvSpPr>
          <p:cNvPr id="1476" name="Shape 1476"/>
          <p:cNvSpPr txBox="1"/>
          <p:nvPr/>
        </p:nvSpPr>
        <p:spPr>
          <a:xfrm>
            <a:off x="5075100" y="4191175"/>
            <a:ext cx="742200" cy="5760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A = 1</a:t>
            </a:r>
          </a:p>
        </p:txBody>
      </p:sp>
      <p:sp>
        <p:nvSpPr>
          <p:cNvPr id="1477" name="Shape 1477"/>
          <p:cNvSpPr txBox="1"/>
          <p:nvPr/>
        </p:nvSpPr>
        <p:spPr>
          <a:xfrm>
            <a:off x="5989500" y="4191175"/>
            <a:ext cx="946500" cy="576000"/>
          </a:xfrm>
          <a:prstGeom prst="rect">
            <a:avLst/>
          </a:prstGeom>
          <a:noFill/>
          <a:ln>
            <a:noFill/>
          </a:ln>
        </p:spPr>
        <p:txBody>
          <a:bodyPr lIns="91425" tIns="91425" rIns="91425" bIns="91425" anchor="t" anchorCtr="0">
            <a:noAutofit/>
          </a:bodyPr>
          <a:lstStyle/>
          <a:p>
            <a:pPr lvl="0">
              <a:spcBef>
                <a:spcPts val="0"/>
              </a:spcBef>
              <a:buNone/>
            </a:pPr>
            <a:r>
              <a:rPr lang="fr" b="1">
                <a:solidFill>
                  <a:schemeClr val="accent5"/>
                </a:solidFill>
              </a:rPr>
              <a:t>G = 0.75</a:t>
            </a:r>
          </a:p>
          <a:p>
            <a:pPr lvl="0" rtl="0">
              <a:spcBef>
                <a:spcPts val="0"/>
              </a:spcBef>
              <a:buNone/>
            </a:pPr>
            <a:r>
              <a:rPr lang="fr" b="1">
                <a:solidFill>
                  <a:schemeClr val="accent5"/>
                </a:solidFill>
              </a:rPr>
              <a:t>C = 0.25</a:t>
            </a:r>
          </a:p>
        </p:txBody>
      </p:sp>
      <p:sp>
        <p:nvSpPr>
          <p:cNvPr id="1478" name="Shape 1478"/>
          <p:cNvSpPr txBox="1"/>
          <p:nvPr/>
        </p:nvSpPr>
        <p:spPr>
          <a:xfrm>
            <a:off x="6980100" y="4191175"/>
            <a:ext cx="946500" cy="5760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T = 0.75</a:t>
            </a:r>
          </a:p>
          <a:p>
            <a:pPr lvl="0" rtl="0">
              <a:spcBef>
                <a:spcPts val="0"/>
              </a:spcBef>
              <a:buNone/>
            </a:pPr>
            <a:r>
              <a:rPr lang="fr" b="1">
                <a:solidFill>
                  <a:schemeClr val="accent5"/>
                </a:solidFill>
              </a:rPr>
              <a:t>A = 0.25</a:t>
            </a:r>
          </a:p>
        </p:txBody>
      </p:sp>
      <p:sp>
        <p:nvSpPr>
          <p:cNvPr id="1479" name="Shape 1479"/>
          <p:cNvSpPr txBox="1"/>
          <p:nvPr/>
        </p:nvSpPr>
        <p:spPr>
          <a:xfrm>
            <a:off x="232350" y="4269475"/>
            <a:ext cx="2254800" cy="654300"/>
          </a:xfrm>
          <a:prstGeom prst="rect">
            <a:avLst/>
          </a:prstGeom>
          <a:noFill/>
          <a:ln>
            <a:noFill/>
          </a:ln>
        </p:spPr>
        <p:txBody>
          <a:bodyPr lIns="91425" tIns="91425" rIns="91425" bIns="91425" anchor="t" anchorCtr="0">
            <a:noAutofit/>
          </a:bodyPr>
          <a:lstStyle/>
          <a:p>
            <a:pPr lvl="0">
              <a:spcBef>
                <a:spcPts val="0"/>
              </a:spcBef>
              <a:buNone/>
            </a:pPr>
            <a:r>
              <a:rPr lang="fr" b="1">
                <a:solidFill>
                  <a:schemeClr val="accent5"/>
                </a:solidFill>
              </a:rPr>
              <a:t>Probabilités d’émission</a:t>
            </a:r>
          </a:p>
        </p:txBody>
      </p:sp>
      <p:pic>
        <p:nvPicPr>
          <p:cNvPr id="1480" name="Shape 1480" descr="61F3675A-F9A2-11E6-99D3-2E2477086C57.png"/>
          <p:cNvPicPr preferRelativeResize="0"/>
          <p:nvPr/>
        </p:nvPicPr>
        <p:blipFill>
          <a:blip r:embed="rId3">
            <a:alphaModFix/>
          </a:blip>
          <a:stretch>
            <a:fillRect/>
          </a:stretch>
        </p:blipFill>
        <p:spPr>
          <a:xfrm>
            <a:off x="7076616" y="45850"/>
            <a:ext cx="1916783" cy="2478600"/>
          </a:xfrm>
          <a:prstGeom prst="rect">
            <a:avLst/>
          </a:prstGeom>
          <a:noFill/>
          <a:ln>
            <a:noFill/>
          </a:ln>
        </p:spPr>
      </p:pic>
      <p:sp>
        <p:nvSpPr>
          <p:cNvPr id="1481" name="Shape 1481"/>
          <p:cNvSpPr txBox="1"/>
          <p:nvPr/>
        </p:nvSpPr>
        <p:spPr>
          <a:xfrm>
            <a:off x="7036675" y="394225"/>
            <a:ext cx="181200" cy="2130300"/>
          </a:xfrm>
          <a:prstGeom prst="rect">
            <a:avLst/>
          </a:prstGeom>
          <a:noFill/>
          <a:ln>
            <a:noFill/>
          </a:ln>
        </p:spPr>
        <p:txBody>
          <a:bodyPr lIns="91425" tIns="91425" rIns="91425" bIns="91425" anchor="t" anchorCtr="0">
            <a:noAutofit/>
          </a:bodyPr>
          <a:lstStyle/>
          <a:p>
            <a:pPr lvl="0">
              <a:spcBef>
                <a:spcPts val="0"/>
              </a:spcBef>
              <a:buNone/>
            </a:pPr>
            <a:endParaRPr/>
          </a:p>
        </p:txBody>
      </p:sp>
      <p:cxnSp>
        <p:nvCxnSpPr>
          <p:cNvPr id="1482" name="Shape 1482"/>
          <p:cNvCxnSpPr>
            <a:stCxn id="1450" idx="4"/>
            <a:endCxn id="1473" idx="0"/>
          </p:cNvCxnSpPr>
          <p:nvPr/>
        </p:nvCxnSpPr>
        <p:spPr>
          <a:xfrm>
            <a:off x="2990375" y="3836725"/>
            <a:ext cx="0" cy="332700"/>
          </a:xfrm>
          <a:prstGeom prst="straightConnector1">
            <a:avLst/>
          </a:prstGeom>
          <a:noFill/>
          <a:ln w="9525" cap="flat" cmpd="sng">
            <a:solidFill>
              <a:schemeClr val="dk2"/>
            </a:solidFill>
            <a:prstDash val="solid"/>
            <a:round/>
            <a:headEnd type="none" w="lg" len="lg"/>
            <a:tailEnd type="triangle" w="lg" len="lg"/>
          </a:ln>
        </p:spPr>
      </p:cxnSp>
      <p:cxnSp>
        <p:nvCxnSpPr>
          <p:cNvPr id="1483" name="Shape 1483"/>
          <p:cNvCxnSpPr>
            <a:endCxn id="1474" idx="0"/>
          </p:cNvCxnSpPr>
          <p:nvPr/>
        </p:nvCxnSpPr>
        <p:spPr>
          <a:xfrm flipH="1">
            <a:off x="3828575" y="3881750"/>
            <a:ext cx="43800" cy="307200"/>
          </a:xfrm>
          <a:prstGeom prst="straightConnector1">
            <a:avLst/>
          </a:prstGeom>
          <a:noFill/>
          <a:ln w="9525" cap="flat" cmpd="sng">
            <a:solidFill>
              <a:schemeClr val="dk2"/>
            </a:solidFill>
            <a:prstDash val="solid"/>
            <a:round/>
            <a:headEnd type="none" w="lg" len="lg"/>
            <a:tailEnd type="triangle" w="lg" len="lg"/>
          </a:ln>
        </p:spPr>
      </p:cxnSp>
      <p:cxnSp>
        <p:nvCxnSpPr>
          <p:cNvPr id="1484" name="Shape 1484"/>
          <p:cNvCxnSpPr/>
          <p:nvPr/>
        </p:nvCxnSpPr>
        <p:spPr>
          <a:xfrm flipH="1">
            <a:off x="4468525" y="3760450"/>
            <a:ext cx="245100" cy="438000"/>
          </a:xfrm>
          <a:prstGeom prst="straightConnector1">
            <a:avLst/>
          </a:prstGeom>
          <a:noFill/>
          <a:ln w="9525" cap="flat" cmpd="sng">
            <a:solidFill>
              <a:schemeClr val="dk2"/>
            </a:solidFill>
            <a:prstDash val="solid"/>
            <a:round/>
            <a:headEnd type="none" w="lg" len="lg"/>
            <a:tailEnd type="triangle" w="lg" len="lg"/>
          </a:ln>
        </p:spPr>
      </p:cxnSp>
      <p:cxnSp>
        <p:nvCxnSpPr>
          <p:cNvPr id="1485" name="Shape 1485"/>
          <p:cNvCxnSpPr/>
          <p:nvPr/>
        </p:nvCxnSpPr>
        <p:spPr>
          <a:xfrm flipH="1">
            <a:off x="5562075" y="3851550"/>
            <a:ext cx="47400" cy="455100"/>
          </a:xfrm>
          <a:prstGeom prst="straightConnector1">
            <a:avLst/>
          </a:prstGeom>
          <a:noFill/>
          <a:ln w="9525" cap="flat" cmpd="sng">
            <a:solidFill>
              <a:schemeClr val="dk2"/>
            </a:solidFill>
            <a:prstDash val="solid"/>
            <a:round/>
            <a:headEnd type="none" w="lg" len="lg"/>
            <a:tailEnd type="triangle" w="lg" len="lg"/>
          </a:ln>
        </p:spPr>
      </p:cxnSp>
      <p:cxnSp>
        <p:nvCxnSpPr>
          <p:cNvPr id="1486" name="Shape 1486"/>
          <p:cNvCxnSpPr>
            <a:stCxn id="1460" idx="2"/>
            <a:endCxn id="1477" idx="0"/>
          </p:cNvCxnSpPr>
          <p:nvPr/>
        </p:nvCxnSpPr>
        <p:spPr>
          <a:xfrm flipH="1">
            <a:off x="6462800" y="3846800"/>
            <a:ext cx="94800" cy="344400"/>
          </a:xfrm>
          <a:prstGeom prst="straightConnector1">
            <a:avLst/>
          </a:prstGeom>
          <a:noFill/>
          <a:ln w="9525" cap="flat" cmpd="sng">
            <a:solidFill>
              <a:schemeClr val="dk2"/>
            </a:solidFill>
            <a:prstDash val="solid"/>
            <a:round/>
            <a:headEnd type="none" w="lg" len="lg"/>
            <a:tailEnd type="triangle" w="lg" len="lg"/>
          </a:ln>
        </p:spPr>
      </p:cxnSp>
      <p:cxnSp>
        <p:nvCxnSpPr>
          <p:cNvPr id="1487" name="Shape 1487"/>
          <p:cNvCxnSpPr>
            <a:stCxn id="1461" idx="2"/>
            <a:endCxn id="1478" idx="0"/>
          </p:cNvCxnSpPr>
          <p:nvPr/>
        </p:nvCxnSpPr>
        <p:spPr>
          <a:xfrm flipH="1">
            <a:off x="7453200" y="3760500"/>
            <a:ext cx="132000" cy="430800"/>
          </a:xfrm>
          <a:prstGeom prst="straightConnector1">
            <a:avLst/>
          </a:prstGeom>
          <a:noFill/>
          <a:ln w="9525" cap="flat" cmpd="sng">
            <a:solidFill>
              <a:schemeClr val="dk2"/>
            </a:solidFill>
            <a:prstDash val="solid"/>
            <a:round/>
            <a:headEnd type="none" w="lg" len="lg"/>
            <a:tailEnd type="triangle" w="lg" len="lg"/>
          </a:ln>
        </p:spPr>
      </p:cxnSp>
      <p:sp>
        <p:nvSpPr>
          <p:cNvPr id="1488" name="Shape 1488"/>
          <p:cNvSpPr txBox="1"/>
          <p:nvPr/>
        </p:nvSpPr>
        <p:spPr>
          <a:xfrm>
            <a:off x="2426675" y="2439350"/>
            <a:ext cx="2501100" cy="654300"/>
          </a:xfrm>
          <a:prstGeom prst="rect">
            <a:avLst/>
          </a:prstGeom>
          <a:noFill/>
          <a:ln>
            <a:noFill/>
          </a:ln>
        </p:spPr>
        <p:txBody>
          <a:bodyPr lIns="91425" tIns="91425" rIns="91425" bIns="91425" anchor="t" anchorCtr="0">
            <a:noAutofit/>
          </a:bodyPr>
          <a:lstStyle/>
          <a:p>
            <a:pPr lvl="0">
              <a:spcBef>
                <a:spcPts val="0"/>
              </a:spcBef>
              <a:buNone/>
            </a:pPr>
            <a:r>
              <a:rPr lang="fr" sz="1800" b="1">
                <a:solidFill>
                  <a:srgbClr val="FF0000"/>
                </a:solidFill>
              </a:rPr>
              <a:t>Si pas de gap</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494" name="Shape 149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141</a:t>
            </a:fld>
            <a:endParaRPr lang="fr"/>
          </a:p>
        </p:txBody>
      </p:sp>
      <p:sp>
        <p:nvSpPr>
          <p:cNvPr id="1495" name="Shape 1495"/>
          <p:cNvSpPr txBox="1">
            <a:spLocks noGrp="1"/>
          </p:cNvSpPr>
          <p:nvPr>
            <p:ph type="body" idx="1"/>
          </p:nvPr>
        </p:nvSpPr>
        <p:spPr>
          <a:xfrm>
            <a:off x="263100" y="1098425"/>
            <a:ext cx="5980800" cy="24786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 Chaînes de markov cachées</a:t>
            </a:r>
          </a:p>
          <a:p>
            <a:pPr marL="76200" lvl="0" indent="0" rtl="0">
              <a:spcBef>
                <a:spcPts val="0"/>
              </a:spcBef>
              <a:buClr>
                <a:schemeClr val="dk1"/>
              </a:buClr>
              <a:buSzPct val="25000"/>
              <a:buFont typeface="Noto Sans Symbols"/>
              <a:buNone/>
            </a:pPr>
            <a:r>
              <a:rPr lang="fr" sz="1800"/>
              <a:t>Basiquement, il s’agit d’un modèle statistique représentant le motif en utilisant la probabilité d’avoir un résidu après un autre.</a:t>
            </a:r>
          </a:p>
          <a:p>
            <a:pPr marL="76200" lvl="0" indent="0" rtl="0">
              <a:spcBef>
                <a:spcPts val="0"/>
              </a:spcBef>
              <a:buClr>
                <a:schemeClr val="dk1"/>
              </a:buClr>
              <a:buSzPct val="25000"/>
              <a:buFont typeface="Noto Sans Symbols"/>
              <a:buNone/>
            </a:pPr>
            <a:r>
              <a:rPr lang="fr" sz="1800"/>
              <a:t>Ex : </a:t>
            </a:r>
          </a:p>
          <a:p>
            <a:pPr marL="76200" lvl="0" indent="0" rtl="0">
              <a:spcBef>
                <a:spcPts val="0"/>
              </a:spcBef>
              <a:buClr>
                <a:schemeClr val="dk1"/>
              </a:buClr>
              <a:buSzPct val="25000"/>
              <a:buFont typeface="Noto Sans Symbols"/>
              <a:buNone/>
            </a:pPr>
            <a:r>
              <a:rPr lang="fr" sz="1800"/>
              <a:t>AATACT</a:t>
            </a:r>
            <a:br>
              <a:rPr lang="fr" sz="1800"/>
            </a:br>
            <a:r>
              <a:rPr lang="fr" sz="1800"/>
              <a:t>GA-AGT</a:t>
            </a:r>
            <a:br>
              <a:rPr lang="fr" sz="1800"/>
            </a:br>
            <a:r>
              <a:rPr lang="fr" sz="1800"/>
              <a:t>ATTAGA</a:t>
            </a:r>
            <a:br>
              <a:rPr lang="fr" sz="1800"/>
            </a:br>
            <a:r>
              <a:rPr lang="fr" sz="1800"/>
              <a:t>GCTAGT</a:t>
            </a:r>
          </a:p>
          <a:p>
            <a:pPr marL="76200" lvl="0" indent="0" rtl="0">
              <a:spcBef>
                <a:spcPts val="0"/>
              </a:spcBef>
              <a:buClr>
                <a:schemeClr val="dk1"/>
              </a:buClr>
              <a:buSzPct val="25000"/>
              <a:buFont typeface="Noto Sans Symbols"/>
              <a:buNone/>
            </a:pPr>
            <a:endParaRPr sz="1800"/>
          </a:p>
        </p:txBody>
      </p:sp>
      <p:sp>
        <p:nvSpPr>
          <p:cNvPr id="1496" name="Shape 1496"/>
          <p:cNvSpPr/>
          <p:nvPr/>
        </p:nvSpPr>
        <p:spPr>
          <a:xfrm>
            <a:off x="27386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7" name="Shape 1497"/>
          <p:cNvSpPr/>
          <p:nvPr/>
        </p:nvSpPr>
        <p:spPr>
          <a:xfrm>
            <a:off x="35768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8" name="Shape 1498"/>
          <p:cNvSpPr/>
          <p:nvPr/>
        </p:nvSpPr>
        <p:spPr>
          <a:xfrm>
            <a:off x="44150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9" name="Shape 1499"/>
          <p:cNvSpPr/>
          <p:nvPr/>
        </p:nvSpPr>
        <p:spPr>
          <a:xfrm>
            <a:off x="5329475" y="33727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0" name="Shape 1500"/>
          <p:cNvSpPr/>
          <p:nvPr/>
        </p:nvSpPr>
        <p:spPr>
          <a:xfrm>
            <a:off x="6243875" y="33727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1" name="Shape 1501"/>
          <p:cNvSpPr/>
          <p:nvPr/>
        </p:nvSpPr>
        <p:spPr>
          <a:xfrm>
            <a:off x="7158275" y="34038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2" name="Shape 1502"/>
          <p:cNvSpPr txBox="1"/>
          <p:nvPr/>
        </p:nvSpPr>
        <p:spPr>
          <a:xfrm>
            <a:off x="2859575" y="3407225"/>
            <a:ext cx="230100" cy="211500"/>
          </a:xfrm>
          <a:prstGeom prst="rect">
            <a:avLst/>
          </a:prstGeom>
          <a:noFill/>
          <a:ln>
            <a:noFill/>
          </a:ln>
        </p:spPr>
        <p:txBody>
          <a:bodyPr lIns="91425" tIns="91425" rIns="91425" bIns="91425" anchor="t" anchorCtr="0">
            <a:noAutofit/>
          </a:bodyPr>
          <a:lstStyle/>
          <a:p>
            <a:pPr lvl="0" rtl="0">
              <a:spcBef>
                <a:spcPts val="0"/>
              </a:spcBef>
              <a:buNone/>
            </a:pPr>
            <a:r>
              <a:rPr lang="fr"/>
              <a:t>1</a:t>
            </a:r>
          </a:p>
        </p:txBody>
      </p:sp>
      <p:sp>
        <p:nvSpPr>
          <p:cNvPr id="1503" name="Shape 1503"/>
          <p:cNvSpPr txBox="1"/>
          <p:nvPr/>
        </p:nvSpPr>
        <p:spPr>
          <a:xfrm>
            <a:off x="3664700" y="3403825"/>
            <a:ext cx="415500" cy="477900"/>
          </a:xfrm>
          <a:prstGeom prst="rect">
            <a:avLst/>
          </a:prstGeom>
          <a:noFill/>
          <a:ln>
            <a:noFill/>
          </a:ln>
        </p:spPr>
        <p:txBody>
          <a:bodyPr lIns="91425" tIns="91425" rIns="91425" bIns="91425" anchor="t" anchorCtr="0">
            <a:noAutofit/>
          </a:bodyPr>
          <a:lstStyle/>
          <a:p>
            <a:pPr lvl="0" rtl="0">
              <a:spcBef>
                <a:spcPts val="0"/>
              </a:spcBef>
              <a:buNone/>
            </a:pPr>
            <a:r>
              <a:rPr lang="fr"/>
              <a:t>2</a:t>
            </a:r>
          </a:p>
        </p:txBody>
      </p:sp>
      <p:sp>
        <p:nvSpPr>
          <p:cNvPr id="1504" name="Shape 1504"/>
          <p:cNvSpPr txBox="1"/>
          <p:nvPr/>
        </p:nvSpPr>
        <p:spPr>
          <a:xfrm>
            <a:off x="4505875" y="3419650"/>
            <a:ext cx="415500" cy="340800"/>
          </a:xfrm>
          <a:prstGeom prst="rect">
            <a:avLst/>
          </a:prstGeom>
          <a:noFill/>
          <a:ln>
            <a:noFill/>
          </a:ln>
        </p:spPr>
        <p:txBody>
          <a:bodyPr lIns="91425" tIns="91425" rIns="91425" bIns="91425" anchor="t" anchorCtr="0">
            <a:noAutofit/>
          </a:bodyPr>
          <a:lstStyle/>
          <a:p>
            <a:pPr lvl="0" rtl="0">
              <a:spcBef>
                <a:spcPts val="0"/>
              </a:spcBef>
              <a:buNone/>
            </a:pPr>
            <a:r>
              <a:rPr lang="fr"/>
              <a:t>3</a:t>
            </a:r>
          </a:p>
        </p:txBody>
      </p:sp>
      <p:sp>
        <p:nvSpPr>
          <p:cNvPr id="1505" name="Shape 1505"/>
          <p:cNvSpPr txBox="1"/>
          <p:nvPr/>
        </p:nvSpPr>
        <p:spPr>
          <a:xfrm>
            <a:off x="5401725" y="3373650"/>
            <a:ext cx="415500" cy="477900"/>
          </a:xfrm>
          <a:prstGeom prst="rect">
            <a:avLst/>
          </a:prstGeom>
          <a:noFill/>
          <a:ln>
            <a:noFill/>
          </a:ln>
        </p:spPr>
        <p:txBody>
          <a:bodyPr lIns="91425" tIns="91425" rIns="91425" bIns="91425" anchor="t" anchorCtr="0">
            <a:noAutofit/>
          </a:bodyPr>
          <a:lstStyle/>
          <a:p>
            <a:pPr lvl="0" rtl="0">
              <a:spcBef>
                <a:spcPts val="0"/>
              </a:spcBef>
              <a:buNone/>
            </a:pPr>
            <a:r>
              <a:rPr lang="fr"/>
              <a:t>4</a:t>
            </a:r>
          </a:p>
        </p:txBody>
      </p:sp>
      <p:sp>
        <p:nvSpPr>
          <p:cNvPr id="1506" name="Shape 1506"/>
          <p:cNvSpPr txBox="1"/>
          <p:nvPr/>
        </p:nvSpPr>
        <p:spPr>
          <a:xfrm>
            <a:off x="6368000" y="3413900"/>
            <a:ext cx="379200" cy="432900"/>
          </a:xfrm>
          <a:prstGeom prst="rect">
            <a:avLst/>
          </a:prstGeom>
          <a:noFill/>
          <a:ln>
            <a:noFill/>
          </a:ln>
        </p:spPr>
        <p:txBody>
          <a:bodyPr lIns="91425" tIns="91425" rIns="91425" bIns="91425" anchor="t" anchorCtr="0">
            <a:noAutofit/>
          </a:bodyPr>
          <a:lstStyle/>
          <a:p>
            <a:pPr lvl="0" rtl="0">
              <a:spcBef>
                <a:spcPts val="0"/>
              </a:spcBef>
              <a:buNone/>
            </a:pPr>
            <a:r>
              <a:rPr lang="fr"/>
              <a:t>5</a:t>
            </a:r>
          </a:p>
        </p:txBody>
      </p:sp>
      <p:sp>
        <p:nvSpPr>
          <p:cNvPr id="1507" name="Shape 1507"/>
          <p:cNvSpPr txBox="1"/>
          <p:nvPr/>
        </p:nvSpPr>
        <p:spPr>
          <a:xfrm>
            <a:off x="7304100" y="3398100"/>
            <a:ext cx="562200" cy="362400"/>
          </a:xfrm>
          <a:prstGeom prst="rect">
            <a:avLst/>
          </a:prstGeom>
          <a:noFill/>
          <a:ln>
            <a:noFill/>
          </a:ln>
        </p:spPr>
        <p:txBody>
          <a:bodyPr lIns="91425" tIns="91425" rIns="91425" bIns="91425" anchor="t" anchorCtr="0">
            <a:noAutofit/>
          </a:bodyPr>
          <a:lstStyle/>
          <a:p>
            <a:pPr lvl="0" rtl="0">
              <a:spcBef>
                <a:spcPts val="0"/>
              </a:spcBef>
              <a:buNone/>
            </a:pPr>
            <a:r>
              <a:rPr lang="fr"/>
              <a:t>6</a:t>
            </a:r>
          </a:p>
        </p:txBody>
      </p:sp>
      <p:cxnSp>
        <p:nvCxnSpPr>
          <p:cNvPr id="1508" name="Shape 1508"/>
          <p:cNvCxnSpPr>
            <a:stCxn id="1496" idx="6"/>
            <a:endCxn id="1503" idx="1"/>
          </p:cNvCxnSpPr>
          <p:nvPr/>
        </p:nvCxnSpPr>
        <p:spPr>
          <a:xfrm>
            <a:off x="3242075" y="3620275"/>
            <a:ext cx="422700" cy="22500"/>
          </a:xfrm>
          <a:prstGeom prst="straightConnector1">
            <a:avLst/>
          </a:prstGeom>
          <a:noFill/>
          <a:ln w="9525" cap="flat" cmpd="sng">
            <a:solidFill>
              <a:schemeClr val="dk2"/>
            </a:solidFill>
            <a:prstDash val="solid"/>
            <a:round/>
            <a:headEnd type="none" w="lg" len="lg"/>
            <a:tailEnd type="triangle" w="lg" len="lg"/>
          </a:ln>
        </p:spPr>
      </p:cxnSp>
      <p:cxnSp>
        <p:nvCxnSpPr>
          <p:cNvPr id="1509" name="Shape 1509"/>
          <p:cNvCxnSpPr>
            <a:stCxn id="1503" idx="3"/>
            <a:endCxn id="1504" idx="1"/>
          </p:cNvCxnSpPr>
          <p:nvPr/>
        </p:nvCxnSpPr>
        <p:spPr>
          <a:xfrm rot="10800000" flipH="1">
            <a:off x="4080200" y="3589975"/>
            <a:ext cx="425700" cy="52800"/>
          </a:xfrm>
          <a:prstGeom prst="straightConnector1">
            <a:avLst/>
          </a:prstGeom>
          <a:noFill/>
          <a:ln w="9525" cap="flat" cmpd="sng">
            <a:solidFill>
              <a:schemeClr val="dk2"/>
            </a:solidFill>
            <a:prstDash val="solid"/>
            <a:round/>
            <a:headEnd type="none" w="lg" len="lg"/>
            <a:tailEnd type="triangle" w="lg" len="lg"/>
          </a:ln>
        </p:spPr>
      </p:cxnSp>
      <p:cxnSp>
        <p:nvCxnSpPr>
          <p:cNvPr id="1510" name="Shape 1510"/>
          <p:cNvCxnSpPr>
            <a:stCxn id="1504" idx="3"/>
            <a:endCxn id="1505" idx="1"/>
          </p:cNvCxnSpPr>
          <p:nvPr/>
        </p:nvCxnSpPr>
        <p:spPr>
          <a:xfrm>
            <a:off x="4921375" y="3590050"/>
            <a:ext cx="480300" cy="22500"/>
          </a:xfrm>
          <a:prstGeom prst="straightConnector1">
            <a:avLst/>
          </a:prstGeom>
          <a:noFill/>
          <a:ln w="9525" cap="flat" cmpd="sng">
            <a:solidFill>
              <a:schemeClr val="dk2"/>
            </a:solidFill>
            <a:prstDash val="solid"/>
            <a:round/>
            <a:headEnd type="none" w="lg" len="lg"/>
            <a:tailEnd type="triangle" w="lg" len="lg"/>
          </a:ln>
        </p:spPr>
      </p:cxnSp>
      <p:cxnSp>
        <p:nvCxnSpPr>
          <p:cNvPr id="1511" name="Shape 1511"/>
          <p:cNvCxnSpPr>
            <a:stCxn id="1505" idx="3"/>
            <a:endCxn id="1506" idx="1"/>
          </p:cNvCxnSpPr>
          <p:nvPr/>
        </p:nvCxnSpPr>
        <p:spPr>
          <a:xfrm>
            <a:off x="5817225" y="3612600"/>
            <a:ext cx="550800" cy="17700"/>
          </a:xfrm>
          <a:prstGeom prst="straightConnector1">
            <a:avLst/>
          </a:prstGeom>
          <a:noFill/>
          <a:ln w="9525" cap="flat" cmpd="sng">
            <a:solidFill>
              <a:schemeClr val="dk2"/>
            </a:solidFill>
            <a:prstDash val="solid"/>
            <a:round/>
            <a:headEnd type="none" w="lg" len="lg"/>
            <a:tailEnd type="triangle" w="lg" len="lg"/>
          </a:ln>
        </p:spPr>
      </p:cxnSp>
      <p:cxnSp>
        <p:nvCxnSpPr>
          <p:cNvPr id="1512" name="Shape 1512"/>
          <p:cNvCxnSpPr>
            <a:stCxn id="1506" idx="3"/>
            <a:endCxn id="1501" idx="2"/>
          </p:cNvCxnSpPr>
          <p:nvPr/>
        </p:nvCxnSpPr>
        <p:spPr>
          <a:xfrm rot="10800000" flipH="1">
            <a:off x="6747200" y="3620150"/>
            <a:ext cx="411000" cy="10200"/>
          </a:xfrm>
          <a:prstGeom prst="straightConnector1">
            <a:avLst/>
          </a:prstGeom>
          <a:noFill/>
          <a:ln w="9525" cap="flat" cmpd="sng">
            <a:solidFill>
              <a:schemeClr val="dk2"/>
            </a:solidFill>
            <a:prstDash val="solid"/>
            <a:round/>
            <a:headEnd type="none" w="lg" len="lg"/>
            <a:tailEnd type="triangle" w="lg" len="lg"/>
          </a:ln>
        </p:spPr>
      </p:cxnSp>
      <p:sp>
        <p:nvSpPr>
          <p:cNvPr id="1513" name="Shape 1513"/>
          <p:cNvSpPr/>
          <p:nvPr/>
        </p:nvSpPr>
        <p:spPr>
          <a:xfrm>
            <a:off x="3896200" y="3806450"/>
            <a:ext cx="1600425" cy="463450"/>
          </a:xfrm>
          <a:custGeom>
            <a:avLst/>
            <a:gdLst/>
            <a:ahLst/>
            <a:cxnLst/>
            <a:rect l="0" t="0" r="0" b="0"/>
            <a:pathLst>
              <a:path w="64017" h="18538" extrusionOk="0">
                <a:moveTo>
                  <a:pt x="0" y="806"/>
                </a:moveTo>
                <a:cubicBezTo>
                  <a:pt x="6307" y="3758"/>
                  <a:pt x="27177" y="18655"/>
                  <a:pt x="37847" y="18521"/>
                </a:cubicBezTo>
                <a:cubicBezTo>
                  <a:pt x="48516" y="18386"/>
                  <a:pt x="59655" y="3086"/>
                  <a:pt x="64017" y="0"/>
                </a:cubicBezTo>
              </a:path>
            </a:pathLst>
          </a:custGeom>
          <a:noFill/>
          <a:ln w="9525" cap="flat" cmpd="sng">
            <a:solidFill>
              <a:schemeClr val="dk2"/>
            </a:solidFill>
            <a:prstDash val="solid"/>
            <a:round/>
            <a:headEnd type="none" w="lg" len="lg"/>
            <a:tailEnd type="none" w="lg" len="lg"/>
          </a:ln>
        </p:spPr>
      </p:sp>
      <p:sp>
        <p:nvSpPr>
          <p:cNvPr id="1514" name="Shape 1514"/>
          <p:cNvSpPr/>
          <p:nvPr/>
        </p:nvSpPr>
        <p:spPr>
          <a:xfrm>
            <a:off x="5395975" y="3816525"/>
            <a:ext cx="90600" cy="14875"/>
          </a:xfrm>
          <a:custGeom>
            <a:avLst/>
            <a:gdLst/>
            <a:ahLst/>
            <a:cxnLst/>
            <a:rect l="0" t="0" r="0" b="0"/>
            <a:pathLst>
              <a:path w="3624" h="595" extrusionOk="0">
                <a:moveTo>
                  <a:pt x="0" y="403"/>
                </a:moveTo>
                <a:cubicBezTo>
                  <a:pt x="1153" y="786"/>
                  <a:pt x="2471" y="384"/>
                  <a:pt x="3624" y="0"/>
                </a:cubicBezTo>
              </a:path>
            </a:pathLst>
          </a:custGeom>
          <a:noFill/>
          <a:ln w="9525" cap="flat" cmpd="sng">
            <a:solidFill>
              <a:schemeClr val="dk2"/>
            </a:solidFill>
            <a:prstDash val="solid"/>
            <a:round/>
            <a:headEnd type="none" w="lg" len="lg"/>
            <a:tailEnd type="none" w="lg" len="lg"/>
          </a:ln>
        </p:spPr>
      </p:sp>
      <p:sp>
        <p:nvSpPr>
          <p:cNvPr id="1515" name="Shape 1515"/>
          <p:cNvSpPr/>
          <p:nvPr/>
        </p:nvSpPr>
        <p:spPr>
          <a:xfrm>
            <a:off x="5496625" y="3826600"/>
            <a:ext cx="10625" cy="70450"/>
          </a:xfrm>
          <a:custGeom>
            <a:avLst/>
            <a:gdLst/>
            <a:ahLst/>
            <a:cxnLst/>
            <a:rect l="0" t="0" r="0" b="0"/>
            <a:pathLst>
              <a:path w="425" h="2818" extrusionOk="0">
                <a:moveTo>
                  <a:pt x="403" y="2818"/>
                </a:moveTo>
                <a:cubicBezTo>
                  <a:pt x="403" y="1869"/>
                  <a:pt x="424" y="848"/>
                  <a:pt x="0" y="0"/>
                </a:cubicBezTo>
              </a:path>
            </a:pathLst>
          </a:custGeom>
          <a:noFill/>
          <a:ln w="9525" cap="flat" cmpd="sng">
            <a:solidFill>
              <a:schemeClr val="dk2"/>
            </a:solidFill>
            <a:prstDash val="solid"/>
            <a:round/>
            <a:headEnd type="none" w="lg" len="lg"/>
            <a:tailEnd type="none" w="lg" len="lg"/>
          </a:ln>
        </p:spPr>
      </p:sp>
      <p:sp>
        <p:nvSpPr>
          <p:cNvPr id="1516" name="Shape 1516"/>
          <p:cNvSpPr txBox="1"/>
          <p:nvPr/>
        </p:nvSpPr>
        <p:spPr>
          <a:xfrm>
            <a:off x="3272150" y="3262925"/>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517" name="Shape 1517"/>
          <p:cNvSpPr txBox="1"/>
          <p:nvPr/>
        </p:nvSpPr>
        <p:spPr>
          <a:xfrm>
            <a:off x="3969562" y="3342575"/>
            <a:ext cx="6972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0.75</a:t>
            </a:r>
          </a:p>
        </p:txBody>
      </p:sp>
      <p:sp>
        <p:nvSpPr>
          <p:cNvPr id="1518" name="Shape 1518"/>
          <p:cNvSpPr txBox="1"/>
          <p:nvPr/>
        </p:nvSpPr>
        <p:spPr>
          <a:xfrm>
            <a:off x="49715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519" name="Shape 1519"/>
          <p:cNvSpPr txBox="1"/>
          <p:nvPr/>
        </p:nvSpPr>
        <p:spPr>
          <a:xfrm>
            <a:off x="58859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520" name="Shape 1520"/>
          <p:cNvSpPr txBox="1"/>
          <p:nvPr/>
        </p:nvSpPr>
        <p:spPr>
          <a:xfrm>
            <a:off x="6800375" y="3256500"/>
            <a:ext cx="304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1</a:t>
            </a:r>
          </a:p>
        </p:txBody>
      </p:sp>
      <p:sp>
        <p:nvSpPr>
          <p:cNvPr id="1521" name="Shape 1521"/>
          <p:cNvSpPr txBox="1"/>
          <p:nvPr/>
        </p:nvSpPr>
        <p:spPr>
          <a:xfrm>
            <a:off x="4514375" y="3942300"/>
            <a:ext cx="829800" cy="3408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0.25</a:t>
            </a:r>
          </a:p>
        </p:txBody>
      </p:sp>
      <p:sp>
        <p:nvSpPr>
          <p:cNvPr id="1522" name="Shape 1522"/>
          <p:cNvSpPr txBox="1"/>
          <p:nvPr/>
        </p:nvSpPr>
        <p:spPr>
          <a:xfrm>
            <a:off x="5581175" y="2602925"/>
            <a:ext cx="2395800" cy="3624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Probabilités de transition</a:t>
            </a:r>
          </a:p>
          <a:p>
            <a:pPr lvl="0" rtl="0">
              <a:spcBef>
                <a:spcPts val="0"/>
              </a:spcBef>
              <a:buNone/>
            </a:pPr>
            <a:r>
              <a:rPr lang="fr" b="1">
                <a:solidFill>
                  <a:srgbClr val="9900FF"/>
                </a:solidFill>
              </a:rPr>
              <a:t>sans gap = 1</a:t>
            </a:r>
          </a:p>
        </p:txBody>
      </p:sp>
      <p:sp>
        <p:nvSpPr>
          <p:cNvPr id="1523" name="Shape 1523"/>
          <p:cNvSpPr txBox="1"/>
          <p:nvPr/>
        </p:nvSpPr>
        <p:spPr>
          <a:xfrm>
            <a:off x="2426675" y="4169400"/>
            <a:ext cx="1127400" cy="8454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A = 0.5</a:t>
            </a:r>
          </a:p>
          <a:p>
            <a:pPr lvl="0" rtl="0">
              <a:spcBef>
                <a:spcPts val="0"/>
              </a:spcBef>
              <a:buNone/>
            </a:pPr>
            <a:r>
              <a:rPr lang="fr" b="1">
                <a:solidFill>
                  <a:schemeClr val="accent5"/>
                </a:solidFill>
              </a:rPr>
              <a:t>G = 0.5</a:t>
            </a:r>
          </a:p>
        </p:txBody>
      </p:sp>
      <p:sp>
        <p:nvSpPr>
          <p:cNvPr id="1524" name="Shape 1524"/>
          <p:cNvSpPr txBox="1"/>
          <p:nvPr/>
        </p:nvSpPr>
        <p:spPr>
          <a:xfrm>
            <a:off x="3264875" y="4188950"/>
            <a:ext cx="1127400" cy="8454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A = 0.5</a:t>
            </a:r>
          </a:p>
          <a:p>
            <a:pPr lvl="0" rtl="0">
              <a:spcBef>
                <a:spcPts val="0"/>
              </a:spcBef>
              <a:buNone/>
            </a:pPr>
            <a:r>
              <a:rPr lang="fr" b="1">
                <a:solidFill>
                  <a:schemeClr val="accent5"/>
                </a:solidFill>
              </a:rPr>
              <a:t>T = 0.25</a:t>
            </a:r>
          </a:p>
          <a:p>
            <a:pPr lvl="0" rtl="0">
              <a:spcBef>
                <a:spcPts val="0"/>
              </a:spcBef>
              <a:buNone/>
            </a:pPr>
            <a:r>
              <a:rPr lang="fr" b="1">
                <a:solidFill>
                  <a:schemeClr val="accent5"/>
                </a:solidFill>
              </a:rPr>
              <a:t>C = 0.25</a:t>
            </a:r>
          </a:p>
        </p:txBody>
      </p:sp>
      <p:sp>
        <p:nvSpPr>
          <p:cNvPr id="1525" name="Shape 1525"/>
          <p:cNvSpPr txBox="1"/>
          <p:nvPr/>
        </p:nvSpPr>
        <p:spPr>
          <a:xfrm>
            <a:off x="4236900" y="4191175"/>
            <a:ext cx="1127400" cy="8454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T = 0.75</a:t>
            </a:r>
          </a:p>
          <a:p>
            <a:pPr lvl="0" rtl="0">
              <a:spcBef>
                <a:spcPts val="0"/>
              </a:spcBef>
              <a:buNone/>
            </a:pPr>
            <a:r>
              <a:rPr lang="fr" b="1">
                <a:solidFill>
                  <a:schemeClr val="accent5"/>
                </a:solidFill>
              </a:rPr>
              <a:t>- = 0.25</a:t>
            </a:r>
          </a:p>
        </p:txBody>
      </p:sp>
      <p:sp>
        <p:nvSpPr>
          <p:cNvPr id="1526" name="Shape 1526"/>
          <p:cNvSpPr txBox="1"/>
          <p:nvPr/>
        </p:nvSpPr>
        <p:spPr>
          <a:xfrm>
            <a:off x="5075100" y="4191175"/>
            <a:ext cx="742200" cy="5760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A = 1</a:t>
            </a:r>
          </a:p>
        </p:txBody>
      </p:sp>
      <p:sp>
        <p:nvSpPr>
          <p:cNvPr id="1527" name="Shape 1527"/>
          <p:cNvSpPr txBox="1"/>
          <p:nvPr/>
        </p:nvSpPr>
        <p:spPr>
          <a:xfrm>
            <a:off x="5989500" y="4191175"/>
            <a:ext cx="946500" cy="5760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G = 0.75</a:t>
            </a:r>
          </a:p>
          <a:p>
            <a:pPr lvl="0" rtl="0">
              <a:spcBef>
                <a:spcPts val="0"/>
              </a:spcBef>
              <a:buNone/>
            </a:pPr>
            <a:r>
              <a:rPr lang="fr" b="1">
                <a:solidFill>
                  <a:schemeClr val="accent5"/>
                </a:solidFill>
              </a:rPr>
              <a:t>C = 0.25</a:t>
            </a:r>
          </a:p>
        </p:txBody>
      </p:sp>
      <p:sp>
        <p:nvSpPr>
          <p:cNvPr id="1528" name="Shape 1528"/>
          <p:cNvSpPr txBox="1"/>
          <p:nvPr/>
        </p:nvSpPr>
        <p:spPr>
          <a:xfrm>
            <a:off x="6980100" y="4191175"/>
            <a:ext cx="946500" cy="5760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T = 0.75</a:t>
            </a:r>
          </a:p>
          <a:p>
            <a:pPr lvl="0" rtl="0">
              <a:spcBef>
                <a:spcPts val="0"/>
              </a:spcBef>
              <a:buNone/>
            </a:pPr>
            <a:r>
              <a:rPr lang="fr" b="1">
                <a:solidFill>
                  <a:schemeClr val="accent5"/>
                </a:solidFill>
              </a:rPr>
              <a:t>A = 0.25</a:t>
            </a:r>
          </a:p>
        </p:txBody>
      </p:sp>
      <p:sp>
        <p:nvSpPr>
          <p:cNvPr id="1529" name="Shape 1529"/>
          <p:cNvSpPr txBox="1"/>
          <p:nvPr/>
        </p:nvSpPr>
        <p:spPr>
          <a:xfrm>
            <a:off x="232350" y="4269475"/>
            <a:ext cx="2254800" cy="6543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Probabilités d’émission</a:t>
            </a:r>
          </a:p>
        </p:txBody>
      </p:sp>
      <p:pic>
        <p:nvPicPr>
          <p:cNvPr id="1530" name="Shape 1530" descr="61F3675A-F9A2-11E6-99D3-2E2477086C57.png"/>
          <p:cNvPicPr preferRelativeResize="0"/>
          <p:nvPr/>
        </p:nvPicPr>
        <p:blipFill>
          <a:blip r:embed="rId3">
            <a:alphaModFix/>
          </a:blip>
          <a:stretch>
            <a:fillRect/>
          </a:stretch>
        </p:blipFill>
        <p:spPr>
          <a:xfrm>
            <a:off x="7076616" y="45850"/>
            <a:ext cx="1916783" cy="2478600"/>
          </a:xfrm>
          <a:prstGeom prst="rect">
            <a:avLst/>
          </a:prstGeom>
          <a:noFill/>
          <a:ln>
            <a:noFill/>
          </a:ln>
        </p:spPr>
      </p:pic>
      <p:sp>
        <p:nvSpPr>
          <p:cNvPr id="1531" name="Shape 1531"/>
          <p:cNvSpPr txBox="1"/>
          <p:nvPr/>
        </p:nvSpPr>
        <p:spPr>
          <a:xfrm>
            <a:off x="7036675" y="394225"/>
            <a:ext cx="181200" cy="2130300"/>
          </a:xfrm>
          <a:prstGeom prst="rect">
            <a:avLst/>
          </a:prstGeom>
          <a:noFill/>
          <a:ln>
            <a:noFill/>
          </a:ln>
        </p:spPr>
        <p:txBody>
          <a:bodyPr lIns="91425" tIns="91425" rIns="91425" bIns="91425" anchor="t" anchorCtr="0">
            <a:noAutofit/>
          </a:bodyPr>
          <a:lstStyle/>
          <a:p>
            <a:pPr lvl="0">
              <a:spcBef>
                <a:spcPts val="0"/>
              </a:spcBef>
              <a:buNone/>
            </a:pPr>
            <a:endParaRPr/>
          </a:p>
        </p:txBody>
      </p:sp>
      <p:cxnSp>
        <p:nvCxnSpPr>
          <p:cNvPr id="1532" name="Shape 1532"/>
          <p:cNvCxnSpPr>
            <a:stCxn id="1496" idx="4"/>
            <a:endCxn id="1523" idx="0"/>
          </p:cNvCxnSpPr>
          <p:nvPr/>
        </p:nvCxnSpPr>
        <p:spPr>
          <a:xfrm>
            <a:off x="2990375" y="3836725"/>
            <a:ext cx="0" cy="332700"/>
          </a:xfrm>
          <a:prstGeom prst="straightConnector1">
            <a:avLst/>
          </a:prstGeom>
          <a:noFill/>
          <a:ln w="9525" cap="flat" cmpd="sng">
            <a:solidFill>
              <a:schemeClr val="dk2"/>
            </a:solidFill>
            <a:prstDash val="solid"/>
            <a:round/>
            <a:headEnd type="none" w="lg" len="lg"/>
            <a:tailEnd type="triangle" w="lg" len="lg"/>
          </a:ln>
        </p:spPr>
      </p:cxnSp>
      <p:cxnSp>
        <p:nvCxnSpPr>
          <p:cNvPr id="1533" name="Shape 1533"/>
          <p:cNvCxnSpPr>
            <a:endCxn id="1524" idx="0"/>
          </p:cNvCxnSpPr>
          <p:nvPr/>
        </p:nvCxnSpPr>
        <p:spPr>
          <a:xfrm flipH="1">
            <a:off x="3828575" y="3881750"/>
            <a:ext cx="43800" cy="307200"/>
          </a:xfrm>
          <a:prstGeom prst="straightConnector1">
            <a:avLst/>
          </a:prstGeom>
          <a:noFill/>
          <a:ln w="9525" cap="flat" cmpd="sng">
            <a:solidFill>
              <a:schemeClr val="dk2"/>
            </a:solidFill>
            <a:prstDash val="solid"/>
            <a:round/>
            <a:headEnd type="none" w="lg" len="lg"/>
            <a:tailEnd type="triangle" w="lg" len="lg"/>
          </a:ln>
        </p:spPr>
      </p:cxnSp>
      <p:cxnSp>
        <p:nvCxnSpPr>
          <p:cNvPr id="1534" name="Shape 1534"/>
          <p:cNvCxnSpPr/>
          <p:nvPr/>
        </p:nvCxnSpPr>
        <p:spPr>
          <a:xfrm flipH="1">
            <a:off x="4468525" y="3760450"/>
            <a:ext cx="245100" cy="438000"/>
          </a:xfrm>
          <a:prstGeom prst="straightConnector1">
            <a:avLst/>
          </a:prstGeom>
          <a:noFill/>
          <a:ln w="9525" cap="flat" cmpd="sng">
            <a:solidFill>
              <a:schemeClr val="dk2"/>
            </a:solidFill>
            <a:prstDash val="solid"/>
            <a:round/>
            <a:headEnd type="none" w="lg" len="lg"/>
            <a:tailEnd type="triangle" w="lg" len="lg"/>
          </a:ln>
        </p:spPr>
      </p:cxnSp>
      <p:cxnSp>
        <p:nvCxnSpPr>
          <p:cNvPr id="1535" name="Shape 1535"/>
          <p:cNvCxnSpPr/>
          <p:nvPr/>
        </p:nvCxnSpPr>
        <p:spPr>
          <a:xfrm flipH="1">
            <a:off x="5562075" y="3851550"/>
            <a:ext cx="47400" cy="455100"/>
          </a:xfrm>
          <a:prstGeom prst="straightConnector1">
            <a:avLst/>
          </a:prstGeom>
          <a:noFill/>
          <a:ln w="9525" cap="flat" cmpd="sng">
            <a:solidFill>
              <a:schemeClr val="dk2"/>
            </a:solidFill>
            <a:prstDash val="solid"/>
            <a:round/>
            <a:headEnd type="none" w="lg" len="lg"/>
            <a:tailEnd type="triangle" w="lg" len="lg"/>
          </a:ln>
        </p:spPr>
      </p:cxnSp>
      <p:cxnSp>
        <p:nvCxnSpPr>
          <p:cNvPr id="1536" name="Shape 1536"/>
          <p:cNvCxnSpPr>
            <a:stCxn id="1506" idx="2"/>
            <a:endCxn id="1527" idx="0"/>
          </p:cNvCxnSpPr>
          <p:nvPr/>
        </p:nvCxnSpPr>
        <p:spPr>
          <a:xfrm flipH="1">
            <a:off x="6462800" y="3846800"/>
            <a:ext cx="94800" cy="344400"/>
          </a:xfrm>
          <a:prstGeom prst="straightConnector1">
            <a:avLst/>
          </a:prstGeom>
          <a:noFill/>
          <a:ln w="9525" cap="flat" cmpd="sng">
            <a:solidFill>
              <a:schemeClr val="dk2"/>
            </a:solidFill>
            <a:prstDash val="solid"/>
            <a:round/>
            <a:headEnd type="none" w="lg" len="lg"/>
            <a:tailEnd type="triangle" w="lg" len="lg"/>
          </a:ln>
        </p:spPr>
      </p:cxnSp>
      <p:cxnSp>
        <p:nvCxnSpPr>
          <p:cNvPr id="1537" name="Shape 1537"/>
          <p:cNvCxnSpPr>
            <a:stCxn id="1507" idx="2"/>
            <a:endCxn id="1528" idx="0"/>
          </p:cNvCxnSpPr>
          <p:nvPr/>
        </p:nvCxnSpPr>
        <p:spPr>
          <a:xfrm flipH="1">
            <a:off x="7453200" y="3760500"/>
            <a:ext cx="132000" cy="4308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Shape 1542"/>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543" name="Shape 1543"/>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142</a:t>
            </a:fld>
            <a:endParaRPr lang="fr"/>
          </a:p>
        </p:txBody>
      </p:sp>
      <p:sp>
        <p:nvSpPr>
          <p:cNvPr id="1544" name="Shape 1544"/>
          <p:cNvSpPr txBox="1">
            <a:spLocks noGrp="1"/>
          </p:cNvSpPr>
          <p:nvPr>
            <p:ph type="body" idx="1"/>
          </p:nvPr>
        </p:nvSpPr>
        <p:spPr>
          <a:xfrm>
            <a:off x="263100" y="1174625"/>
            <a:ext cx="59808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 Chaînes de markov cachées</a:t>
            </a:r>
          </a:p>
          <a:p>
            <a:pPr marL="76200" lvl="0" indent="0" rtl="0">
              <a:spcBef>
                <a:spcPts val="0"/>
              </a:spcBef>
              <a:buClr>
                <a:schemeClr val="dk1"/>
              </a:buClr>
              <a:buSzPct val="25000"/>
              <a:buFont typeface="Noto Sans Symbols"/>
              <a:buNone/>
            </a:pPr>
            <a:r>
              <a:rPr lang="fr" sz="1800"/>
              <a:t>Si on généralise l’exemple précédent :</a:t>
            </a:r>
          </a:p>
          <a:p>
            <a:pPr marL="76200" lvl="0" indent="0" rtl="0">
              <a:spcBef>
                <a:spcPts val="0"/>
              </a:spcBef>
              <a:buClr>
                <a:schemeClr val="dk1"/>
              </a:buClr>
              <a:buSzPct val="25000"/>
              <a:buFont typeface="Noto Sans Symbols"/>
              <a:buNone/>
            </a:pPr>
            <a:endParaRPr sz="1800"/>
          </a:p>
        </p:txBody>
      </p:sp>
      <p:sp>
        <p:nvSpPr>
          <p:cNvPr id="1545" name="Shape 1545"/>
          <p:cNvSpPr/>
          <p:nvPr/>
        </p:nvSpPr>
        <p:spPr>
          <a:xfrm>
            <a:off x="27386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6" name="Shape 1546"/>
          <p:cNvSpPr/>
          <p:nvPr/>
        </p:nvSpPr>
        <p:spPr>
          <a:xfrm>
            <a:off x="35768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7" name="Shape 1547"/>
          <p:cNvSpPr/>
          <p:nvPr/>
        </p:nvSpPr>
        <p:spPr>
          <a:xfrm>
            <a:off x="44150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8" name="Shape 1548"/>
          <p:cNvSpPr/>
          <p:nvPr/>
        </p:nvSpPr>
        <p:spPr>
          <a:xfrm>
            <a:off x="53294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9" name="Shape 1549"/>
          <p:cNvSpPr/>
          <p:nvPr/>
        </p:nvSpPr>
        <p:spPr>
          <a:xfrm>
            <a:off x="62438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0" name="Shape 1550"/>
          <p:cNvSpPr/>
          <p:nvPr/>
        </p:nvSpPr>
        <p:spPr>
          <a:xfrm>
            <a:off x="71582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1" name="Shape 1551"/>
          <p:cNvSpPr txBox="1"/>
          <p:nvPr/>
        </p:nvSpPr>
        <p:spPr>
          <a:xfrm>
            <a:off x="2859575" y="3864425"/>
            <a:ext cx="230100" cy="211500"/>
          </a:xfrm>
          <a:prstGeom prst="rect">
            <a:avLst/>
          </a:prstGeom>
          <a:noFill/>
          <a:ln>
            <a:noFill/>
          </a:ln>
        </p:spPr>
        <p:txBody>
          <a:bodyPr lIns="91425" tIns="91425" rIns="91425" bIns="91425" anchor="t" anchorCtr="0">
            <a:noAutofit/>
          </a:bodyPr>
          <a:lstStyle/>
          <a:p>
            <a:pPr lvl="0" rtl="0">
              <a:spcBef>
                <a:spcPts val="0"/>
              </a:spcBef>
              <a:buNone/>
            </a:pPr>
            <a:r>
              <a:rPr lang="fr"/>
              <a:t>1</a:t>
            </a:r>
          </a:p>
        </p:txBody>
      </p:sp>
      <p:sp>
        <p:nvSpPr>
          <p:cNvPr id="1552" name="Shape 1552"/>
          <p:cNvSpPr txBox="1"/>
          <p:nvPr/>
        </p:nvSpPr>
        <p:spPr>
          <a:xfrm>
            <a:off x="3664700" y="3861025"/>
            <a:ext cx="415500" cy="477900"/>
          </a:xfrm>
          <a:prstGeom prst="rect">
            <a:avLst/>
          </a:prstGeom>
          <a:noFill/>
          <a:ln>
            <a:noFill/>
          </a:ln>
        </p:spPr>
        <p:txBody>
          <a:bodyPr lIns="91425" tIns="91425" rIns="91425" bIns="91425" anchor="t" anchorCtr="0">
            <a:noAutofit/>
          </a:bodyPr>
          <a:lstStyle/>
          <a:p>
            <a:pPr lvl="0" rtl="0">
              <a:spcBef>
                <a:spcPts val="0"/>
              </a:spcBef>
              <a:buNone/>
            </a:pPr>
            <a:r>
              <a:rPr lang="fr"/>
              <a:t>2</a:t>
            </a:r>
          </a:p>
        </p:txBody>
      </p:sp>
      <p:sp>
        <p:nvSpPr>
          <p:cNvPr id="1553" name="Shape 1553"/>
          <p:cNvSpPr txBox="1"/>
          <p:nvPr/>
        </p:nvSpPr>
        <p:spPr>
          <a:xfrm>
            <a:off x="4505875" y="3876850"/>
            <a:ext cx="415500" cy="340800"/>
          </a:xfrm>
          <a:prstGeom prst="rect">
            <a:avLst/>
          </a:prstGeom>
          <a:noFill/>
          <a:ln>
            <a:noFill/>
          </a:ln>
        </p:spPr>
        <p:txBody>
          <a:bodyPr lIns="91425" tIns="91425" rIns="91425" bIns="91425" anchor="t" anchorCtr="0">
            <a:noAutofit/>
          </a:bodyPr>
          <a:lstStyle/>
          <a:p>
            <a:pPr lvl="0" rtl="0">
              <a:spcBef>
                <a:spcPts val="0"/>
              </a:spcBef>
              <a:buNone/>
            </a:pPr>
            <a:r>
              <a:rPr lang="fr"/>
              <a:t>3</a:t>
            </a:r>
          </a:p>
        </p:txBody>
      </p:sp>
      <p:sp>
        <p:nvSpPr>
          <p:cNvPr id="1554" name="Shape 1554"/>
          <p:cNvSpPr txBox="1"/>
          <p:nvPr/>
        </p:nvSpPr>
        <p:spPr>
          <a:xfrm>
            <a:off x="5401725" y="3830850"/>
            <a:ext cx="415500" cy="477900"/>
          </a:xfrm>
          <a:prstGeom prst="rect">
            <a:avLst/>
          </a:prstGeom>
          <a:noFill/>
          <a:ln>
            <a:noFill/>
          </a:ln>
        </p:spPr>
        <p:txBody>
          <a:bodyPr lIns="91425" tIns="91425" rIns="91425" bIns="91425" anchor="t" anchorCtr="0">
            <a:noAutofit/>
          </a:bodyPr>
          <a:lstStyle/>
          <a:p>
            <a:pPr lvl="0" rtl="0">
              <a:spcBef>
                <a:spcPts val="0"/>
              </a:spcBef>
              <a:buNone/>
            </a:pPr>
            <a:r>
              <a:rPr lang="fr"/>
              <a:t>4</a:t>
            </a:r>
          </a:p>
        </p:txBody>
      </p:sp>
      <p:sp>
        <p:nvSpPr>
          <p:cNvPr id="1555" name="Shape 1555"/>
          <p:cNvSpPr txBox="1"/>
          <p:nvPr/>
        </p:nvSpPr>
        <p:spPr>
          <a:xfrm>
            <a:off x="6368000" y="3871100"/>
            <a:ext cx="379200" cy="432900"/>
          </a:xfrm>
          <a:prstGeom prst="rect">
            <a:avLst/>
          </a:prstGeom>
          <a:noFill/>
          <a:ln>
            <a:noFill/>
          </a:ln>
        </p:spPr>
        <p:txBody>
          <a:bodyPr lIns="91425" tIns="91425" rIns="91425" bIns="91425" anchor="t" anchorCtr="0">
            <a:noAutofit/>
          </a:bodyPr>
          <a:lstStyle/>
          <a:p>
            <a:pPr lvl="0" rtl="0">
              <a:spcBef>
                <a:spcPts val="0"/>
              </a:spcBef>
              <a:buNone/>
            </a:pPr>
            <a:r>
              <a:rPr lang="fr"/>
              <a:t>5</a:t>
            </a:r>
          </a:p>
        </p:txBody>
      </p:sp>
      <p:sp>
        <p:nvSpPr>
          <p:cNvPr id="1556" name="Shape 1556"/>
          <p:cNvSpPr txBox="1"/>
          <p:nvPr/>
        </p:nvSpPr>
        <p:spPr>
          <a:xfrm>
            <a:off x="7304100" y="3855300"/>
            <a:ext cx="379200" cy="362400"/>
          </a:xfrm>
          <a:prstGeom prst="rect">
            <a:avLst/>
          </a:prstGeom>
          <a:noFill/>
          <a:ln>
            <a:noFill/>
          </a:ln>
        </p:spPr>
        <p:txBody>
          <a:bodyPr lIns="91425" tIns="91425" rIns="91425" bIns="91425" anchor="t" anchorCtr="0">
            <a:noAutofit/>
          </a:bodyPr>
          <a:lstStyle/>
          <a:p>
            <a:pPr lvl="0" rtl="0">
              <a:spcBef>
                <a:spcPts val="0"/>
              </a:spcBef>
              <a:buNone/>
            </a:pPr>
            <a:r>
              <a:rPr lang="fr"/>
              <a:t>6</a:t>
            </a:r>
          </a:p>
        </p:txBody>
      </p:sp>
      <p:cxnSp>
        <p:nvCxnSpPr>
          <p:cNvPr id="1557" name="Shape 1557"/>
          <p:cNvCxnSpPr>
            <a:stCxn id="1545" idx="6"/>
            <a:endCxn id="1552" idx="1"/>
          </p:cNvCxnSpPr>
          <p:nvPr/>
        </p:nvCxnSpPr>
        <p:spPr>
          <a:xfrm>
            <a:off x="3242075" y="4077475"/>
            <a:ext cx="422700" cy="22500"/>
          </a:xfrm>
          <a:prstGeom prst="straightConnector1">
            <a:avLst/>
          </a:prstGeom>
          <a:noFill/>
          <a:ln w="9525" cap="flat" cmpd="sng">
            <a:solidFill>
              <a:schemeClr val="dk2"/>
            </a:solidFill>
            <a:prstDash val="solid"/>
            <a:round/>
            <a:headEnd type="none" w="lg" len="lg"/>
            <a:tailEnd type="triangle" w="lg" len="lg"/>
          </a:ln>
        </p:spPr>
      </p:cxnSp>
      <p:cxnSp>
        <p:nvCxnSpPr>
          <p:cNvPr id="1558" name="Shape 1558"/>
          <p:cNvCxnSpPr>
            <a:stCxn id="1552" idx="3"/>
            <a:endCxn id="1553" idx="1"/>
          </p:cNvCxnSpPr>
          <p:nvPr/>
        </p:nvCxnSpPr>
        <p:spPr>
          <a:xfrm rot="10800000" flipH="1">
            <a:off x="4080200" y="4047175"/>
            <a:ext cx="425700" cy="52800"/>
          </a:xfrm>
          <a:prstGeom prst="straightConnector1">
            <a:avLst/>
          </a:prstGeom>
          <a:noFill/>
          <a:ln w="9525" cap="flat" cmpd="sng">
            <a:solidFill>
              <a:schemeClr val="dk2"/>
            </a:solidFill>
            <a:prstDash val="solid"/>
            <a:round/>
            <a:headEnd type="none" w="lg" len="lg"/>
            <a:tailEnd type="triangle" w="lg" len="lg"/>
          </a:ln>
        </p:spPr>
      </p:cxnSp>
      <p:cxnSp>
        <p:nvCxnSpPr>
          <p:cNvPr id="1559" name="Shape 1559"/>
          <p:cNvCxnSpPr>
            <a:stCxn id="1553" idx="3"/>
            <a:endCxn id="1554" idx="1"/>
          </p:cNvCxnSpPr>
          <p:nvPr/>
        </p:nvCxnSpPr>
        <p:spPr>
          <a:xfrm>
            <a:off x="4921375" y="4047250"/>
            <a:ext cx="480300" cy="22500"/>
          </a:xfrm>
          <a:prstGeom prst="straightConnector1">
            <a:avLst/>
          </a:prstGeom>
          <a:noFill/>
          <a:ln w="9525" cap="flat" cmpd="sng">
            <a:solidFill>
              <a:schemeClr val="dk2"/>
            </a:solidFill>
            <a:prstDash val="solid"/>
            <a:round/>
            <a:headEnd type="none" w="lg" len="lg"/>
            <a:tailEnd type="triangle" w="lg" len="lg"/>
          </a:ln>
        </p:spPr>
      </p:cxnSp>
      <p:cxnSp>
        <p:nvCxnSpPr>
          <p:cNvPr id="1560" name="Shape 1560"/>
          <p:cNvCxnSpPr>
            <a:stCxn id="1554" idx="3"/>
            <a:endCxn id="1555" idx="1"/>
          </p:cNvCxnSpPr>
          <p:nvPr/>
        </p:nvCxnSpPr>
        <p:spPr>
          <a:xfrm>
            <a:off x="5817225" y="4069800"/>
            <a:ext cx="550800" cy="17700"/>
          </a:xfrm>
          <a:prstGeom prst="straightConnector1">
            <a:avLst/>
          </a:prstGeom>
          <a:noFill/>
          <a:ln w="9525" cap="flat" cmpd="sng">
            <a:solidFill>
              <a:schemeClr val="dk2"/>
            </a:solidFill>
            <a:prstDash val="solid"/>
            <a:round/>
            <a:headEnd type="none" w="lg" len="lg"/>
            <a:tailEnd type="triangle" w="lg" len="lg"/>
          </a:ln>
        </p:spPr>
      </p:cxnSp>
      <p:cxnSp>
        <p:nvCxnSpPr>
          <p:cNvPr id="1561" name="Shape 1561"/>
          <p:cNvCxnSpPr>
            <a:stCxn id="1555" idx="3"/>
            <a:endCxn id="1550" idx="2"/>
          </p:cNvCxnSpPr>
          <p:nvPr/>
        </p:nvCxnSpPr>
        <p:spPr>
          <a:xfrm rot="10800000" flipH="1">
            <a:off x="6747200" y="4077350"/>
            <a:ext cx="411000" cy="10200"/>
          </a:xfrm>
          <a:prstGeom prst="straightConnector1">
            <a:avLst/>
          </a:prstGeom>
          <a:noFill/>
          <a:ln w="9525" cap="flat" cmpd="sng">
            <a:solidFill>
              <a:schemeClr val="dk2"/>
            </a:solidFill>
            <a:prstDash val="solid"/>
            <a:round/>
            <a:headEnd type="none" w="lg" len="lg"/>
            <a:tailEnd type="triangle" w="lg" len="lg"/>
          </a:ln>
        </p:spPr>
      </p:cxnSp>
      <p:sp>
        <p:nvSpPr>
          <p:cNvPr id="1562" name="Shape 1562"/>
          <p:cNvSpPr txBox="1"/>
          <p:nvPr/>
        </p:nvSpPr>
        <p:spPr>
          <a:xfrm>
            <a:off x="3866150" y="4797125"/>
            <a:ext cx="2254800" cy="6543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Probabilités d’émission</a:t>
            </a:r>
          </a:p>
        </p:txBody>
      </p:sp>
      <p:sp>
        <p:nvSpPr>
          <p:cNvPr id="1563" name="Shape 1563"/>
          <p:cNvSpPr txBox="1"/>
          <p:nvPr/>
        </p:nvSpPr>
        <p:spPr>
          <a:xfrm>
            <a:off x="7036675" y="851425"/>
            <a:ext cx="181200" cy="2130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564" name="Shape 1564"/>
          <p:cNvSpPr/>
          <p:nvPr/>
        </p:nvSpPr>
        <p:spPr>
          <a:xfrm>
            <a:off x="1722025" y="3951625"/>
            <a:ext cx="6846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5" name="Shape 1565"/>
          <p:cNvSpPr/>
          <p:nvPr/>
        </p:nvSpPr>
        <p:spPr>
          <a:xfrm>
            <a:off x="8065225" y="3921550"/>
            <a:ext cx="5034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6" name="Shape 1566"/>
          <p:cNvSpPr txBox="1"/>
          <p:nvPr/>
        </p:nvSpPr>
        <p:spPr>
          <a:xfrm>
            <a:off x="1742175" y="3871100"/>
            <a:ext cx="684600" cy="432900"/>
          </a:xfrm>
          <a:prstGeom prst="rect">
            <a:avLst/>
          </a:prstGeom>
          <a:noFill/>
          <a:ln>
            <a:noFill/>
          </a:ln>
        </p:spPr>
        <p:txBody>
          <a:bodyPr lIns="91425" tIns="91425" rIns="91425" bIns="91425" anchor="t" anchorCtr="0">
            <a:noAutofit/>
          </a:bodyPr>
          <a:lstStyle/>
          <a:p>
            <a:pPr lvl="0">
              <a:spcBef>
                <a:spcPts val="0"/>
              </a:spcBef>
              <a:buNone/>
            </a:pPr>
            <a:r>
              <a:rPr lang="fr"/>
              <a:t>Début</a:t>
            </a:r>
          </a:p>
        </p:txBody>
      </p:sp>
      <p:sp>
        <p:nvSpPr>
          <p:cNvPr id="1567" name="Shape 1567"/>
          <p:cNvSpPr txBox="1"/>
          <p:nvPr/>
        </p:nvSpPr>
        <p:spPr>
          <a:xfrm>
            <a:off x="8063350" y="3850975"/>
            <a:ext cx="550800" cy="432900"/>
          </a:xfrm>
          <a:prstGeom prst="rect">
            <a:avLst/>
          </a:prstGeom>
          <a:noFill/>
          <a:ln>
            <a:noFill/>
          </a:ln>
        </p:spPr>
        <p:txBody>
          <a:bodyPr lIns="91425" tIns="91425" rIns="91425" bIns="91425" anchor="t" anchorCtr="0">
            <a:noAutofit/>
          </a:bodyPr>
          <a:lstStyle/>
          <a:p>
            <a:pPr lvl="0">
              <a:spcBef>
                <a:spcPts val="0"/>
              </a:spcBef>
              <a:buNone/>
            </a:pPr>
            <a:r>
              <a:rPr lang="fr"/>
              <a:t>Fin</a:t>
            </a:r>
          </a:p>
        </p:txBody>
      </p:sp>
      <p:cxnSp>
        <p:nvCxnSpPr>
          <p:cNvPr id="1568" name="Shape 1568"/>
          <p:cNvCxnSpPr>
            <a:stCxn id="1566" idx="3"/>
            <a:endCxn id="1545" idx="2"/>
          </p:cNvCxnSpPr>
          <p:nvPr/>
        </p:nvCxnSpPr>
        <p:spPr>
          <a:xfrm rot="10800000" flipH="1">
            <a:off x="2426775" y="4077350"/>
            <a:ext cx="312000" cy="10200"/>
          </a:xfrm>
          <a:prstGeom prst="straightConnector1">
            <a:avLst/>
          </a:prstGeom>
          <a:noFill/>
          <a:ln w="9525" cap="flat" cmpd="sng">
            <a:solidFill>
              <a:schemeClr val="dk2"/>
            </a:solidFill>
            <a:prstDash val="solid"/>
            <a:round/>
            <a:headEnd type="none" w="lg" len="lg"/>
            <a:tailEnd type="triangle" w="lg" len="lg"/>
          </a:ln>
        </p:spPr>
      </p:cxnSp>
      <p:cxnSp>
        <p:nvCxnSpPr>
          <p:cNvPr id="1569" name="Shape 1569"/>
          <p:cNvCxnSpPr>
            <a:stCxn id="1556" idx="3"/>
            <a:endCxn id="1567" idx="1"/>
          </p:cNvCxnSpPr>
          <p:nvPr/>
        </p:nvCxnSpPr>
        <p:spPr>
          <a:xfrm>
            <a:off x="7683300" y="4036500"/>
            <a:ext cx="380100" cy="30900"/>
          </a:xfrm>
          <a:prstGeom prst="straightConnector1">
            <a:avLst/>
          </a:prstGeom>
          <a:noFill/>
          <a:ln w="9525" cap="flat" cmpd="sng">
            <a:solidFill>
              <a:schemeClr val="dk2"/>
            </a:solidFill>
            <a:prstDash val="solid"/>
            <a:round/>
            <a:headEnd type="none" w="lg" len="lg"/>
            <a:tailEnd type="triangle" w="lg" len="lg"/>
          </a:ln>
        </p:spPr>
      </p:cxnSp>
      <p:cxnSp>
        <p:nvCxnSpPr>
          <p:cNvPr id="1570" name="Shape 1570"/>
          <p:cNvCxnSpPr>
            <a:stCxn id="1545" idx="4"/>
          </p:cNvCxnSpPr>
          <p:nvPr/>
        </p:nvCxnSpPr>
        <p:spPr>
          <a:xfrm flipH="1">
            <a:off x="2980175" y="4293925"/>
            <a:ext cx="10200" cy="382500"/>
          </a:xfrm>
          <a:prstGeom prst="straightConnector1">
            <a:avLst/>
          </a:prstGeom>
          <a:noFill/>
          <a:ln w="9525" cap="flat" cmpd="sng">
            <a:solidFill>
              <a:schemeClr val="dk2"/>
            </a:solidFill>
            <a:prstDash val="solid"/>
            <a:round/>
            <a:headEnd type="none" w="lg" len="lg"/>
            <a:tailEnd type="triangle" w="lg" len="lg"/>
          </a:ln>
        </p:spPr>
      </p:cxnSp>
      <p:cxnSp>
        <p:nvCxnSpPr>
          <p:cNvPr id="1571" name="Shape 1571"/>
          <p:cNvCxnSpPr>
            <a:stCxn id="1552" idx="2"/>
          </p:cNvCxnSpPr>
          <p:nvPr/>
        </p:nvCxnSpPr>
        <p:spPr>
          <a:xfrm flipH="1">
            <a:off x="3866150" y="4338925"/>
            <a:ext cx="6300" cy="357600"/>
          </a:xfrm>
          <a:prstGeom prst="straightConnector1">
            <a:avLst/>
          </a:prstGeom>
          <a:noFill/>
          <a:ln w="9525" cap="flat" cmpd="sng">
            <a:solidFill>
              <a:schemeClr val="dk2"/>
            </a:solidFill>
            <a:prstDash val="solid"/>
            <a:round/>
            <a:headEnd type="none" w="lg" len="lg"/>
            <a:tailEnd type="triangle" w="lg" len="lg"/>
          </a:ln>
        </p:spPr>
      </p:cxnSp>
      <p:cxnSp>
        <p:nvCxnSpPr>
          <p:cNvPr id="1572" name="Shape 1572"/>
          <p:cNvCxnSpPr/>
          <p:nvPr/>
        </p:nvCxnSpPr>
        <p:spPr>
          <a:xfrm flipH="1">
            <a:off x="4681225" y="4217650"/>
            <a:ext cx="32400" cy="509100"/>
          </a:xfrm>
          <a:prstGeom prst="straightConnector1">
            <a:avLst/>
          </a:prstGeom>
          <a:noFill/>
          <a:ln w="9525" cap="flat" cmpd="sng">
            <a:solidFill>
              <a:schemeClr val="dk2"/>
            </a:solidFill>
            <a:prstDash val="solid"/>
            <a:round/>
            <a:headEnd type="none" w="lg" len="lg"/>
            <a:tailEnd type="triangle" w="lg" len="lg"/>
          </a:ln>
        </p:spPr>
      </p:cxnSp>
      <p:cxnSp>
        <p:nvCxnSpPr>
          <p:cNvPr id="1573" name="Shape 1573"/>
          <p:cNvCxnSpPr>
            <a:stCxn id="1554" idx="2"/>
          </p:cNvCxnSpPr>
          <p:nvPr/>
        </p:nvCxnSpPr>
        <p:spPr>
          <a:xfrm>
            <a:off x="5609475" y="4308750"/>
            <a:ext cx="8100" cy="357600"/>
          </a:xfrm>
          <a:prstGeom prst="straightConnector1">
            <a:avLst/>
          </a:prstGeom>
          <a:noFill/>
          <a:ln w="9525" cap="flat" cmpd="sng">
            <a:solidFill>
              <a:schemeClr val="dk2"/>
            </a:solidFill>
            <a:prstDash val="solid"/>
            <a:round/>
            <a:headEnd type="none" w="lg" len="lg"/>
            <a:tailEnd type="triangle" w="lg" len="lg"/>
          </a:ln>
        </p:spPr>
      </p:cxnSp>
      <p:cxnSp>
        <p:nvCxnSpPr>
          <p:cNvPr id="1574" name="Shape 1574"/>
          <p:cNvCxnSpPr>
            <a:stCxn id="1555" idx="2"/>
          </p:cNvCxnSpPr>
          <p:nvPr/>
        </p:nvCxnSpPr>
        <p:spPr>
          <a:xfrm>
            <a:off x="6557600" y="4304000"/>
            <a:ext cx="46200" cy="422700"/>
          </a:xfrm>
          <a:prstGeom prst="straightConnector1">
            <a:avLst/>
          </a:prstGeom>
          <a:noFill/>
          <a:ln w="9525" cap="flat" cmpd="sng">
            <a:solidFill>
              <a:schemeClr val="dk2"/>
            </a:solidFill>
            <a:prstDash val="solid"/>
            <a:round/>
            <a:headEnd type="none" w="lg" len="lg"/>
            <a:tailEnd type="triangle" w="lg" len="lg"/>
          </a:ln>
        </p:spPr>
      </p:cxnSp>
      <p:cxnSp>
        <p:nvCxnSpPr>
          <p:cNvPr id="1575" name="Shape 1575"/>
          <p:cNvCxnSpPr/>
          <p:nvPr/>
        </p:nvCxnSpPr>
        <p:spPr>
          <a:xfrm flipH="1">
            <a:off x="7449300" y="4217700"/>
            <a:ext cx="44400" cy="418500"/>
          </a:xfrm>
          <a:prstGeom prst="straightConnector1">
            <a:avLst/>
          </a:prstGeom>
          <a:noFill/>
          <a:ln w="9525" cap="flat" cmpd="sng">
            <a:solidFill>
              <a:schemeClr val="dk2"/>
            </a:solidFill>
            <a:prstDash val="solid"/>
            <a:round/>
            <a:headEnd type="none" w="lg" len="lg"/>
            <a:tailEnd type="triangle" w="lg" len="lg"/>
          </a:ln>
        </p:spPr>
      </p:cxnSp>
      <p:sp>
        <p:nvSpPr>
          <p:cNvPr id="1576" name="Shape 1576"/>
          <p:cNvSpPr txBox="1"/>
          <p:nvPr/>
        </p:nvSpPr>
        <p:spPr>
          <a:xfrm>
            <a:off x="0" y="3982150"/>
            <a:ext cx="1743900" cy="382500"/>
          </a:xfrm>
          <a:prstGeom prst="rect">
            <a:avLst/>
          </a:prstGeom>
          <a:noFill/>
          <a:ln>
            <a:noFill/>
          </a:ln>
        </p:spPr>
        <p:txBody>
          <a:bodyPr lIns="91425" tIns="91425" rIns="91425" bIns="91425" anchor="t" anchorCtr="0">
            <a:noAutofit/>
          </a:bodyPr>
          <a:lstStyle/>
          <a:p>
            <a:pPr lvl="0" rtl="0">
              <a:spcBef>
                <a:spcPts val="0"/>
              </a:spcBef>
              <a:buNone/>
            </a:pPr>
            <a:r>
              <a:rPr lang="fr"/>
              <a:t>Match / mismatch</a:t>
            </a:r>
          </a:p>
        </p:txBody>
      </p:sp>
      <p:sp>
        <p:nvSpPr>
          <p:cNvPr id="1577" name="Shape 1577"/>
          <p:cNvSpPr txBox="1"/>
          <p:nvPr/>
        </p:nvSpPr>
        <p:spPr>
          <a:xfrm>
            <a:off x="5134275" y="1058550"/>
            <a:ext cx="3633600" cy="11979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Types de probabilités de transitions : </a:t>
            </a:r>
          </a:p>
          <a:p>
            <a:pPr lvl="0" rtl="0">
              <a:spcBef>
                <a:spcPts val="0"/>
              </a:spcBef>
              <a:buNone/>
            </a:pPr>
            <a:r>
              <a:rPr lang="fr" b="1">
                <a:solidFill>
                  <a:srgbClr val="9900FF"/>
                </a:solidFill>
              </a:rPr>
              <a:t>match -&gt; match		</a:t>
            </a:r>
          </a:p>
          <a:p>
            <a:pPr lvl="0" rtl="0">
              <a:spcBef>
                <a:spcPts val="0"/>
              </a:spcBef>
              <a:buNone/>
            </a:pPr>
            <a:r>
              <a:rPr lang="fr" b="1">
                <a:solidFill>
                  <a:srgbClr val="9900FF"/>
                </a:solidFill>
              </a:rPr>
              <a:t>begin -&gt; match</a:t>
            </a:r>
          </a:p>
          <a:p>
            <a:pPr lvl="0" rtl="0">
              <a:spcBef>
                <a:spcPts val="0"/>
              </a:spcBef>
              <a:buNone/>
            </a:pPr>
            <a:r>
              <a:rPr lang="fr" b="1">
                <a:solidFill>
                  <a:srgbClr val="9900FF"/>
                </a:solidFill>
              </a:rPr>
              <a:t>match -&gt; end</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Shape 1582"/>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583" name="Shape 1583"/>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143</a:t>
            </a:fld>
            <a:endParaRPr lang="fr"/>
          </a:p>
        </p:txBody>
      </p:sp>
      <p:sp>
        <p:nvSpPr>
          <p:cNvPr id="1584" name="Shape 1584"/>
          <p:cNvSpPr txBox="1">
            <a:spLocks noGrp="1"/>
          </p:cNvSpPr>
          <p:nvPr>
            <p:ph type="body" idx="1"/>
          </p:nvPr>
        </p:nvSpPr>
        <p:spPr>
          <a:xfrm>
            <a:off x="263100" y="1174625"/>
            <a:ext cx="59808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 Chaînes de markov cachées</a:t>
            </a:r>
          </a:p>
          <a:p>
            <a:pPr marL="76200" lvl="0" indent="0" rtl="0">
              <a:spcBef>
                <a:spcPts val="0"/>
              </a:spcBef>
              <a:buClr>
                <a:schemeClr val="dk1"/>
              </a:buClr>
              <a:buSzPct val="25000"/>
              <a:buFont typeface="Noto Sans Symbols"/>
              <a:buNone/>
            </a:pPr>
            <a:r>
              <a:rPr lang="fr" sz="1800"/>
              <a:t>Si on généralise l’exemple précédent :</a:t>
            </a:r>
          </a:p>
          <a:p>
            <a:pPr marL="76200" lvl="0" indent="0" rtl="0">
              <a:spcBef>
                <a:spcPts val="0"/>
              </a:spcBef>
              <a:buClr>
                <a:schemeClr val="dk1"/>
              </a:buClr>
              <a:buSzPct val="25000"/>
              <a:buFont typeface="Noto Sans Symbols"/>
              <a:buNone/>
            </a:pPr>
            <a:endParaRPr sz="1800"/>
          </a:p>
        </p:txBody>
      </p:sp>
      <p:sp>
        <p:nvSpPr>
          <p:cNvPr id="1585" name="Shape 1585"/>
          <p:cNvSpPr/>
          <p:nvPr/>
        </p:nvSpPr>
        <p:spPr>
          <a:xfrm>
            <a:off x="27386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6" name="Shape 1586"/>
          <p:cNvSpPr/>
          <p:nvPr/>
        </p:nvSpPr>
        <p:spPr>
          <a:xfrm>
            <a:off x="35768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7" name="Shape 1587"/>
          <p:cNvSpPr/>
          <p:nvPr/>
        </p:nvSpPr>
        <p:spPr>
          <a:xfrm>
            <a:off x="44150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8" name="Shape 1588"/>
          <p:cNvSpPr/>
          <p:nvPr/>
        </p:nvSpPr>
        <p:spPr>
          <a:xfrm>
            <a:off x="53294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9" name="Shape 1589"/>
          <p:cNvSpPr/>
          <p:nvPr/>
        </p:nvSpPr>
        <p:spPr>
          <a:xfrm>
            <a:off x="62438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0" name="Shape 1590"/>
          <p:cNvSpPr/>
          <p:nvPr/>
        </p:nvSpPr>
        <p:spPr>
          <a:xfrm>
            <a:off x="71582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1" name="Shape 1591"/>
          <p:cNvSpPr txBox="1"/>
          <p:nvPr/>
        </p:nvSpPr>
        <p:spPr>
          <a:xfrm>
            <a:off x="2859575" y="3864425"/>
            <a:ext cx="230100" cy="211500"/>
          </a:xfrm>
          <a:prstGeom prst="rect">
            <a:avLst/>
          </a:prstGeom>
          <a:noFill/>
          <a:ln>
            <a:noFill/>
          </a:ln>
        </p:spPr>
        <p:txBody>
          <a:bodyPr lIns="91425" tIns="91425" rIns="91425" bIns="91425" anchor="t" anchorCtr="0">
            <a:noAutofit/>
          </a:bodyPr>
          <a:lstStyle/>
          <a:p>
            <a:pPr lvl="0" rtl="0">
              <a:spcBef>
                <a:spcPts val="0"/>
              </a:spcBef>
              <a:buNone/>
            </a:pPr>
            <a:r>
              <a:rPr lang="fr"/>
              <a:t>1</a:t>
            </a:r>
          </a:p>
        </p:txBody>
      </p:sp>
      <p:sp>
        <p:nvSpPr>
          <p:cNvPr id="1592" name="Shape 1592"/>
          <p:cNvSpPr txBox="1"/>
          <p:nvPr/>
        </p:nvSpPr>
        <p:spPr>
          <a:xfrm>
            <a:off x="3664700" y="3861025"/>
            <a:ext cx="415500" cy="477900"/>
          </a:xfrm>
          <a:prstGeom prst="rect">
            <a:avLst/>
          </a:prstGeom>
          <a:noFill/>
          <a:ln>
            <a:noFill/>
          </a:ln>
        </p:spPr>
        <p:txBody>
          <a:bodyPr lIns="91425" tIns="91425" rIns="91425" bIns="91425" anchor="t" anchorCtr="0">
            <a:noAutofit/>
          </a:bodyPr>
          <a:lstStyle/>
          <a:p>
            <a:pPr lvl="0" rtl="0">
              <a:spcBef>
                <a:spcPts val="0"/>
              </a:spcBef>
              <a:buNone/>
            </a:pPr>
            <a:r>
              <a:rPr lang="fr"/>
              <a:t>2</a:t>
            </a:r>
          </a:p>
        </p:txBody>
      </p:sp>
      <p:sp>
        <p:nvSpPr>
          <p:cNvPr id="1593" name="Shape 1593"/>
          <p:cNvSpPr txBox="1"/>
          <p:nvPr/>
        </p:nvSpPr>
        <p:spPr>
          <a:xfrm>
            <a:off x="4505875" y="3876850"/>
            <a:ext cx="415500" cy="340800"/>
          </a:xfrm>
          <a:prstGeom prst="rect">
            <a:avLst/>
          </a:prstGeom>
          <a:noFill/>
          <a:ln>
            <a:noFill/>
          </a:ln>
        </p:spPr>
        <p:txBody>
          <a:bodyPr lIns="91425" tIns="91425" rIns="91425" bIns="91425" anchor="t" anchorCtr="0">
            <a:noAutofit/>
          </a:bodyPr>
          <a:lstStyle/>
          <a:p>
            <a:pPr lvl="0" rtl="0">
              <a:spcBef>
                <a:spcPts val="0"/>
              </a:spcBef>
              <a:buNone/>
            </a:pPr>
            <a:r>
              <a:rPr lang="fr"/>
              <a:t>3</a:t>
            </a:r>
          </a:p>
        </p:txBody>
      </p:sp>
      <p:sp>
        <p:nvSpPr>
          <p:cNvPr id="1594" name="Shape 1594"/>
          <p:cNvSpPr txBox="1"/>
          <p:nvPr/>
        </p:nvSpPr>
        <p:spPr>
          <a:xfrm>
            <a:off x="5401725" y="3830850"/>
            <a:ext cx="415500" cy="477900"/>
          </a:xfrm>
          <a:prstGeom prst="rect">
            <a:avLst/>
          </a:prstGeom>
          <a:noFill/>
          <a:ln>
            <a:noFill/>
          </a:ln>
        </p:spPr>
        <p:txBody>
          <a:bodyPr lIns="91425" tIns="91425" rIns="91425" bIns="91425" anchor="t" anchorCtr="0">
            <a:noAutofit/>
          </a:bodyPr>
          <a:lstStyle/>
          <a:p>
            <a:pPr lvl="0" rtl="0">
              <a:spcBef>
                <a:spcPts val="0"/>
              </a:spcBef>
              <a:buNone/>
            </a:pPr>
            <a:r>
              <a:rPr lang="fr"/>
              <a:t>4</a:t>
            </a:r>
          </a:p>
        </p:txBody>
      </p:sp>
      <p:sp>
        <p:nvSpPr>
          <p:cNvPr id="1595" name="Shape 1595"/>
          <p:cNvSpPr txBox="1"/>
          <p:nvPr/>
        </p:nvSpPr>
        <p:spPr>
          <a:xfrm>
            <a:off x="6368000" y="3871100"/>
            <a:ext cx="379200" cy="432900"/>
          </a:xfrm>
          <a:prstGeom prst="rect">
            <a:avLst/>
          </a:prstGeom>
          <a:noFill/>
          <a:ln>
            <a:noFill/>
          </a:ln>
        </p:spPr>
        <p:txBody>
          <a:bodyPr lIns="91425" tIns="91425" rIns="91425" bIns="91425" anchor="t" anchorCtr="0">
            <a:noAutofit/>
          </a:bodyPr>
          <a:lstStyle/>
          <a:p>
            <a:pPr lvl="0" rtl="0">
              <a:spcBef>
                <a:spcPts val="0"/>
              </a:spcBef>
              <a:buNone/>
            </a:pPr>
            <a:r>
              <a:rPr lang="fr"/>
              <a:t>5</a:t>
            </a:r>
          </a:p>
        </p:txBody>
      </p:sp>
      <p:sp>
        <p:nvSpPr>
          <p:cNvPr id="1596" name="Shape 1596"/>
          <p:cNvSpPr txBox="1"/>
          <p:nvPr/>
        </p:nvSpPr>
        <p:spPr>
          <a:xfrm>
            <a:off x="7304100" y="3855300"/>
            <a:ext cx="379200" cy="362400"/>
          </a:xfrm>
          <a:prstGeom prst="rect">
            <a:avLst/>
          </a:prstGeom>
          <a:noFill/>
          <a:ln>
            <a:noFill/>
          </a:ln>
        </p:spPr>
        <p:txBody>
          <a:bodyPr lIns="91425" tIns="91425" rIns="91425" bIns="91425" anchor="t" anchorCtr="0">
            <a:noAutofit/>
          </a:bodyPr>
          <a:lstStyle/>
          <a:p>
            <a:pPr lvl="0" rtl="0">
              <a:spcBef>
                <a:spcPts val="0"/>
              </a:spcBef>
              <a:buNone/>
            </a:pPr>
            <a:r>
              <a:rPr lang="fr"/>
              <a:t>6</a:t>
            </a:r>
          </a:p>
        </p:txBody>
      </p:sp>
      <p:cxnSp>
        <p:nvCxnSpPr>
          <p:cNvPr id="1597" name="Shape 1597"/>
          <p:cNvCxnSpPr>
            <a:stCxn id="1585" idx="6"/>
            <a:endCxn id="1592" idx="1"/>
          </p:cNvCxnSpPr>
          <p:nvPr/>
        </p:nvCxnSpPr>
        <p:spPr>
          <a:xfrm>
            <a:off x="3242075" y="4077475"/>
            <a:ext cx="422700" cy="22500"/>
          </a:xfrm>
          <a:prstGeom prst="straightConnector1">
            <a:avLst/>
          </a:prstGeom>
          <a:noFill/>
          <a:ln w="9525" cap="flat" cmpd="sng">
            <a:solidFill>
              <a:schemeClr val="dk2"/>
            </a:solidFill>
            <a:prstDash val="solid"/>
            <a:round/>
            <a:headEnd type="none" w="lg" len="lg"/>
            <a:tailEnd type="triangle" w="lg" len="lg"/>
          </a:ln>
        </p:spPr>
      </p:cxnSp>
      <p:cxnSp>
        <p:nvCxnSpPr>
          <p:cNvPr id="1598" name="Shape 1598"/>
          <p:cNvCxnSpPr>
            <a:stCxn id="1592" idx="3"/>
            <a:endCxn id="1593" idx="1"/>
          </p:cNvCxnSpPr>
          <p:nvPr/>
        </p:nvCxnSpPr>
        <p:spPr>
          <a:xfrm rot="10800000" flipH="1">
            <a:off x="4080200" y="4047175"/>
            <a:ext cx="425700" cy="52800"/>
          </a:xfrm>
          <a:prstGeom prst="straightConnector1">
            <a:avLst/>
          </a:prstGeom>
          <a:noFill/>
          <a:ln w="9525" cap="flat" cmpd="sng">
            <a:solidFill>
              <a:schemeClr val="dk2"/>
            </a:solidFill>
            <a:prstDash val="solid"/>
            <a:round/>
            <a:headEnd type="none" w="lg" len="lg"/>
            <a:tailEnd type="triangle" w="lg" len="lg"/>
          </a:ln>
        </p:spPr>
      </p:cxnSp>
      <p:cxnSp>
        <p:nvCxnSpPr>
          <p:cNvPr id="1599" name="Shape 1599"/>
          <p:cNvCxnSpPr>
            <a:stCxn id="1593" idx="3"/>
            <a:endCxn id="1594" idx="1"/>
          </p:cNvCxnSpPr>
          <p:nvPr/>
        </p:nvCxnSpPr>
        <p:spPr>
          <a:xfrm>
            <a:off x="4921375" y="4047250"/>
            <a:ext cx="480300" cy="22500"/>
          </a:xfrm>
          <a:prstGeom prst="straightConnector1">
            <a:avLst/>
          </a:prstGeom>
          <a:noFill/>
          <a:ln w="9525" cap="flat" cmpd="sng">
            <a:solidFill>
              <a:schemeClr val="dk2"/>
            </a:solidFill>
            <a:prstDash val="solid"/>
            <a:round/>
            <a:headEnd type="none" w="lg" len="lg"/>
            <a:tailEnd type="triangle" w="lg" len="lg"/>
          </a:ln>
        </p:spPr>
      </p:cxnSp>
      <p:cxnSp>
        <p:nvCxnSpPr>
          <p:cNvPr id="1600" name="Shape 1600"/>
          <p:cNvCxnSpPr>
            <a:stCxn id="1594" idx="3"/>
            <a:endCxn id="1595" idx="1"/>
          </p:cNvCxnSpPr>
          <p:nvPr/>
        </p:nvCxnSpPr>
        <p:spPr>
          <a:xfrm>
            <a:off x="5817225" y="4069800"/>
            <a:ext cx="550800" cy="17700"/>
          </a:xfrm>
          <a:prstGeom prst="straightConnector1">
            <a:avLst/>
          </a:prstGeom>
          <a:noFill/>
          <a:ln w="9525" cap="flat" cmpd="sng">
            <a:solidFill>
              <a:schemeClr val="dk2"/>
            </a:solidFill>
            <a:prstDash val="solid"/>
            <a:round/>
            <a:headEnd type="none" w="lg" len="lg"/>
            <a:tailEnd type="triangle" w="lg" len="lg"/>
          </a:ln>
        </p:spPr>
      </p:cxnSp>
      <p:cxnSp>
        <p:nvCxnSpPr>
          <p:cNvPr id="1601" name="Shape 1601"/>
          <p:cNvCxnSpPr>
            <a:stCxn id="1595" idx="3"/>
            <a:endCxn id="1590" idx="2"/>
          </p:cNvCxnSpPr>
          <p:nvPr/>
        </p:nvCxnSpPr>
        <p:spPr>
          <a:xfrm rot="10800000" flipH="1">
            <a:off x="6747200" y="4077350"/>
            <a:ext cx="411000" cy="10200"/>
          </a:xfrm>
          <a:prstGeom prst="straightConnector1">
            <a:avLst/>
          </a:prstGeom>
          <a:noFill/>
          <a:ln w="9525" cap="flat" cmpd="sng">
            <a:solidFill>
              <a:schemeClr val="dk2"/>
            </a:solidFill>
            <a:prstDash val="solid"/>
            <a:round/>
            <a:headEnd type="none" w="lg" len="lg"/>
            <a:tailEnd type="triangle" w="lg" len="lg"/>
          </a:ln>
        </p:spPr>
      </p:cxnSp>
      <p:sp>
        <p:nvSpPr>
          <p:cNvPr id="1602" name="Shape 1602"/>
          <p:cNvSpPr txBox="1"/>
          <p:nvPr/>
        </p:nvSpPr>
        <p:spPr>
          <a:xfrm>
            <a:off x="3866150" y="4797125"/>
            <a:ext cx="2254800" cy="6543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Probabilités d’émission</a:t>
            </a:r>
          </a:p>
        </p:txBody>
      </p:sp>
      <p:sp>
        <p:nvSpPr>
          <p:cNvPr id="1603" name="Shape 1603"/>
          <p:cNvSpPr txBox="1"/>
          <p:nvPr/>
        </p:nvSpPr>
        <p:spPr>
          <a:xfrm>
            <a:off x="7036675" y="851425"/>
            <a:ext cx="181200" cy="2130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604" name="Shape 1604"/>
          <p:cNvSpPr/>
          <p:nvPr/>
        </p:nvSpPr>
        <p:spPr>
          <a:xfrm>
            <a:off x="1722025" y="3951625"/>
            <a:ext cx="6846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5" name="Shape 1605"/>
          <p:cNvSpPr/>
          <p:nvPr/>
        </p:nvSpPr>
        <p:spPr>
          <a:xfrm>
            <a:off x="8065225" y="3921550"/>
            <a:ext cx="5034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6" name="Shape 1606"/>
          <p:cNvSpPr txBox="1"/>
          <p:nvPr/>
        </p:nvSpPr>
        <p:spPr>
          <a:xfrm>
            <a:off x="1742175" y="3871100"/>
            <a:ext cx="684600" cy="432900"/>
          </a:xfrm>
          <a:prstGeom prst="rect">
            <a:avLst/>
          </a:prstGeom>
          <a:noFill/>
          <a:ln>
            <a:noFill/>
          </a:ln>
        </p:spPr>
        <p:txBody>
          <a:bodyPr lIns="91425" tIns="91425" rIns="91425" bIns="91425" anchor="t" anchorCtr="0">
            <a:noAutofit/>
          </a:bodyPr>
          <a:lstStyle/>
          <a:p>
            <a:pPr lvl="0" rtl="0">
              <a:spcBef>
                <a:spcPts val="0"/>
              </a:spcBef>
              <a:buNone/>
            </a:pPr>
            <a:r>
              <a:rPr lang="fr"/>
              <a:t>Début</a:t>
            </a:r>
          </a:p>
        </p:txBody>
      </p:sp>
      <p:sp>
        <p:nvSpPr>
          <p:cNvPr id="1607" name="Shape 1607"/>
          <p:cNvSpPr txBox="1"/>
          <p:nvPr/>
        </p:nvSpPr>
        <p:spPr>
          <a:xfrm>
            <a:off x="8063350" y="3850975"/>
            <a:ext cx="550800" cy="432900"/>
          </a:xfrm>
          <a:prstGeom prst="rect">
            <a:avLst/>
          </a:prstGeom>
          <a:noFill/>
          <a:ln>
            <a:noFill/>
          </a:ln>
        </p:spPr>
        <p:txBody>
          <a:bodyPr lIns="91425" tIns="91425" rIns="91425" bIns="91425" anchor="t" anchorCtr="0">
            <a:noAutofit/>
          </a:bodyPr>
          <a:lstStyle/>
          <a:p>
            <a:pPr lvl="0" rtl="0">
              <a:spcBef>
                <a:spcPts val="0"/>
              </a:spcBef>
              <a:buNone/>
            </a:pPr>
            <a:r>
              <a:rPr lang="fr"/>
              <a:t>Fin</a:t>
            </a:r>
          </a:p>
        </p:txBody>
      </p:sp>
      <p:cxnSp>
        <p:nvCxnSpPr>
          <p:cNvPr id="1608" name="Shape 1608"/>
          <p:cNvCxnSpPr>
            <a:stCxn id="1606" idx="3"/>
            <a:endCxn id="1585" idx="2"/>
          </p:cNvCxnSpPr>
          <p:nvPr/>
        </p:nvCxnSpPr>
        <p:spPr>
          <a:xfrm rot="10800000" flipH="1">
            <a:off x="2426775" y="4077350"/>
            <a:ext cx="312000" cy="10200"/>
          </a:xfrm>
          <a:prstGeom prst="straightConnector1">
            <a:avLst/>
          </a:prstGeom>
          <a:noFill/>
          <a:ln w="9525" cap="flat" cmpd="sng">
            <a:solidFill>
              <a:schemeClr val="dk2"/>
            </a:solidFill>
            <a:prstDash val="solid"/>
            <a:round/>
            <a:headEnd type="none" w="lg" len="lg"/>
            <a:tailEnd type="triangle" w="lg" len="lg"/>
          </a:ln>
        </p:spPr>
      </p:cxnSp>
      <p:cxnSp>
        <p:nvCxnSpPr>
          <p:cNvPr id="1609" name="Shape 1609"/>
          <p:cNvCxnSpPr>
            <a:stCxn id="1596" idx="3"/>
            <a:endCxn id="1607" idx="1"/>
          </p:cNvCxnSpPr>
          <p:nvPr/>
        </p:nvCxnSpPr>
        <p:spPr>
          <a:xfrm>
            <a:off x="7683300" y="4036500"/>
            <a:ext cx="380100" cy="30900"/>
          </a:xfrm>
          <a:prstGeom prst="straightConnector1">
            <a:avLst/>
          </a:prstGeom>
          <a:noFill/>
          <a:ln w="9525" cap="flat" cmpd="sng">
            <a:solidFill>
              <a:schemeClr val="dk2"/>
            </a:solidFill>
            <a:prstDash val="solid"/>
            <a:round/>
            <a:headEnd type="none" w="lg" len="lg"/>
            <a:tailEnd type="triangle" w="lg" len="lg"/>
          </a:ln>
        </p:spPr>
      </p:cxnSp>
      <p:cxnSp>
        <p:nvCxnSpPr>
          <p:cNvPr id="1610" name="Shape 1610"/>
          <p:cNvCxnSpPr>
            <a:stCxn id="1585" idx="4"/>
          </p:cNvCxnSpPr>
          <p:nvPr/>
        </p:nvCxnSpPr>
        <p:spPr>
          <a:xfrm flipH="1">
            <a:off x="2980175" y="4293925"/>
            <a:ext cx="10200" cy="382500"/>
          </a:xfrm>
          <a:prstGeom prst="straightConnector1">
            <a:avLst/>
          </a:prstGeom>
          <a:noFill/>
          <a:ln w="9525" cap="flat" cmpd="sng">
            <a:solidFill>
              <a:schemeClr val="dk2"/>
            </a:solidFill>
            <a:prstDash val="solid"/>
            <a:round/>
            <a:headEnd type="none" w="lg" len="lg"/>
            <a:tailEnd type="triangle" w="lg" len="lg"/>
          </a:ln>
        </p:spPr>
      </p:cxnSp>
      <p:cxnSp>
        <p:nvCxnSpPr>
          <p:cNvPr id="1611" name="Shape 1611"/>
          <p:cNvCxnSpPr>
            <a:stCxn id="1592" idx="2"/>
          </p:cNvCxnSpPr>
          <p:nvPr/>
        </p:nvCxnSpPr>
        <p:spPr>
          <a:xfrm flipH="1">
            <a:off x="3866150" y="4338925"/>
            <a:ext cx="6300" cy="357600"/>
          </a:xfrm>
          <a:prstGeom prst="straightConnector1">
            <a:avLst/>
          </a:prstGeom>
          <a:noFill/>
          <a:ln w="9525" cap="flat" cmpd="sng">
            <a:solidFill>
              <a:schemeClr val="dk2"/>
            </a:solidFill>
            <a:prstDash val="solid"/>
            <a:round/>
            <a:headEnd type="none" w="lg" len="lg"/>
            <a:tailEnd type="triangle" w="lg" len="lg"/>
          </a:ln>
        </p:spPr>
      </p:cxnSp>
      <p:cxnSp>
        <p:nvCxnSpPr>
          <p:cNvPr id="1612" name="Shape 1612"/>
          <p:cNvCxnSpPr/>
          <p:nvPr/>
        </p:nvCxnSpPr>
        <p:spPr>
          <a:xfrm flipH="1">
            <a:off x="4681225" y="4217650"/>
            <a:ext cx="32400" cy="509100"/>
          </a:xfrm>
          <a:prstGeom prst="straightConnector1">
            <a:avLst/>
          </a:prstGeom>
          <a:noFill/>
          <a:ln w="9525" cap="flat" cmpd="sng">
            <a:solidFill>
              <a:schemeClr val="dk2"/>
            </a:solidFill>
            <a:prstDash val="solid"/>
            <a:round/>
            <a:headEnd type="none" w="lg" len="lg"/>
            <a:tailEnd type="triangle" w="lg" len="lg"/>
          </a:ln>
        </p:spPr>
      </p:cxnSp>
      <p:cxnSp>
        <p:nvCxnSpPr>
          <p:cNvPr id="1613" name="Shape 1613"/>
          <p:cNvCxnSpPr>
            <a:stCxn id="1594" idx="2"/>
          </p:cNvCxnSpPr>
          <p:nvPr/>
        </p:nvCxnSpPr>
        <p:spPr>
          <a:xfrm>
            <a:off x="5609475" y="4308750"/>
            <a:ext cx="8100" cy="357600"/>
          </a:xfrm>
          <a:prstGeom prst="straightConnector1">
            <a:avLst/>
          </a:prstGeom>
          <a:noFill/>
          <a:ln w="9525" cap="flat" cmpd="sng">
            <a:solidFill>
              <a:schemeClr val="dk2"/>
            </a:solidFill>
            <a:prstDash val="solid"/>
            <a:round/>
            <a:headEnd type="none" w="lg" len="lg"/>
            <a:tailEnd type="triangle" w="lg" len="lg"/>
          </a:ln>
        </p:spPr>
      </p:cxnSp>
      <p:cxnSp>
        <p:nvCxnSpPr>
          <p:cNvPr id="1614" name="Shape 1614"/>
          <p:cNvCxnSpPr>
            <a:stCxn id="1595" idx="2"/>
          </p:cNvCxnSpPr>
          <p:nvPr/>
        </p:nvCxnSpPr>
        <p:spPr>
          <a:xfrm>
            <a:off x="6557600" y="4304000"/>
            <a:ext cx="46200" cy="422700"/>
          </a:xfrm>
          <a:prstGeom prst="straightConnector1">
            <a:avLst/>
          </a:prstGeom>
          <a:noFill/>
          <a:ln w="9525" cap="flat" cmpd="sng">
            <a:solidFill>
              <a:schemeClr val="dk2"/>
            </a:solidFill>
            <a:prstDash val="solid"/>
            <a:round/>
            <a:headEnd type="none" w="lg" len="lg"/>
            <a:tailEnd type="triangle" w="lg" len="lg"/>
          </a:ln>
        </p:spPr>
      </p:cxnSp>
      <p:cxnSp>
        <p:nvCxnSpPr>
          <p:cNvPr id="1615" name="Shape 1615"/>
          <p:cNvCxnSpPr/>
          <p:nvPr/>
        </p:nvCxnSpPr>
        <p:spPr>
          <a:xfrm flipH="1">
            <a:off x="7449300" y="4217700"/>
            <a:ext cx="44400" cy="418500"/>
          </a:xfrm>
          <a:prstGeom prst="straightConnector1">
            <a:avLst/>
          </a:prstGeom>
          <a:noFill/>
          <a:ln w="9525" cap="flat" cmpd="sng">
            <a:solidFill>
              <a:schemeClr val="dk2"/>
            </a:solidFill>
            <a:prstDash val="solid"/>
            <a:round/>
            <a:headEnd type="none" w="lg" len="lg"/>
            <a:tailEnd type="triangle" w="lg" len="lg"/>
          </a:ln>
        </p:spPr>
      </p:cxnSp>
      <p:sp>
        <p:nvSpPr>
          <p:cNvPr id="1616" name="Shape 1616"/>
          <p:cNvSpPr/>
          <p:nvPr/>
        </p:nvSpPr>
        <p:spPr>
          <a:xfrm>
            <a:off x="3617125" y="2377150"/>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7" name="Shape 1617"/>
          <p:cNvSpPr/>
          <p:nvPr/>
        </p:nvSpPr>
        <p:spPr>
          <a:xfrm>
            <a:off x="5369725" y="2377150"/>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8" name="Shape 1618"/>
          <p:cNvSpPr/>
          <p:nvPr/>
        </p:nvSpPr>
        <p:spPr>
          <a:xfrm>
            <a:off x="6269050" y="2381375"/>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619" name="Shape 1619"/>
          <p:cNvCxnSpPr>
            <a:stCxn id="1591" idx="3"/>
            <a:endCxn id="1616" idx="1"/>
          </p:cNvCxnSpPr>
          <p:nvPr/>
        </p:nvCxnSpPr>
        <p:spPr>
          <a:xfrm rot="10800000" flipH="1">
            <a:off x="3089675" y="2588375"/>
            <a:ext cx="527400" cy="1381800"/>
          </a:xfrm>
          <a:prstGeom prst="straightConnector1">
            <a:avLst/>
          </a:prstGeom>
          <a:noFill/>
          <a:ln w="9525" cap="flat" cmpd="sng">
            <a:solidFill>
              <a:schemeClr val="dk2"/>
            </a:solidFill>
            <a:prstDash val="solid"/>
            <a:round/>
            <a:headEnd type="none" w="lg" len="lg"/>
            <a:tailEnd type="triangle" w="lg" len="lg"/>
          </a:ln>
        </p:spPr>
      </p:cxnSp>
      <p:cxnSp>
        <p:nvCxnSpPr>
          <p:cNvPr id="1620" name="Shape 1620"/>
          <p:cNvCxnSpPr>
            <a:stCxn id="1616" idx="3"/>
            <a:endCxn id="1593" idx="1"/>
          </p:cNvCxnSpPr>
          <p:nvPr/>
        </p:nvCxnSpPr>
        <p:spPr>
          <a:xfrm>
            <a:off x="4070125" y="2588500"/>
            <a:ext cx="435900" cy="1458900"/>
          </a:xfrm>
          <a:prstGeom prst="straightConnector1">
            <a:avLst/>
          </a:prstGeom>
          <a:noFill/>
          <a:ln w="9525" cap="flat" cmpd="sng">
            <a:solidFill>
              <a:schemeClr val="dk2"/>
            </a:solidFill>
            <a:prstDash val="solid"/>
            <a:round/>
            <a:headEnd type="none" w="lg" len="lg"/>
            <a:tailEnd type="triangle" w="lg" len="lg"/>
          </a:ln>
        </p:spPr>
      </p:cxnSp>
      <p:cxnSp>
        <p:nvCxnSpPr>
          <p:cNvPr id="1621" name="Shape 1621"/>
          <p:cNvCxnSpPr>
            <a:stCxn id="1593" idx="0"/>
            <a:endCxn id="1617" idx="1"/>
          </p:cNvCxnSpPr>
          <p:nvPr/>
        </p:nvCxnSpPr>
        <p:spPr>
          <a:xfrm rot="10800000" flipH="1">
            <a:off x="4713625" y="2588650"/>
            <a:ext cx="656100" cy="1288200"/>
          </a:xfrm>
          <a:prstGeom prst="straightConnector1">
            <a:avLst/>
          </a:prstGeom>
          <a:noFill/>
          <a:ln w="9525" cap="flat" cmpd="sng">
            <a:solidFill>
              <a:schemeClr val="dk2"/>
            </a:solidFill>
            <a:prstDash val="solid"/>
            <a:round/>
            <a:headEnd type="none" w="lg" len="lg"/>
            <a:tailEnd type="triangle" w="lg" len="lg"/>
          </a:ln>
        </p:spPr>
      </p:cxnSp>
      <p:cxnSp>
        <p:nvCxnSpPr>
          <p:cNvPr id="1622" name="Shape 1622"/>
          <p:cNvCxnSpPr>
            <a:stCxn id="1617" idx="3"/>
            <a:endCxn id="1595" idx="0"/>
          </p:cNvCxnSpPr>
          <p:nvPr/>
        </p:nvCxnSpPr>
        <p:spPr>
          <a:xfrm>
            <a:off x="5822725" y="2588500"/>
            <a:ext cx="735000" cy="1282500"/>
          </a:xfrm>
          <a:prstGeom prst="straightConnector1">
            <a:avLst/>
          </a:prstGeom>
          <a:noFill/>
          <a:ln w="9525" cap="flat" cmpd="sng">
            <a:solidFill>
              <a:schemeClr val="dk2"/>
            </a:solidFill>
            <a:prstDash val="solid"/>
            <a:round/>
            <a:headEnd type="none" w="lg" len="lg"/>
            <a:tailEnd type="triangle" w="lg" len="lg"/>
          </a:ln>
        </p:spPr>
      </p:cxnSp>
      <p:sp>
        <p:nvSpPr>
          <p:cNvPr id="1623" name="Shape 1623"/>
          <p:cNvSpPr/>
          <p:nvPr/>
        </p:nvSpPr>
        <p:spPr>
          <a:xfrm>
            <a:off x="4493425" y="2370062"/>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624" name="Shape 1624"/>
          <p:cNvCxnSpPr>
            <a:stCxn id="1592" idx="0"/>
            <a:endCxn id="1623" idx="1"/>
          </p:cNvCxnSpPr>
          <p:nvPr/>
        </p:nvCxnSpPr>
        <p:spPr>
          <a:xfrm rot="10800000" flipH="1">
            <a:off x="3872450" y="2581525"/>
            <a:ext cx="621000" cy="1279500"/>
          </a:xfrm>
          <a:prstGeom prst="straightConnector1">
            <a:avLst/>
          </a:prstGeom>
          <a:noFill/>
          <a:ln w="9525" cap="flat" cmpd="sng">
            <a:solidFill>
              <a:schemeClr val="dk2"/>
            </a:solidFill>
            <a:prstDash val="solid"/>
            <a:round/>
            <a:headEnd type="none" w="lg" len="lg"/>
            <a:tailEnd type="triangle" w="lg" len="lg"/>
          </a:ln>
        </p:spPr>
      </p:cxnSp>
      <p:cxnSp>
        <p:nvCxnSpPr>
          <p:cNvPr id="1625" name="Shape 1625"/>
          <p:cNvCxnSpPr>
            <a:stCxn id="1623" idx="3"/>
          </p:cNvCxnSpPr>
          <p:nvPr/>
        </p:nvCxnSpPr>
        <p:spPr>
          <a:xfrm>
            <a:off x="4946425" y="2581412"/>
            <a:ext cx="459600" cy="1285500"/>
          </a:xfrm>
          <a:prstGeom prst="straightConnector1">
            <a:avLst/>
          </a:prstGeom>
          <a:noFill/>
          <a:ln w="9525" cap="flat" cmpd="sng">
            <a:solidFill>
              <a:schemeClr val="dk2"/>
            </a:solidFill>
            <a:prstDash val="solid"/>
            <a:round/>
            <a:headEnd type="none" w="lg" len="lg"/>
            <a:tailEnd type="triangle" w="lg" len="lg"/>
          </a:ln>
        </p:spPr>
      </p:cxnSp>
      <p:cxnSp>
        <p:nvCxnSpPr>
          <p:cNvPr id="1626" name="Shape 1626"/>
          <p:cNvCxnSpPr>
            <a:stCxn id="1594" idx="3"/>
            <a:endCxn id="1618" idx="1"/>
          </p:cNvCxnSpPr>
          <p:nvPr/>
        </p:nvCxnSpPr>
        <p:spPr>
          <a:xfrm rot="10800000" flipH="1">
            <a:off x="5817225" y="2592600"/>
            <a:ext cx="451800" cy="1477200"/>
          </a:xfrm>
          <a:prstGeom prst="straightConnector1">
            <a:avLst/>
          </a:prstGeom>
          <a:noFill/>
          <a:ln w="9525" cap="flat" cmpd="sng">
            <a:solidFill>
              <a:schemeClr val="dk2"/>
            </a:solidFill>
            <a:prstDash val="solid"/>
            <a:round/>
            <a:headEnd type="none" w="lg" len="lg"/>
            <a:tailEnd type="triangle" w="lg" len="lg"/>
          </a:ln>
        </p:spPr>
      </p:cxnSp>
      <p:cxnSp>
        <p:nvCxnSpPr>
          <p:cNvPr id="1627" name="Shape 1627"/>
          <p:cNvCxnSpPr>
            <a:stCxn id="1618" idx="3"/>
            <a:endCxn id="1596" idx="1"/>
          </p:cNvCxnSpPr>
          <p:nvPr/>
        </p:nvCxnSpPr>
        <p:spPr>
          <a:xfrm>
            <a:off x="6722050" y="2592725"/>
            <a:ext cx="582000" cy="1443900"/>
          </a:xfrm>
          <a:prstGeom prst="straightConnector1">
            <a:avLst/>
          </a:prstGeom>
          <a:noFill/>
          <a:ln w="9525" cap="flat" cmpd="sng">
            <a:solidFill>
              <a:schemeClr val="dk2"/>
            </a:solidFill>
            <a:prstDash val="solid"/>
            <a:round/>
            <a:headEnd type="none" w="lg" len="lg"/>
            <a:tailEnd type="triangle" w="lg" len="lg"/>
          </a:ln>
        </p:spPr>
      </p:cxnSp>
      <p:sp>
        <p:nvSpPr>
          <p:cNvPr id="1628" name="Shape 1628"/>
          <p:cNvSpPr txBox="1"/>
          <p:nvPr/>
        </p:nvSpPr>
        <p:spPr>
          <a:xfrm>
            <a:off x="182025" y="2342400"/>
            <a:ext cx="2221200" cy="382500"/>
          </a:xfrm>
          <a:prstGeom prst="rect">
            <a:avLst/>
          </a:prstGeom>
          <a:noFill/>
          <a:ln>
            <a:noFill/>
          </a:ln>
        </p:spPr>
        <p:txBody>
          <a:bodyPr lIns="91425" tIns="91425" rIns="91425" bIns="91425" anchor="t" anchorCtr="0">
            <a:noAutofit/>
          </a:bodyPr>
          <a:lstStyle/>
          <a:p>
            <a:pPr lvl="0" rtl="0">
              <a:spcBef>
                <a:spcPts val="0"/>
              </a:spcBef>
              <a:buNone/>
            </a:pPr>
            <a:r>
              <a:rPr lang="fr"/>
              <a:t>Événements de délétion</a:t>
            </a:r>
          </a:p>
        </p:txBody>
      </p:sp>
      <p:sp>
        <p:nvSpPr>
          <p:cNvPr id="1629" name="Shape 1629"/>
          <p:cNvSpPr txBox="1"/>
          <p:nvPr/>
        </p:nvSpPr>
        <p:spPr>
          <a:xfrm>
            <a:off x="0" y="3982150"/>
            <a:ext cx="1743900" cy="382500"/>
          </a:xfrm>
          <a:prstGeom prst="rect">
            <a:avLst/>
          </a:prstGeom>
          <a:noFill/>
          <a:ln>
            <a:noFill/>
          </a:ln>
        </p:spPr>
        <p:txBody>
          <a:bodyPr lIns="91425" tIns="91425" rIns="91425" bIns="91425" anchor="t" anchorCtr="0">
            <a:noAutofit/>
          </a:bodyPr>
          <a:lstStyle/>
          <a:p>
            <a:pPr lvl="0" rtl="0">
              <a:spcBef>
                <a:spcPts val="0"/>
              </a:spcBef>
              <a:buNone/>
            </a:pPr>
            <a:r>
              <a:rPr lang="fr"/>
              <a:t>Match / mismatch</a:t>
            </a:r>
          </a:p>
        </p:txBody>
      </p:sp>
      <p:sp>
        <p:nvSpPr>
          <p:cNvPr id="1630" name="Shape 1630"/>
          <p:cNvSpPr txBox="1"/>
          <p:nvPr/>
        </p:nvSpPr>
        <p:spPr>
          <a:xfrm>
            <a:off x="5134275" y="1058550"/>
            <a:ext cx="3633600" cy="11979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Types de probabilités de transitions : </a:t>
            </a:r>
          </a:p>
          <a:p>
            <a:pPr lvl="0" rtl="0">
              <a:spcBef>
                <a:spcPts val="0"/>
              </a:spcBef>
              <a:buNone/>
            </a:pPr>
            <a:r>
              <a:rPr lang="fr" b="1">
                <a:solidFill>
                  <a:srgbClr val="9900FF"/>
                </a:solidFill>
              </a:rPr>
              <a:t>match -&gt; match		delete - &gt; delete</a:t>
            </a:r>
          </a:p>
          <a:p>
            <a:pPr lvl="0" rtl="0">
              <a:spcBef>
                <a:spcPts val="0"/>
              </a:spcBef>
              <a:buNone/>
            </a:pPr>
            <a:r>
              <a:rPr lang="fr" b="1">
                <a:solidFill>
                  <a:srgbClr val="9900FF"/>
                </a:solidFill>
              </a:rPr>
              <a:t>match -&gt; delete		begin -&gt; match</a:t>
            </a:r>
          </a:p>
          <a:p>
            <a:pPr lvl="0" rtl="0">
              <a:spcBef>
                <a:spcPts val="0"/>
              </a:spcBef>
              <a:buNone/>
            </a:pPr>
            <a:r>
              <a:rPr lang="fr" b="1">
                <a:solidFill>
                  <a:srgbClr val="9900FF"/>
                </a:solidFill>
              </a:rPr>
              <a:t>match -&gt; end</a:t>
            </a:r>
          </a:p>
        </p:txBody>
      </p:sp>
      <p:cxnSp>
        <p:nvCxnSpPr>
          <p:cNvPr id="1631" name="Shape 1631"/>
          <p:cNvCxnSpPr>
            <a:stCxn id="1616" idx="3"/>
            <a:endCxn id="1623" idx="1"/>
          </p:cNvCxnSpPr>
          <p:nvPr/>
        </p:nvCxnSpPr>
        <p:spPr>
          <a:xfrm rot="10800000" flipH="1">
            <a:off x="4070125" y="2581300"/>
            <a:ext cx="423300" cy="7200"/>
          </a:xfrm>
          <a:prstGeom prst="straightConnector1">
            <a:avLst/>
          </a:prstGeom>
          <a:noFill/>
          <a:ln w="9525" cap="flat" cmpd="sng">
            <a:solidFill>
              <a:schemeClr val="dk2"/>
            </a:solidFill>
            <a:prstDash val="solid"/>
            <a:round/>
            <a:headEnd type="none" w="lg" len="lg"/>
            <a:tailEnd type="triangle" w="lg" len="lg"/>
          </a:ln>
        </p:spPr>
      </p:cxnSp>
      <p:cxnSp>
        <p:nvCxnSpPr>
          <p:cNvPr id="1632" name="Shape 1632"/>
          <p:cNvCxnSpPr>
            <a:stCxn id="1623" idx="3"/>
            <a:endCxn id="1617" idx="1"/>
          </p:cNvCxnSpPr>
          <p:nvPr/>
        </p:nvCxnSpPr>
        <p:spPr>
          <a:xfrm>
            <a:off x="4946425" y="2581412"/>
            <a:ext cx="423300" cy="7200"/>
          </a:xfrm>
          <a:prstGeom prst="straightConnector1">
            <a:avLst/>
          </a:prstGeom>
          <a:noFill/>
          <a:ln w="9525" cap="flat" cmpd="sng">
            <a:solidFill>
              <a:schemeClr val="dk2"/>
            </a:solidFill>
            <a:prstDash val="solid"/>
            <a:round/>
            <a:headEnd type="none" w="lg" len="lg"/>
            <a:tailEnd type="triangle" w="lg" len="lg"/>
          </a:ln>
        </p:spPr>
      </p:cxnSp>
      <p:cxnSp>
        <p:nvCxnSpPr>
          <p:cNvPr id="1633" name="Shape 1633"/>
          <p:cNvCxnSpPr>
            <a:stCxn id="1617" idx="3"/>
            <a:endCxn id="1618" idx="1"/>
          </p:cNvCxnSpPr>
          <p:nvPr/>
        </p:nvCxnSpPr>
        <p:spPr>
          <a:xfrm>
            <a:off x="5822725" y="2588500"/>
            <a:ext cx="446400" cy="4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Shape 1638"/>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639" name="Shape 1639"/>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144</a:t>
            </a:fld>
            <a:endParaRPr lang="fr"/>
          </a:p>
        </p:txBody>
      </p:sp>
      <p:sp>
        <p:nvSpPr>
          <p:cNvPr id="1640" name="Shape 1640"/>
          <p:cNvSpPr txBox="1">
            <a:spLocks noGrp="1"/>
          </p:cNvSpPr>
          <p:nvPr>
            <p:ph type="body" idx="1"/>
          </p:nvPr>
        </p:nvSpPr>
        <p:spPr>
          <a:xfrm>
            <a:off x="263100" y="1174625"/>
            <a:ext cx="59808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 Chaînes de markov cachées</a:t>
            </a:r>
          </a:p>
          <a:p>
            <a:pPr marL="76200" lvl="0" indent="0" rtl="0">
              <a:spcBef>
                <a:spcPts val="0"/>
              </a:spcBef>
              <a:buClr>
                <a:schemeClr val="dk1"/>
              </a:buClr>
              <a:buSzPct val="25000"/>
              <a:buFont typeface="Noto Sans Symbols"/>
              <a:buNone/>
            </a:pPr>
            <a:r>
              <a:rPr lang="fr" sz="1800"/>
              <a:t>Si on généralise l’exemple précédent :</a:t>
            </a:r>
          </a:p>
          <a:p>
            <a:pPr marL="76200" lvl="0" indent="0" rtl="0">
              <a:spcBef>
                <a:spcPts val="0"/>
              </a:spcBef>
              <a:buClr>
                <a:schemeClr val="dk1"/>
              </a:buClr>
              <a:buSzPct val="25000"/>
              <a:buFont typeface="Noto Sans Symbols"/>
              <a:buNone/>
            </a:pPr>
            <a:endParaRPr sz="1800"/>
          </a:p>
        </p:txBody>
      </p:sp>
      <p:sp>
        <p:nvSpPr>
          <p:cNvPr id="1641" name="Shape 1641"/>
          <p:cNvSpPr/>
          <p:nvPr/>
        </p:nvSpPr>
        <p:spPr>
          <a:xfrm>
            <a:off x="27386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2" name="Shape 1642"/>
          <p:cNvSpPr/>
          <p:nvPr/>
        </p:nvSpPr>
        <p:spPr>
          <a:xfrm>
            <a:off x="35768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3" name="Shape 1643"/>
          <p:cNvSpPr/>
          <p:nvPr/>
        </p:nvSpPr>
        <p:spPr>
          <a:xfrm>
            <a:off x="44150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4" name="Shape 1644"/>
          <p:cNvSpPr/>
          <p:nvPr/>
        </p:nvSpPr>
        <p:spPr>
          <a:xfrm>
            <a:off x="53294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5" name="Shape 1645"/>
          <p:cNvSpPr/>
          <p:nvPr/>
        </p:nvSpPr>
        <p:spPr>
          <a:xfrm>
            <a:off x="6243875" y="38299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6" name="Shape 1646"/>
          <p:cNvSpPr/>
          <p:nvPr/>
        </p:nvSpPr>
        <p:spPr>
          <a:xfrm>
            <a:off x="7158275" y="3861025"/>
            <a:ext cx="503400" cy="432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7" name="Shape 1647"/>
          <p:cNvSpPr txBox="1"/>
          <p:nvPr/>
        </p:nvSpPr>
        <p:spPr>
          <a:xfrm>
            <a:off x="2859575" y="3864425"/>
            <a:ext cx="230100" cy="211500"/>
          </a:xfrm>
          <a:prstGeom prst="rect">
            <a:avLst/>
          </a:prstGeom>
          <a:noFill/>
          <a:ln>
            <a:noFill/>
          </a:ln>
        </p:spPr>
        <p:txBody>
          <a:bodyPr lIns="91425" tIns="91425" rIns="91425" bIns="91425" anchor="t" anchorCtr="0">
            <a:noAutofit/>
          </a:bodyPr>
          <a:lstStyle/>
          <a:p>
            <a:pPr lvl="0" rtl="0">
              <a:spcBef>
                <a:spcPts val="0"/>
              </a:spcBef>
              <a:buNone/>
            </a:pPr>
            <a:r>
              <a:rPr lang="fr"/>
              <a:t>1</a:t>
            </a:r>
          </a:p>
        </p:txBody>
      </p:sp>
      <p:sp>
        <p:nvSpPr>
          <p:cNvPr id="1648" name="Shape 1648"/>
          <p:cNvSpPr txBox="1"/>
          <p:nvPr/>
        </p:nvSpPr>
        <p:spPr>
          <a:xfrm>
            <a:off x="3664700" y="3861025"/>
            <a:ext cx="415500" cy="477900"/>
          </a:xfrm>
          <a:prstGeom prst="rect">
            <a:avLst/>
          </a:prstGeom>
          <a:noFill/>
          <a:ln>
            <a:noFill/>
          </a:ln>
        </p:spPr>
        <p:txBody>
          <a:bodyPr lIns="91425" tIns="91425" rIns="91425" bIns="91425" anchor="t" anchorCtr="0">
            <a:noAutofit/>
          </a:bodyPr>
          <a:lstStyle/>
          <a:p>
            <a:pPr lvl="0" rtl="0">
              <a:spcBef>
                <a:spcPts val="0"/>
              </a:spcBef>
              <a:buNone/>
            </a:pPr>
            <a:r>
              <a:rPr lang="fr"/>
              <a:t>2</a:t>
            </a:r>
          </a:p>
        </p:txBody>
      </p:sp>
      <p:sp>
        <p:nvSpPr>
          <p:cNvPr id="1649" name="Shape 1649"/>
          <p:cNvSpPr txBox="1"/>
          <p:nvPr/>
        </p:nvSpPr>
        <p:spPr>
          <a:xfrm>
            <a:off x="4505875" y="3876850"/>
            <a:ext cx="415500" cy="340800"/>
          </a:xfrm>
          <a:prstGeom prst="rect">
            <a:avLst/>
          </a:prstGeom>
          <a:noFill/>
          <a:ln>
            <a:noFill/>
          </a:ln>
        </p:spPr>
        <p:txBody>
          <a:bodyPr lIns="91425" tIns="91425" rIns="91425" bIns="91425" anchor="t" anchorCtr="0">
            <a:noAutofit/>
          </a:bodyPr>
          <a:lstStyle/>
          <a:p>
            <a:pPr lvl="0" rtl="0">
              <a:spcBef>
                <a:spcPts val="0"/>
              </a:spcBef>
              <a:buNone/>
            </a:pPr>
            <a:r>
              <a:rPr lang="fr"/>
              <a:t>3</a:t>
            </a:r>
          </a:p>
        </p:txBody>
      </p:sp>
      <p:sp>
        <p:nvSpPr>
          <p:cNvPr id="1650" name="Shape 1650"/>
          <p:cNvSpPr txBox="1"/>
          <p:nvPr/>
        </p:nvSpPr>
        <p:spPr>
          <a:xfrm>
            <a:off x="5401725" y="3830850"/>
            <a:ext cx="415500" cy="477900"/>
          </a:xfrm>
          <a:prstGeom prst="rect">
            <a:avLst/>
          </a:prstGeom>
          <a:noFill/>
          <a:ln>
            <a:noFill/>
          </a:ln>
        </p:spPr>
        <p:txBody>
          <a:bodyPr lIns="91425" tIns="91425" rIns="91425" bIns="91425" anchor="t" anchorCtr="0">
            <a:noAutofit/>
          </a:bodyPr>
          <a:lstStyle/>
          <a:p>
            <a:pPr lvl="0" rtl="0">
              <a:spcBef>
                <a:spcPts val="0"/>
              </a:spcBef>
              <a:buNone/>
            </a:pPr>
            <a:r>
              <a:rPr lang="fr"/>
              <a:t>4</a:t>
            </a:r>
          </a:p>
        </p:txBody>
      </p:sp>
      <p:sp>
        <p:nvSpPr>
          <p:cNvPr id="1651" name="Shape 1651"/>
          <p:cNvSpPr txBox="1"/>
          <p:nvPr/>
        </p:nvSpPr>
        <p:spPr>
          <a:xfrm>
            <a:off x="6368000" y="3871100"/>
            <a:ext cx="379200" cy="432900"/>
          </a:xfrm>
          <a:prstGeom prst="rect">
            <a:avLst/>
          </a:prstGeom>
          <a:noFill/>
          <a:ln>
            <a:noFill/>
          </a:ln>
        </p:spPr>
        <p:txBody>
          <a:bodyPr lIns="91425" tIns="91425" rIns="91425" bIns="91425" anchor="t" anchorCtr="0">
            <a:noAutofit/>
          </a:bodyPr>
          <a:lstStyle/>
          <a:p>
            <a:pPr lvl="0" rtl="0">
              <a:spcBef>
                <a:spcPts val="0"/>
              </a:spcBef>
              <a:buNone/>
            </a:pPr>
            <a:r>
              <a:rPr lang="fr"/>
              <a:t>5</a:t>
            </a:r>
          </a:p>
        </p:txBody>
      </p:sp>
      <p:sp>
        <p:nvSpPr>
          <p:cNvPr id="1652" name="Shape 1652"/>
          <p:cNvSpPr txBox="1"/>
          <p:nvPr/>
        </p:nvSpPr>
        <p:spPr>
          <a:xfrm>
            <a:off x="7304100" y="3855300"/>
            <a:ext cx="379200" cy="362400"/>
          </a:xfrm>
          <a:prstGeom prst="rect">
            <a:avLst/>
          </a:prstGeom>
          <a:noFill/>
          <a:ln>
            <a:noFill/>
          </a:ln>
        </p:spPr>
        <p:txBody>
          <a:bodyPr lIns="91425" tIns="91425" rIns="91425" bIns="91425" anchor="t" anchorCtr="0">
            <a:noAutofit/>
          </a:bodyPr>
          <a:lstStyle/>
          <a:p>
            <a:pPr lvl="0" rtl="0">
              <a:spcBef>
                <a:spcPts val="0"/>
              </a:spcBef>
              <a:buNone/>
            </a:pPr>
            <a:r>
              <a:rPr lang="fr"/>
              <a:t>6</a:t>
            </a:r>
          </a:p>
        </p:txBody>
      </p:sp>
      <p:cxnSp>
        <p:nvCxnSpPr>
          <p:cNvPr id="1653" name="Shape 1653"/>
          <p:cNvCxnSpPr>
            <a:stCxn id="1641" idx="6"/>
            <a:endCxn id="1648" idx="1"/>
          </p:cNvCxnSpPr>
          <p:nvPr/>
        </p:nvCxnSpPr>
        <p:spPr>
          <a:xfrm>
            <a:off x="3242075" y="4077475"/>
            <a:ext cx="422700" cy="22500"/>
          </a:xfrm>
          <a:prstGeom prst="straightConnector1">
            <a:avLst/>
          </a:prstGeom>
          <a:noFill/>
          <a:ln w="9525" cap="flat" cmpd="sng">
            <a:solidFill>
              <a:schemeClr val="dk2"/>
            </a:solidFill>
            <a:prstDash val="solid"/>
            <a:round/>
            <a:headEnd type="none" w="lg" len="lg"/>
            <a:tailEnd type="triangle" w="lg" len="lg"/>
          </a:ln>
        </p:spPr>
      </p:cxnSp>
      <p:cxnSp>
        <p:nvCxnSpPr>
          <p:cNvPr id="1654" name="Shape 1654"/>
          <p:cNvCxnSpPr>
            <a:stCxn id="1648" idx="3"/>
            <a:endCxn id="1649" idx="1"/>
          </p:cNvCxnSpPr>
          <p:nvPr/>
        </p:nvCxnSpPr>
        <p:spPr>
          <a:xfrm rot="10800000" flipH="1">
            <a:off x="4080200" y="4047175"/>
            <a:ext cx="425700" cy="52800"/>
          </a:xfrm>
          <a:prstGeom prst="straightConnector1">
            <a:avLst/>
          </a:prstGeom>
          <a:noFill/>
          <a:ln w="9525" cap="flat" cmpd="sng">
            <a:solidFill>
              <a:schemeClr val="dk2"/>
            </a:solidFill>
            <a:prstDash val="solid"/>
            <a:round/>
            <a:headEnd type="none" w="lg" len="lg"/>
            <a:tailEnd type="triangle" w="lg" len="lg"/>
          </a:ln>
        </p:spPr>
      </p:cxnSp>
      <p:cxnSp>
        <p:nvCxnSpPr>
          <p:cNvPr id="1655" name="Shape 1655"/>
          <p:cNvCxnSpPr>
            <a:stCxn id="1649" idx="3"/>
            <a:endCxn id="1650" idx="1"/>
          </p:cNvCxnSpPr>
          <p:nvPr/>
        </p:nvCxnSpPr>
        <p:spPr>
          <a:xfrm>
            <a:off x="4921375" y="4047250"/>
            <a:ext cx="480300" cy="22500"/>
          </a:xfrm>
          <a:prstGeom prst="straightConnector1">
            <a:avLst/>
          </a:prstGeom>
          <a:noFill/>
          <a:ln w="9525" cap="flat" cmpd="sng">
            <a:solidFill>
              <a:schemeClr val="dk2"/>
            </a:solidFill>
            <a:prstDash val="solid"/>
            <a:round/>
            <a:headEnd type="none" w="lg" len="lg"/>
            <a:tailEnd type="triangle" w="lg" len="lg"/>
          </a:ln>
        </p:spPr>
      </p:cxnSp>
      <p:cxnSp>
        <p:nvCxnSpPr>
          <p:cNvPr id="1656" name="Shape 1656"/>
          <p:cNvCxnSpPr>
            <a:stCxn id="1650" idx="3"/>
            <a:endCxn id="1651" idx="1"/>
          </p:cNvCxnSpPr>
          <p:nvPr/>
        </p:nvCxnSpPr>
        <p:spPr>
          <a:xfrm>
            <a:off x="5817225" y="4069800"/>
            <a:ext cx="550800" cy="17700"/>
          </a:xfrm>
          <a:prstGeom prst="straightConnector1">
            <a:avLst/>
          </a:prstGeom>
          <a:noFill/>
          <a:ln w="9525" cap="flat" cmpd="sng">
            <a:solidFill>
              <a:schemeClr val="dk2"/>
            </a:solidFill>
            <a:prstDash val="solid"/>
            <a:round/>
            <a:headEnd type="none" w="lg" len="lg"/>
            <a:tailEnd type="triangle" w="lg" len="lg"/>
          </a:ln>
        </p:spPr>
      </p:cxnSp>
      <p:cxnSp>
        <p:nvCxnSpPr>
          <p:cNvPr id="1657" name="Shape 1657"/>
          <p:cNvCxnSpPr>
            <a:stCxn id="1651" idx="3"/>
            <a:endCxn id="1646" idx="2"/>
          </p:cNvCxnSpPr>
          <p:nvPr/>
        </p:nvCxnSpPr>
        <p:spPr>
          <a:xfrm rot="10800000" flipH="1">
            <a:off x="6747200" y="4077350"/>
            <a:ext cx="411000" cy="10200"/>
          </a:xfrm>
          <a:prstGeom prst="straightConnector1">
            <a:avLst/>
          </a:prstGeom>
          <a:noFill/>
          <a:ln w="9525" cap="flat" cmpd="sng">
            <a:solidFill>
              <a:schemeClr val="dk2"/>
            </a:solidFill>
            <a:prstDash val="solid"/>
            <a:round/>
            <a:headEnd type="none" w="lg" len="lg"/>
            <a:tailEnd type="triangle" w="lg" len="lg"/>
          </a:ln>
        </p:spPr>
      </p:cxnSp>
      <p:sp>
        <p:nvSpPr>
          <p:cNvPr id="1658" name="Shape 1658"/>
          <p:cNvSpPr txBox="1"/>
          <p:nvPr/>
        </p:nvSpPr>
        <p:spPr>
          <a:xfrm>
            <a:off x="3866150" y="4797125"/>
            <a:ext cx="2254800" cy="654300"/>
          </a:xfrm>
          <a:prstGeom prst="rect">
            <a:avLst/>
          </a:prstGeom>
          <a:noFill/>
          <a:ln>
            <a:noFill/>
          </a:ln>
        </p:spPr>
        <p:txBody>
          <a:bodyPr lIns="91425" tIns="91425" rIns="91425" bIns="91425" anchor="t" anchorCtr="0">
            <a:noAutofit/>
          </a:bodyPr>
          <a:lstStyle/>
          <a:p>
            <a:pPr lvl="0" rtl="0">
              <a:spcBef>
                <a:spcPts val="0"/>
              </a:spcBef>
              <a:buNone/>
            </a:pPr>
            <a:r>
              <a:rPr lang="fr" b="1">
                <a:solidFill>
                  <a:schemeClr val="accent5"/>
                </a:solidFill>
              </a:rPr>
              <a:t>Probabilités d’émission</a:t>
            </a:r>
          </a:p>
        </p:txBody>
      </p:sp>
      <p:sp>
        <p:nvSpPr>
          <p:cNvPr id="1659" name="Shape 1659"/>
          <p:cNvSpPr txBox="1"/>
          <p:nvPr/>
        </p:nvSpPr>
        <p:spPr>
          <a:xfrm>
            <a:off x="7036675" y="851425"/>
            <a:ext cx="181200" cy="21303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660" name="Shape 1660"/>
          <p:cNvSpPr/>
          <p:nvPr/>
        </p:nvSpPr>
        <p:spPr>
          <a:xfrm>
            <a:off x="1722025" y="3951625"/>
            <a:ext cx="6846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1" name="Shape 1661"/>
          <p:cNvSpPr/>
          <p:nvPr/>
        </p:nvSpPr>
        <p:spPr>
          <a:xfrm>
            <a:off x="8065225" y="3921550"/>
            <a:ext cx="503400" cy="27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2" name="Shape 1662"/>
          <p:cNvSpPr txBox="1"/>
          <p:nvPr/>
        </p:nvSpPr>
        <p:spPr>
          <a:xfrm>
            <a:off x="1742175" y="3871100"/>
            <a:ext cx="684600" cy="432900"/>
          </a:xfrm>
          <a:prstGeom prst="rect">
            <a:avLst/>
          </a:prstGeom>
          <a:noFill/>
          <a:ln>
            <a:noFill/>
          </a:ln>
        </p:spPr>
        <p:txBody>
          <a:bodyPr lIns="91425" tIns="91425" rIns="91425" bIns="91425" anchor="t" anchorCtr="0">
            <a:noAutofit/>
          </a:bodyPr>
          <a:lstStyle/>
          <a:p>
            <a:pPr lvl="0" rtl="0">
              <a:spcBef>
                <a:spcPts val="0"/>
              </a:spcBef>
              <a:buNone/>
            </a:pPr>
            <a:r>
              <a:rPr lang="fr"/>
              <a:t>Début</a:t>
            </a:r>
          </a:p>
        </p:txBody>
      </p:sp>
      <p:sp>
        <p:nvSpPr>
          <p:cNvPr id="1663" name="Shape 1663"/>
          <p:cNvSpPr txBox="1"/>
          <p:nvPr/>
        </p:nvSpPr>
        <p:spPr>
          <a:xfrm>
            <a:off x="8063350" y="3850975"/>
            <a:ext cx="550800" cy="432900"/>
          </a:xfrm>
          <a:prstGeom prst="rect">
            <a:avLst/>
          </a:prstGeom>
          <a:noFill/>
          <a:ln>
            <a:noFill/>
          </a:ln>
        </p:spPr>
        <p:txBody>
          <a:bodyPr lIns="91425" tIns="91425" rIns="91425" bIns="91425" anchor="t" anchorCtr="0">
            <a:noAutofit/>
          </a:bodyPr>
          <a:lstStyle/>
          <a:p>
            <a:pPr lvl="0" rtl="0">
              <a:spcBef>
                <a:spcPts val="0"/>
              </a:spcBef>
              <a:buNone/>
            </a:pPr>
            <a:r>
              <a:rPr lang="fr"/>
              <a:t>Fin</a:t>
            </a:r>
          </a:p>
        </p:txBody>
      </p:sp>
      <p:cxnSp>
        <p:nvCxnSpPr>
          <p:cNvPr id="1664" name="Shape 1664"/>
          <p:cNvCxnSpPr>
            <a:stCxn id="1662" idx="3"/>
            <a:endCxn id="1641" idx="2"/>
          </p:cNvCxnSpPr>
          <p:nvPr/>
        </p:nvCxnSpPr>
        <p:spPr>
          <a:xfrm rot="10800000" flipH="1">
            <a:off x="2426775" y="4077350"/>
            <a:ext cx="312000" cy="10200"/>
          </a:xfrm>
          <a:prstGeom prst="straightConnector1">
            <a:avLst/>
          </a:prstGeom>
          <a:noFill/>
          <a:ln w="9525" cap="flat" cmpd="sng">
            <a:solidFill>
              <a:schemeClr val="dk2"/>
            </a:solidFill>
            <a:prstDash val="solid"/>
            <a:round/>
            <a:headEnd type="none" w="lg" len="lg"/>
            <a:tailEnd type="triangle" w="lg" len="lg"/>
          </a:ln>
        </p:spPr>
      </p:cxnSp>
      <p:cxnSp>
        <p:nvCxnSpPr>
          <p:cNvPr id="1665" name="Shape 1665"/>
          <p:cNvCxnSpPr>
            <a:stCxn id="1652" idx="3"/>
            <a:endCxn id="1663" idx="1"/>
          </p:cNvCxnSpPr>
          <p:nvPr/>
        </p:nvCxnSpPr>
        <p:spPr>
          <a:xfrm>
            <a:off x="7683300" y="4036500"/>
            <a:ext cx="380100" cy="30900"/>
          </a:xfrm>
          <a:prstGeom prst="straightConnector1">
            <a:avLst/>
          </a:prstGeom>
          <a:noFill/>
          <a:ln w="9525" cap="flat" cmpd="sng">
            <a:solidFill>
              <a:schemeClr val="dk2"/>
            </a:solidFill>
            <a:prstDash val="solid"/>
            <a:round/>
            <a:headEnd type="none" w="lg" len="lg"/>
            <a:tailEnd type="triangle" w="lg" len="lg"/>
          </a:ln>
        </p:spPr>
      </p:cxnSp>
      <p:cxnSp>
        <p:nvCxnSpPr>
          <p:cNvPr id="1666" name="Shape 1666"/>
          <p:cNvCxnSpPr>
            <a:stCxn id="1641" idx="4"/>
          </p:cNvCxnSpPr>
          <p:nvPr/>
        </p:nvCxnSpPr>
        <p:spPr>
          <a:xfrm flipH="1">
            <a:off x="2980175" y="4293925"/>
            <a:ext cx="10200" cy="382500"/>
          </a:xfrm>
          <a:prstGeom prst="straightConnector1">
            <a:avLst/>
          </a:prstGeom>
          <a:noFill/>
          <a:ln w="9525" cap="flat" cmpd="sng">
            <a:solidFill>
              <a:schemeClr val="dk2"/>
            </a:solidFill>
            <a:prstDash val="solid"/>
            <a:round/>
            <a:headEnd type="none" w="lg" len="lg"/>
            <a:tailEnd type="triangle" w="lg" len="lg"/>
          </a:ln>
        </p:spPr>
      </p:cxnSp>
      <p:cxnSp>
        <p:nvCxnSpPr>
          <p:cNvPr id="1667" name="Shape 1667"/>
          <p:cNvCxnSpPr>
            <a:stCxn id="1648" idx="2"/>
          </p:cNvCxnSpPr>
          <p:nvPr/>
        </p:nvCxnSpPr>
        <p:spPr>
          <a:xfrm flipH="1">
            <a:off x="3866150" y="4338925"/>
            <a:ext cx="6300" cy="357600"/>
          </a:xfrm>
          <a:prstGeom prst="straightConnector1">
            <a:avLst/>
          </a:prstGeom>
          <a:noFill/>
          <a:ln w="9525" cap="flat" cmpd="sng">
            <a:solidFill>
              <a:schemeClr val="dk2"/>
            </a:solidFill>
            <a:prstDash val="solid"/>
            <a:round/>
            <a:headEnd type="none" w="lg" len="lg"/>
            <a:tailEnd type="triangle" w="lg" len="lg"/>
          </a:ln>
        </p:spPr>
      </p:cxnSp>
      <p:cxnSp>
        <p:nvCxnSpPr>
          <p:cNvPr id="1668" name="Shape 1668"/>
          <p:cNvCxnSpPr/>
          <p:nvPr/>
        </p:nvCxnSpPr>
        <p:spPr>
          <a:xfrm flipH="1">
            <a:off x="4681225" y="4217650"/>
            <a:ext cx="32400" cy="509100"/>
          </a:xfrm>
          <a:prstGeom prst="straightConnector1">
            <a:avLst/>
          </a:prstGeom>
          <a:noFill/>
          <a:ln w="9525" cap="flat" cmpd="sng">
            <a:solidFill>
              <a:schemeClr val="dk2"/>
            </a:solidFill>
            <a:prstDash val="solid"/>
            <a:round/>
            <a:headEnd type="none" w="lg" len="lg"/>
            <a:tailEnd type="triangle" w="lg" len="lg"/>
          </a:ln>
        </p:spPr>
      </p:cxnSp>
      <p:cxnSp>
        <p:nvCxnSpPr>
          <p:cNvPr id="1669" name="Shape 1669"/>
          <p:cNvCxnSpPr>
            <a:stCxn id="1650" idx="2"/>
          </p:cNvCxnSpPr>
          <p:nvPr/>
        </p:nvCxnSpPr>
        <p:spPr>
          <a:xfrm>
            <a:off x="5609475" y="4308750"/>
            <a:ext cx="8100" cy="357600"/>
          </a:xfrm>
          <a:prstGeom prst="straightConnector1">
            <a:avLst/>
          </a:prstGeom>
          <a:noFill/>
          <a:ln w="9525" cap="flat" cmpd="sng">
            <a:solidFill>
              <a:schemeClr val="dk2"/>
            </a:solidFill>
            <a:prstDash val="solid"/>
            <a:round/>
            <a:headEnd type="none" w="lg" len="lg"/>
            <a:tailEnd type="triangle" w="lg" len="lg"/>
          </a:ln>
        </p:spPr>
      </p:cxnSp>
      <p:cxnSp>
        <p:nvCxnSpPr>
          <p:cNvPr id="1670" name="Shape 1670"/>
          <p:cNvCxnSpPr>
            <a:stCxn id="1651" idx="2"/>
          </p:cNvCxnSpPr>
          <p:nvPr/>
        </p:nvCxnSpPr>
        <p:spPr>
          <a:xfrm>
            <a:off x="6557600" y="4304000"/>
            <a:ext cx="46200" cy="422700"/>
          </a:xfrm>
          <a:prstGeom prst="straightConnector1">
            <a:avLst/>
          </a:prstGeom>
          <a:noFill/>
          <a:ln w="9525" cap="flat" cmpd="sng">
            <a:solidFill>
              <a:schemeClr val="dk2"/>
            </a:solidFill>
            <a:prstDash val="solid"/>
            <a:round/>
            <a:headEnd type="none" w="lg" len="lg"/>
            <a:tailEnd type="triangle" w="lg" len="lg"/>
          </a:ln>
        </p:spPr>
      </p:cxnSp>
      <p:cxnSp>
        <p:nvCxnSpPr>
          <p:cNvPr id="1671" name="Shape 1671"/>
          <p:cNvCxnSpPr/>
          <p:nvPr/>
        </p:nvCxnSpPr>
        <p:spPr>
          <a:xfrm flipH="1">
            <a:off x="7449300" y="4217700"/>
            <a:ext cx="44400" cy="418500"/>
          </a:xfrm>
          <a:prstGeom prst="straightConnector1">
            <a:avLst/>
          </a:prstGeom>
          <a:noFill/>
          <a:ln w="9525" cap="flat" cmpd="sng">
            <a:solidFill>
              <a:schemeClr val="dk2"/>
            </a:solidFill>
            <a:prstDash val="solid"/>
            <a:round/>
            <a:headEnd type="none" w="lg" len="lg"/>
            <a:tailEnd type="triangle" w="lg" len="lg"/>
          </a:ln>
        </p:spPr>
      </p:cxnSp>
      <p:sp>
        <p:nvSpPr>
          <p:cNvPr id="1672" name="Shape 1672"/>
          <p:cNvSpPr/>
          <p:nvPr/>
        </p:nvSpPr>
        <p:spPr>
          <a:xfrm>
            <a:off x="2789025" y="31463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3" name="Shape 1673"/>
          <p:cNvSpPr/>
          <p:nvPr/>
        </p:nvSpPr>
        <p:spPr>
          <a:xfrm>
            <a:off x="3703425" y="31463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4" name="Shape 1674"/>
          <p:cNvSpPr/>
          <p:nvPr/>
        </p:nvSpPr>
        <p:spPr>
          <a:xfrm>
            <a:off x="4541625" y="30701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5" name="Shape 1675"/>
          <p:cNvSpPr/>
          <p:nvPr/>
        </p:nvSpPr>
        <p:spPr>
          <a:xfrm>
            <a:off x="5456025" y="31463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6" name="Shape 1676"/>
          <p:cNvSpPr/>
          <p:nvPr/>
        </p:nvSpPr>
        <p:spPr>
          <a:xfrm>
            <a:off x="6294225" y="31463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7" name="Shape 1677"/>
          <p:cNvSpPr/>
          <p:nvPr/>
        </p:nvSpPr>
        <p:spPr>
          <a:xfrm>
            <a:off x="7208625" y="3146375"/>
            <a:ext cx="422700" cy="3825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678" name="Shape 1678"/>
          <p:cNvCxnSpPr>
            <a:stCxn id="1647" idx="0"/>
            <a:endCxn id="1672" idx="2"/>
          </p:cNvCxnSpPr>
          <p:nvPr/>
        </p:nvCxnSpPr>
        <p:spPr>
          <a:xfrm rot="10800000" flipH="1">
            <a:off x="2974625" y="3529025"/>
            <a:ext cx="25800" cy="335400"/>
          </a:xfrm>
          <a:prstGeom prst="straightConnector1">
            <a:avLst/>
          </a:prstGeom>
          <a:noFill/>
          <a:ln w="9525" cap="flat" cmpd="sng">
            <a:solidFill>
              <a:schemeClr val="dk2"/>
            </a:solidFill>
            <a:prstDash val="solid"/>
            <a:round/>
            <a:headEnd type="none" w="lg" len="lg"/>
            <a:tailEnd type="triangle" w="lg" len="lg"/>
          </a:ln>
        </p:spPr>
      </p:cxnSp>
      <p:cxnSp>
        <p:nvCxnSpPr>
          <p:cNvPr id="1679" name="Shape 1679"/>
          <p:cNvCxnSpPr>
            <a:stCxn id="1648" idx="0"/>
            <a:endCxn id="1673" idx="2"/>
          </p:cNvCxnSpPr>
          <p:nvPr/>
        </p:nvCxnSpPr>
        <p:spPr>
          <a:xfrm rot="10800000" flipH="1">
            <a:off x="3872450" y="3528925"/>
            <a:ext cx="42300" cy="332100"/>
          </a:xfrm>
          <a:prstGeom prst="straightConnector1">
            <a:avLst/>
          </a:prstGeom>
          <a:noFill/>
          <a:ln w="9525" cap="flat" cmpd="sng">
            <a:solidFill>
              <a:schemeClr val="dk2"/>
            </a:solidFill>
            <a:prstDash val="solid"/>
            <a:round/>
            <a:headEnd type="none" w="lg" len="lg"/>
            <a:tailEnd type="triangle" w="lg" len="lg"/>
          </a:ln>
        </p:spPr>
      </p:cxnSp>
      <p:cxnSp>
        <p:nvCxnSpPr>
          <p:cNvPr id="1680" name="Shape 1680"/>
          <p:cNvCxnSpPr>
            <a:stCxn id="1649" idx="0"/>
            <a:endCxn id="1674" idx="2"/>
          </p:cNvCxnSpPr>
          <p:nvPr/>
        </p:nvCxnSpPr>
        <p:spPr>
          <a:xfrm rot="10800000" flipH="1">
            <a:off x="4713625" y="3452650"/>
            <a:ext cx="39300" cy="424200"/>
          </a:xfrm>
          <a:prstGeom prst="straightConnector1">
            <a:avLst/>
          </a:prstGeom>
          <a:noFill/>
          <a:ln w="9525" cap="flat" cmpd="sng">
            <a:solidFill>
              <a:schemeClr val="dk2"/>
            </a:solidFill>
            <a:prstDash val="solid"/>
            <a:round/>
            <a:headEnd type="none" w="lg" len="lg"/>
            <a:tailEnd type="triangle" w="lg" len="lg"/>
          </a:ln>
        </p:spPr>
      </p:cxnSp>
      <p:cxnSp>
        <p:nvCxnSpPr>
          <p:cNvPr id="1681" name="Shape 1681"/>
          <p:cNvCxnSpPr>
            <a:stCxn id="1650" idx="0"/>
            <a:endCxn id="1675" idx="2"/>
          </p:cNvCxnSpPr>
          <p:nvPr/>
        </p:nvCxnSpPr>
        <p:spPr>
          <a:xfrm rot="10800000" flipH="1">
            <a:off x="5609475" y="3528750"/>
            <a:ext cx="57900" cy="302100"/>
          </a:xfrm>
          <a:prstGeom prst="straightConnector1">
            <a:avLst/>
          </a:prstGeom>
          <a:noFill/>
          <a:ln w="9525" cap="flat" cmpd="sng">
            <a:solidFill>
              <a:schemeClr val="dk2"/>
            </a:solidFill>
            <a:prstDash val="solid"/>
            <a:round/>
            <a:headEnd type="none" w="lg" len="lg"/>
            <a:tailEnd type="triangle" w="lg" len="lg"/>
          </a:ln>
        </p:spPr>
      </p:cxnSp>
      <p:cxnSp>
        <p:nvCxnSpPr>
          <p:cNvPr id="1682" name="Shape 1682"/>
          <p:cNvCxnSpPr>
            <a:stCxn id="1651" idx="0"/>
            <a:endCxn id="1676" idx="2"/>
          </p:cNvCxnSpPr>
          <p:nvPr/>
        </p:nvCxnSpPr>
        <p:spPr>
          <a:xfrm rot="10800000">
            <a:off x="6505700" y="3528800"/>
            <a:ext cx="51900" cy="342300"/>
          </a:xfrm>
          <a:prstGeom prst="straightConnector1">
            <a:avLst/>
          </a:prstGeom>
          <a:noFill/>
          <a:ln w="9525" cap="flat" cmpd="sng">
            <a:solidFill>
              <a:schemeClr val="dk2"/>
            </a:solidFill>
            <a:prstDash val="solid"/>
            <a:round/>
            <a:headEnd type="none" w="lg" len="lg"/>
            <a:tailEnd type="triangle" w="lg" len="lg"/>
          </a:ln>
        </p:spPr>
      </p:cxnSp>
      <p:cxnSp>
        <p:nvCxnSpPr>
          <p:cNvPr id="1683" name="Shape 1683"/>
          <p:cNvCxnSpPr>
            <a:stCxn id="1652" idx="0"/>
            <a:endCxn id="1677" idx="2"/>
          </p:cNvCxnSpPr>
          <p:nvPr/>
        </p:nvCxnSpPr>
        <p:spPr>
          <a:xfrm rot="10800000">
            <a:off x="7419900" y="3528900"/>
            <a:ext cx="73800" cy="326400"/>
          </a:xfrm>
          <a:prstGeom prst="straightConnector1">
            <a:avLst/>
          </a:prstGeom>
          <a:noFill/>
          <a:ln w="9525" cap="flat" cmpd="sng">
            <a:solidFill>
              <a:schemeClr val="dk2"/>
            </a:solidFill>
            <a:prstDash val="solid"/>
            <a:round/>
            <a:headEnd type="none" w="lg" len="lg"/>
            <a:tailEnd type="triangle" w="lg" len="lg"/>
          </a:ln>
        </p:spPr>
      </p:cxnSp>
      <p:cxnSp>
        <p:nvCxnSpPr>
          <p:cNvPr id="1684" name="Shape 1684"/>
          <p:cNvCxnSpPr>
            <a:endCxn id="1648" idx="1"/>
          </p:cNvCxnSpPr>
          <p:nvPr/>
        </p:nvCxnSpPr>
        <p:spPr>
          <a:xfrm>
            <a:off x="3211700" y="3337675"/>
            <a:ext cx="453000" cy="762300"/>
          </a:xfrm>
          <a:prstGeom prst="straightConnector1">
            <a:avLst/>
          </a:prstGeom>
          <a:noFill/>
          <a:ln w="9525" cap="flat" cmpd="sng">
            <a:solidFill>
              <a:schemeClr val="dk2"/>
            </a:solidFill>
            <a:prstDash val="solid"/>
            <a:round/>
            <a:headEnd type="none" w="lg" len="lg"/>
            <a:tailEnd type="triangle" w="lg" len="lg"/>
          </a:ln>
        </p:spPr>
      </p:cxnSp>
      <p:cxnSp>
        <p:nvCxnSpPr>
          <p:cNvPr id="1685" name="Shape 1685"/>
          <p:cNvCxnSpPr>
            <a:stCxn id="1673" idx="3"/>
            <a:endCxn id="1649" idx="1"/>
          </p:cNvCxnSpPr>
          <p:nvPr/>
        </p:nvCxnSpPr>
        <p:spPr>
          <a:xfrm>
            <a:off x="4126125" y="3337625"/>
            <a:ext cx="379800" cy="709500"/>
          </a:xfrm>
          <a:prstGeom prst="straightConnector1">
            <a:avLst/>
          </a:prstGeom>
          <a:noFill/>
          <a:ln w="9525" cap="flat" cmpd="sng">
            <a:solidFill>
              <a:schemeClr val="dk2"/>
            </a:solidFill>
            <a:prstDash val="solid"/>
            <a:round/>
            <a:headEnd type="none" w="lg" len="lg"/>
            <a:tailEnd type="triangle" w="lg" len="lg"/>
          </a:ln>
        </p:spPr>
      </p:cxnSp>
      <p:cxnSp>
        <p:nvCxnSpPr>
          <p:cNvPr id="1686" name="Shape 1686"/>
          <p:cNvCxnSpPr>
            <a:stCxn id="1674" idx="3"/>
          </p:cNvCxnSpPr>
          <p:nvPr/>
        </p:nvCxnSpPr>
        <p:spPr>
          <a:xfrm>
            <a:off x="4964325" y="3261425"/>
            <a:ext cx="441600" cy="595500"/>
          </a:xfrm>
          <a:prstGeom prst="straightConnector1">
            <a:avLst/>
          </a:prstGeom>
          <a:noFill/>
          <a:ln w="9525" cap="flat" cmpd="sng">
            <a:solidFill>
              <a:schemeClr val="dk2"/>
            </a:solidFill>
            <a:prstDash val="solid"/>
            <a:round/>
            <a:headEnd type="none" w="lg" len="lg"/>
            <a:tailEnd type="triangle" w="lg" len="lg"/>
          </a:ln>
        </p:spPr>
      </p:cxnSp>
      <p:cxnSp>
        <p:nvCxnSpPr>
          <p:cNvPr id="1687" name="Shape 1687"/>
          <p:cNvCxnSpPr/>
          <p:nvPr/>
        </p:nvCxnSpPr>
        <p:spPr>
          <a:xfrm>
            <a:off x="5747087" y="3375725"/>
            <a:ext cx="678900" cy="533400"/>
          </a:xfrm>
          <a:prstGeom prst="straightConnector1">
            <a:avLst/>
          </a:prstGeom>
          <a:noFill/>
          <a:ln w="9525" cap="flat" cmpd="sng">
            <a:solidFill>
              <a:schemeClr val="dk2"/>
            </a:solidFill>
            <a:prstDash val="solid"/>
            <a:round/>
            <a:headEnd type="none" w="lg" len="lg"/>
            <a:tailEnd type="triangle" w="lg" len="lg"/>
          </a:ln>
        </p:spPr>
      </p:cxnSp>
      <p:cxnSp>
        <p:nvCxnSpPr>
          <p:cNvPr id="1688" name="Shape 1688"/>
          <p:cNvCxnSpPr>
            <a:endCxn id="1652" idx="1"/>
          </p:cNvCxnSpPr>
          <p:nvPr/>
        </p:nvCxnSpPr>
        <p:spPr>
          <a:xfrm>
            <a:off x="6717000" y="3337500"/>
            <a:ext cx="587100" cy="699000"/>
          </a:xfrm>
          <a:prstGeom prst="straightConnector1">
            <a:avLst/>
          </a:prstGeom>
          <a:noFill/>
          <a:ln w="9525" cap="flat" cmpd="sng">
            <a:solidFill>
              <a:schemeClr val="dk2"/>
            </a:solidFill>
            <a:prstDash val="solid"/>
            <a:round/>
            <a:headEnd type="none" w="lg" len="lg"/>
            <a:tailEnd type="triangle" w="lg" len="lg"/>
          </a:ln>
        </p:spPr>
      </p:cxnSp>
      <p:sp>
        <p:nvSpPr>
          <p:cNvPr id="1689" name="Shape 1689"/>
          <p:cNvSpPr/>
          <p:nvPr/>
        </p:nvSpPr>
        <p:spPr>
          <a:xfrm>
            <a:off x="3440734" y="3212600"/>
            <a:ext cx="405150" cy="251625"/>
          </a:xfrm>
          <a:custGeom>
            <a:avLst/>
            <a:gdLst/>
            <a:ahLst/>
            <a:cxnLst/>
            <a:rect l="0" t="0" r="0" b="0"/>
            <a:pathLst>
              <a:path w="16206" h="10065" extrusionOk="0">
                <a:moveTo>
                  <a:pt x="13791" y="10065"/>
                </a:moveTo>
                <a:cubicBezTo>
                  <a:pt x="11509" y="8655"/>
                  <a:pt x="-301" y="3287"/>
                  <a:pt x="101" y="1610"/>
                </a:cubicBezTo>
                <a:cubicBezTo>
                  <a:pt x="503" y="-67"/>
                  <a:pt x="13521" y="268"/>
                  <a:pt x="16206" y="0"/>
                </a:cubicBezTo>
              </a:path>
            </a:pathLst>
          </a:custGeom>
          <a:noFill/>
          <a:ln w="9525" cap="flat" cmpd="sng">
            <a:solidFill>
              <a:schemeClr val="dk2"/>
            </a:solidFill>
            <a:prstDash val="solid"/>
            <a:round/>
            <a:headEnd type="none" w="lg" len="lg"/>
            <a:tailEnd type="triangle" w="lg" len="lg"/>
          </a:ln>
        </p:spPr>
      </p:sp>
      <p:sp>
        <p:nvSpPr>
          <p:cNvPr id="1690" name="Shape 1690"/>
          <p:cNvSpPr/>
          <p:nvPr/>
        </p:nvSpPr>
        <p:spPr>
          <a:xfrm>
            <a:off x="4287096" y="3122000"/>
            <a:ext cx="394225" cy="261700"/>
          </a:xfrm>
          <a:custGeom>
            <a:avLst/>
            <a:gdLst/>
            <a:ahLst/>
            <a:cxnLst/>
            <a:rect l="0" t="0" r="0" b="0"/>
            <a:pathLst>
              <a:path w="15769" h="10468" extrusionOk="0">
                <a:moveTo>
                  <a:pt x="14158" y="10468"/>
                </a:moveTo>
                <a:cubicBezTo>
                  <a:pt x="11809" y="8991"/>
                  <a:pt x="-201" y="3355"/>
                  <a:pt x="67" y="1611"/>
                </a:cubicBezTo>
                <a:cubicBezTo>
                  <a:pt x="335" y="-133"/>
                  <a:pt x="13152" y="268"/>
                  <a:pt x="15769" y="0"/>
                </a:cubicBezTo>
              </a:path>
            </a:pathLst>
          </a:custGeom>
          <a:noFill/>
          <a:ln w="9525" cap="flat" cmpd="sng">
            <a:solidFill>
              <a:schemeClr val="dk2"/>
            </a:solidFill>
            <a:prstDash val="solid"/>
            <a:round/>
            <a:headEnd type="none" w="lg" len="lg"/>
            <a:tailEnd type="triangle" w="lg" len="lg"/>
          </a:ln>
        </p:spPr>
      </p:sp>
      <p:sp>
        <p:nvSpPr>
          <p:cNvPr id="1691" name="Shape 1691"/>
          <p:cNvSpPr/>
          <p:nvPr/>
        </p:nvSpPr>
        <p:spPr>
          <a:xfrm>
            <a:off x="5133016" y="3192450"/>
            <a:ext cx="454200" cy="261725"/>
          </a:xfrm>
          <a:custGeom>
            <a:avLst/>
            <a:gdLst/>
            <a:ahLst/>
            <a:cxnLst/>
            <a:rect l="0" t="0" r="0" b="0"/>
            <a:pathLst>
              <a:path w="18168" h="10469" extrusionOk="0">
                <a:moveTo>
                  <a:pt x="16960" y="10469"/>
                </a:moveTo>
                <a:cubicBezTo>
                  <a:pt x="14141" y="8992"/>
                  <a:pt x="-151" y="3355"/>
                  <a:pt x="50" y="1611"/>
                </a:cubicBezTo>
                <a:cubicBezTo>
                  <a:pt x="251" y="-133"/>
                  <a:pt x="15148" y="268"/>
                  <a:pt x="18168" y="0"/>
                </a:cubicBezTo>
              </a:path>
            </a:pathLst>
          </a:custGeom>
          <a:noFill/>
          <a:ln w="9525" cap="flat" cmpd="sng">
            <a:solidFill>
              <a:schemeClr val="dk2"/>
            </a:solidFill>
            <a:prstDash val="solid"/>
            <a:round/>
            <a:headEnd type="none" w="lg" len="lg"/>
            <a:tailEnd type="triangle" w="lg" len="lg"/>
          </a:ln>
        </p:spPr>
      </p:sp>
      <p:sp>
        <p:nvSpPr>
          <p:cNvPr id="1692" name="Shape 1692"/>
          <p:cNvSpPr/>
          <p:nvPr/>
        </p:nvSpPr>
        <p:spPr>
          <a:xfrm>
            <a:off x="6059881" y="3190788"/>
            <a:ext cx="342650" cy="263374"/>
          </a:xfrm>
          <a:custGeom>
            <a:avLst/>
            <a:gdLst/>
            <a:ahLst/>
            <a:cxnLst/>
            <a:rect l="0" t="0" r="0" b="0"/>
            <a:pathLst>
              <a:path w="13706" h="10535" extrusionOk="0">
                <a:moveTo>
                  <a:pt x="13706" y="10535"/>
                </a:moveTo>
                <a:cubicBezTo>
                  <a:pt x="11424" y="8924"/>
                  <a:pt x="84" y="2549"/>
                  <a:pt x="17" y="872"/>
                </a:cubicBezTo>
                <a:cubicBezTo>
                  <a:pt x="-50" y="-805"/>
                  <a:pt x="11089" y="536"/>
                  <a:pt x="13304" y="469"/>
                </a:cubicBezTo>
              </a:path>
            </a:pathLst>
          </a:custGeom>
          <a:noFill/>
          <a:ln w="9525" cap="flat" cmpd="sng">
            <a:solidFill>
              <a:schemeClr val="dk2"/>
            </a:solidFill>
            <a:prstDash val="solid"/>
            <a:round/>
            <a:headEnd type="none" w="lg" len="lg"/>
            <a:tailEnd type="triangle" w="lg" len="lg"/>
          </a:ln>
        </p:spPr>
      </p:sp>
      <p:sp>
        <p:nvSpPr>
          <p:cNvPr id="1693" name="Shape 1693"/>
          <p:cNvSpPr/>
          <p:nvPr/>
        </p:nvSpPr>
        <p:spPr>
          <a:xfrm>
            <a:off x="6975436" y="3202525"/>
            <a:ext cx="343075" cy="281825"/>
          </a:xfrm>
          <a:custGeom>
            <a:avLst/>
            <a:gdLst/>
            <a:ahLst/>
            <a:cxnLst/>
            <a:rect l="0" t="0" r="0" b="0"/>
            <a:pathLst>
              <a:path w="13723" h="11273" extrusionOk="0">
                <a:moveTo>
                  <a:pt x="12918" y="11273"/>
                </a:moveTo>
                <a:cubicBezTo>
                  <a:pt x="10770" y="9863"/>
                  <a:pt x="-100" y="4696"/>
                  <a:pt x="34" y="2818"/>
                </a:cubicBezTo>
                <a:cubicBezTo>
                  <a:pt x="168" y="939"/>
                  <a:pt x="11441" y="469"/>
                  <a:pt x="13723" y="0"/>
                </a:cubicBezTo>
              </a:path>
            </a:pathLst>
          </a:custGeom>
          <a:noFill/>
          <a:ln w="9525" cap="flat" cmpd="sng">
            <a:solidFill>
              <a:schemeClr val="dk2"/>
            </a:solidFill>
            <a:prstDash val="solid"/>
            <a:round/>
            <a:headEnd type="none" w="lg" len="lg"/>
            <a:tailEnd type="triangle" w="lg" len="lg"/>
          </a:ln>
        </p:spPr>
      </p:sp>
      <p:sp>
        <p:nvSpPr>
          <p:cNvPr id="1694" name="Shape 1694"/>
          <p:cNvSpPr txBox="1"/>
          <p:nvPr/>
        </p:nvSpPr>
        <p:spPr>
          <a:xfrm>
            <a:off x="182025" y="3162275"/>
            <a:ext cx="2057400" cy="382500"/>
          </a:xfrm>
          <a:prstGeom prst="rect">
            <a:avLst/>
          </a:prstGeom>
          <a:noFill/>
          <a:ln>
            <a:noFill/>
          </a:ln>
        </p:spPr>
        <p:txBody>
          <a:bodyPr lIns="91425" tIns="91425" rIns="91425" bIns="91425" anchor="t" anchorCtr="0">
            <a:noAutofit/>
          </a:bodyPr>
          <a:lstStyle/>
          <a:p>
            <a:pPr lvl="0" rtl="0">
              <a:spcBef>
                <a:spcPts val="0"/>
              </a:spcBef>
              <a:buNone/>
            </a:pPr>
            <a:r>
              <a:rPr lang="fr"/>
              <a:t>Evénements d’insertion</a:t>
            </a:r>
          </a:p>
        </p:txBody>
      </p:sp>
      <p:sp>
        <p:nvSpPr>
          <p:cNvPr id="1695" name="Shape 1695"/>
          <p:cNvSpPr/>
          <p:nvPr/>
        </p:nvSpPr>
        <p:spPr>
          <a:xfrm>
            <a:off x="3617125" y="2377150"/>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6" name="Shape 1696"/>
          <p:cNvSpPr/>
          <p:nvPr/>
        </p:nvSpPr>
        <p:spPr>
          <a:xfrm>
            <a:off x="5369725" y="2377150"/>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7" name="Shape 1697"/>
          <p:cNvSpPr/>
          <p:nvPr/>
        </p:nvSpPr>
        <p:spPr>
          <a:xfrm>
            <a:off x="6269050" y="2381375"/>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698" name="Shape 1698"/>
          <p:cNvCxnSpPr>
            <a:stCxn id="1647" idx="3"/>
            <a:endCxn id="1695" idx="1"/>
          </p:cNvCxnSpPr>
          <p:nvPr/>
        </p:nvCxnSpPr>
        <p:spPr>
          <a:xfrm rot="10800000" flipH="1">
            <a:off x="3089675" y="2588375"/>
            <a:ext cx="527400" cy="1381800"/>
          </a:xfrm>
          <a:prstGeom prst="straightConnector1">
            <a:avLst/>
          </a:prstGeom>
          <a:noFill/>
          <a:ln w="9525" cap="flat" cmpd="sng">
            <a:solidFill>
              <a:schemeClr val="dk2"/>
            </a:solidFill>
            <a:prstDash val="solid"/>
            <a:round/>
            <a:headEnd type="none" w="lg" len="lg"/>
            <a:tailEnd type="triangle" w="lg" len="lg"/>
          </a:ln>
        </p:spPr>
      </p:cxnSp>
      <p:cxnSp>
        <p:nvCxnSpPr>
          <p:cNvPr id="1699" name="Shape 1699"/>
          <p:cNvCxnSpPr>
            <a:stCxn id="1695" idx="3"/>
            <a:endCxn id="1649" idx="1"/>
          </p:cNvCxnSpPr>
          <p:nvPr/>
        </p:nvCxnSpPr>
        <p:spPr>
          <a:xfrm>
            <a:off x="4070125" y="2588500"/>
            <a:ext cx="435900" cy="1458900"/>
          </a:xfrm>
          <a:prstGeom prst="straightConnector1">
            <a:avLst/>
          </a:prstGeom>
          <a:noFill/>
          <a:ln w="9525" cap="flat" cmpd="sng">
            <a:solidFill>
              <a:schemeClr val="dk2"/>
            </a:solidFill>
            <a:prstDash val="solid"/>
            <a:round/>
            <a:headEnd type="none" w="lg" len="lg"/>
            <a:tailEnd type="triangle" w="lg" len="lg"/>
          </a:ln>
        </p:spPr>
      </p:cxnSp>
      <p:cxnSp>
        <p:nvCxnSpPr>
          <p:cNvPr id="1700" name="Shape 1700"/>
          <p:cNvCxnSpPr>
            <a:stCxn id="1649" idx="0"/>
            <a:endCxn id="1696" idx="1"/>
          </p:cNvCxnSpPr>
          <p:nvPr/>
        </p:nvCxnSpPr>
        <p:spPr>
          <a:xfrm rot="10800000" flipH="1">
            <a:off x="4713625" y="2588650"/>
            <a:ext cx="656100" cy="1288200"/>
          </a:xfrm>
          <a:prstGeom prst="straightConnector1">
            <a:avLst/>
          </a:prstGeom>
          <a:noFill/>
          <a:ln w="9525" cap="flat" cmpd="sng">
            <a:solidFill>
              <a:schemeClr val="dk2"/>
            </a:solidFill>
            <a:prstDash val="solid"/>
            <a:round/>
            <a:headEnd type="none" w="lg" len="lg"/>
            <a:tailEnd type="triangle" w="lg" len="lg"/>
          </a:ln>
        </p:spPr>
      </p:cxnSp>
      <p:cxnSp>
        <p:nvCxnSpPr>
          <p:cNvPr id="1701" name="Shape 1701"/>
          <p:cNvCxnSpPr>
            <a:stCxn id="1696" idx="3"/>
            <a:endCxn id="1651" idx="0"/>
          </p:cNvCxnSpPr>
          <p:nvPr/>
        </p:nvCxnSpPr>
        <p:spPr>
          <a:xfrm>
            <a:off x="5822725" y="2588500"/>
            <a:ext cx="735000" cy="1282500"/>
          </a:xfrm>
          <a:prstGeom prst="straightConnector1">
            <a:avLst/>
          </a:prstGeom>
          <a:noFill/>
          <a:ln w="9525" cap="flat" cmpd="sng">
            <a:solidFill>
              <a:schemeClr val="dk2"/>
            </a:solidFill>
            <a:prstDash val="solid"/>
            <a:round/>
            <a:headEnd type="none" w="lg" len="lg"/>
            <a:tailEnd type="triangle" w="lg" len="lg"/>
          </a:ln>
        </p:spPr>
      </p:cxnSp>
      <p:sp>
        <p:nvSpPr>
          <p:cNvPr id="1702" name="Shape 1702"/>
          <p:cNvSpPr/>
          <p:nvPr/>
        </p:nvSpPr>
        <p:spPr>
          <a:xfrm>
            <a:off x="4493425" y="2370062"/>
            <a:ext cx="453000" cy="422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703" name="Shape 1703"/>
          <p:cNvCxnSpPr>
            <a:stCxn id="1648" idx="0"/>
            <a:endCxn id="1702" idx="1"/>
          </p:cNvCxnSpPr>
          <p:nvPr/>
        </p:nvCxnSpPr>
        <p:spPr>
          <a:xfrm rot="10800000" flipH="1">
            <a:off x="3872450" y="2581525"/>
            <a:ext cx="621000" cy="1279500"/>
          </a:xfrm>
          <a:prstGeom prst="straightConnector1">
            <a:avLst/>
          </a:prstGeom>
          <a:noFill/>
          <a:ln w="9525" cap="flat" cmpd="sng">
            <a:solidFill>
              <a:schemeClr val="dk2"/>
            </a:solidFill>
            <a:prstDash val="solid"/>
            <a:round/>
            <a:headEnd type="none" w="lg" len="lg"/>
            <a:tailEnd type="triangle" w="lg" len="lg"/>
          </a:ln>
        </p:spPr>
      </p:cxnSp>
      <p:cxnSp>
        <p:nvCxnSpPr>
          <p:cNvPr id="1704" name="Shape 1704"/>
          <p:cNvCxnSpPr>
            <a:stCxn id="1702" idx="3"/>
          </p:cNvCxnSpPr>
          <p:nvPr/>
        </p:nvCxnSpPr>
        <p:spPr>
          <a:xfrm>
            <a:off x="4946425" y="2581412"/>
            <a:ext cx="459600" cy="1285500"/>
          </a:xfrm>
          <a:prstGeom prst="straightConnector1">
            <a:avLst/>
          </a:prstGeom>
          <a:noFill/>
          <a:ln w="9525" cap="flat" cmpd="sng">
            <a:solidFill>
              <a:schemeClr val="dk2"/>
            </a:solidFill>
            <a:prstDash val="solid"/>
            <a:round/>
            <a:headEnd type="none" w="lg" len="lg"/>
            <a:tailEnd type="triangle" w="lg" len="lg"/>
          </a:ln>
        </p:spPr>
      </p:cxnSp>
      <p:cxnSp>
        <p:nvCxnSpPr>
          <p:cNvPr id="1705" name="Shape 1705"/>
          <p:cNvCxnSpPr>
            <a:stCxn id="1650" idx="3"/>
            <a:endCxn id="1697" idx="1"/>
          </p:cNvCxnSpPr>
          <p:nvPr/>
        </p:nvCxnSpPr>
        <p:spPr>
          <a:xfrm rot="10800000" flipH="1">
            <a:off x="5817225" y="2592600"/>
            <a:ext cx="451800" cy="1477200"/>
          </a:xfrm>
          <a:prstGeom prst="straightConnector1">
            <a:avLst/>
          </a:prstGeom>
          <a:noFill/>
          <a:ln w="9525" cap="flat" cmpd="sng">
            <a:solidFill>
              <a:schemeClr val="dk2"/>
            </a:solidFill>
            <a:prstDash val="solid"/>
            <a:round/>
            <a:headEnd type="none" w="lg" len="lg"/>
            <a:tailEnd type="triangle" w="lg" len="lg"/>
          </a:ln>
        </p:spPr>
      </p:cxnSp>
      <p:cxnSp>
        <p:nvCxnSpPr>
          <p:cNvPr id="1706" name="Shape 1706"/>
          <p:cNvCxnSpPr>
            <a:stCxn id="1697" idx="3"/>
            <a:endCxn id="1652" idx="1"/>
          </p:cNvCxnSpPr>
          <p:nvPr/>
        </p:nvCxnSpPr>
        <p:spPr>
          <a:xfrm>
            <a:off x="6722050" y="2592725"/>
            <a:ext cx="582000" cy="1443900"/>
          </a:xfrm>
          <a:prstGeom prst="straightConnector1">
            <a:avLst/>
          </a:prstGeom>
          <a:noFill/>
          <a:ln w="9525" cap="flat" cmpd="sng">
            <a:solidFill>
              <a:schemeClr val="dk2"/>
            </a:solidFill>
            <a:prstDash val="solid"/>
            <a:round/>
            <a:headEnd type="none" w="lg" len="lg"/>
            <a:tailEnd type="triangle" w="lg" len="lg"/>
          </a:ln>
        </p:spPr>
      </p:cxnSp>
      <p:sp>
        <p:nvSpPr>
          <p:cNvPr id="1707" name="Shape 1707"/>
          <p:cNvSpPr txBox="1"/>
          <p:nvPr/>
        </p:nvSpPr>
        <p:spPr>
          <a:xfrm>
            <a:off x="182025" y="2342400"/>
            <a:ext cx="2221200" cy="382500"/>
          </a:xfrm>
          <a:prstGeom prst="rect">
            <a:avLst/>
          </a:prstGeom>
          <a:noFill/>
          <a:ln>
            <a:noFill/>
          </a:ln>
        </p:spPr>
        <p:txBody>
          <a:bodyPr lIns="91425" tIns="91425" rIns="91425" bIns="91425" anchor="t" anchorCtr="0">
            <a:noAutofit/>
          </a:bodyPr>
          <a:lstStyle/>
          <a:p>
            <a:pPr lvl="0" rtl="0">
              <a:spcBef>
                <a:spcPts val="0"/>
              </a:spcBef>
              <a:buNone/>
            </a:pPr>
            <a:r>
              <a:rPr lang="fr"/>
              <a:t>Événements de délétion</a:t>
            </a:r>
          </a:p>
        </p:txBody>
      </p:sp>
      <p:sp>
        <p:nvSpPr>
          <p:cNvPr id="1708" name="Shape 1708"/>
          <p:cNvSpPr txBox="1"/>
          <p:nvPr/>
        </p:nvSpPr>
        <p:spPr>
          <a:xfrm>
            <a:off x="0" y="3982150"/>
            <a:ext cx="1743900" cy="382500"/>
          </a:xfrm>
          <a:prstGeom prst="rect">
            <a:avLst/>
          </a:prstGeom>
          <a:noFill/>
          <a:ln>
            <a:noFill/>
          </a:ln>
        </p:spPr>
        <p:txBody>
          <a:bodyPr lIns="91425" tIns="91425" rIns="91425" bIns="91425" anchor="t" anchorCtr="0">
            <a:noAutofit/>
          </a:bodyPr>
          <a:lstStyle/>
          <a:p>
            <a:pPr lvl="0" rtl="0">
              <a:spcBef>
                <a:spcPts val="0"/>
              </a:spcBef>
              <a:buNone/>
            </a:pPr>
            <a:r>
              <a:rPr lang="fr"/>
              <a:t>Match / mismatch</a:t>
            </a:r>
          </a:p>
        </p:txBody>
      </p:sp>
      <p:sp>
        <p:nvSpPr>
          <p:cNvPr id="1709" name="Shape 1709"/>
          <p:cNvSpPr txBox="1"/>
          <p:nvPr/>
        </p:nvSpPr>
        <p:spPr>
          <a:xfrm>
            <a:off x="5134275" y="1058550"/>
            <a:ext cx="3633600" cy="1197900"/>
          </a:xfrm>
          <a:prstGeom prst="rect">
            <a:avLst/>
          </a:prstGeom>
          <a:noFill/>
          <a:ln>
            <a:noFill/>
          </a:ln>
        </p:spPr>
        <p:txBody>
          <a:bodyPr lIns="91425" tIns="91425" rIns="91425" bIns="91425" anchor="t" anchorCtr="0">
            <a:noAutofit/>
          </a:bodyPr>
          <a:lstStyle/>
          <a:p>
            <a:pPr lvl="0" rtl="0">
              <a:spcBef>
                <a:spcPts val="0"/>
              </a:spcBef>
              <a:buNone/>
            </a:pPr>
            <a:r>
              <a:rPr lang="fr" b="1">
                <a:solidFill>
                  <a:srgbClr val="9900FF"/>
                </a:solidFill>
              </a:rPr>
              <a:t>Types de probabilités de transitions : </a:t>
            </a:r>
          </a:p>
          <a:p>
            <a:pPr lvl="0" rtl="0">
              <a:spcBef>
                <a:spcPts val="0"/>
              </a:spcBef>
              <a:buNone/>
            </a:pPr>
            <a:r>
              <a:rPr lang="fr" b="1">
                <a:solidFill>
                  <a:srgbClr val="9900FF"/>
                </a:solidFill>
              </a:rPr>
              <a:t>match -&gt; match		insert -&gt; insert</a:t>
            </a:r>
          </a:p>
          <a:p>
            <a:pPr lvl="0" rtl="0">
              <a:spcBef>
                <a:spcPts val="0"/>
              </a:spcBef>
              <a:buNone/>
            </a:pPr>
            <a:r>
              <a:rPr lang="fr" b="1">
                <a:solidFill>
                  <a:srgbClr val="9900FF"/>
                </a:solidFill>
              </a:rPr>
              <a:t>match -&gt; insert		delete - &gt; delete</a:t>
            </a:r>
          </a:p>
          <a:p>
            <a:pPr lvl="0" rtl="0">
              <a:spcBef>
                <a:spcPts val="0"/>
              </a:spcBef>
              <a:buNone/>
            </a:pPr>
            <a:r>
              <a:rPr lang="fr" b="1">
                <a:solidFill>
                  <a:srgbClr val="9900FF"/>
                </a:solidFill>
              </a:rPr>
              <a:t>match -&gt; delete		begin -&gt; match</a:t>
            </a:r>
          </a:p>
          <a:p>
            <a:pPr lvl="0" rtl="0">
              <a:spcBef>
                <a:spcPts val="0"/>
              </a:spcBef>
              <a:buNone/>
            </a:pPr>
            <a:r>
              <a:rPr lang="fr" b="1">
                <a:solidFill>
                  <a:srgbClr val="9900FF"/>
                </a:solidFill>
              </a:rPr>
              <a:t>insert -&gt; match		match -&gt; end</a:t>
            </a:r>
          </a:p>
        </p:txBody>
      </p:sp>
      <p:cxnSp>
        <p:nvCxnSpPr>
          <p:cNvPr id="1710" name="Shape 1710"/>
          <p:cNvCxnSpPr/>
          <p:nvPr/>
        </p:nvCxnSpPr>
        <p:spPr>
          <a:xfrm>
            <a:off x="4482000" y="2484000"/>
            <a:ext cx="1132500" cy="1132500"/>
          </a:xfrm>
          <a:prstGeom prst="straightConnector1">
            <a:avLst/>
          </a:prstGeom>
          <a:noFill/>
          <a:ln w="9525" cap="flat" cmpd="sng">
            <a:solidFill>
              <a:schemeClr val="dk2"/>
            </a:solidFill>
            <a:prstDash val="solid"/>
            <a:round/>
            <a:headEnd type="none" w="lg" len="lg"/>
            <a:tailEnd type="triangle" w="lg" len="lg"/>
          </a:ln>
        </p:spPr>
      </p:cxnSp>
      <p:sp>
        <p:nvSpPr>
          <p:cNvPr id="1711" name="Shape 1711"/>
          <p:cNvSpPr/>
          <p:nvPr/>
        </p:nvSpPr>
        <p:spPr>
          <a:xfrm>
            <a:off x="2544069" y="3192450"/>
            <a:ext cx="375775" cy="223975"/>
          </a:xfrm>
          <a:custGeom>
            <a:avLst/>
            <a:gdLst/>
            <a:ahLst/>
            <a:cxnLst/>
            <a:rect l="0" t="0" r="0" b="0"/>
            <a:pathLst>
              <a:path w="15031" h="8959" extrusionOk="0">
                <a:moveTo>
                  <a:pt x="11810" y="8858"/>
                </a:moveTo>
                <a:cubicBezTo>
                  <a:pt x="9864" y="8723"/>
                  <a:pt x="-402" y="9529"/>
                  <a:pt x="134" y="8053"/>
                </a:cubicBezTo>
                <a:cubicBezTo>
                  <a:pt x="670" y="6576"/>
                  <a:pt x="12548" y="1342"/>
                  <a:pt x="15031" y="0"/>
                </a:cubicBezTo>
              </a:path>
            </a:pathLst>
          </a:custGeom>
          <a:noFill/>
          <a:ln w="9525" cap="flat" cmpd="sng">
            <a:solidFill>
              <a:schemeClr val="dk2"/>
            </a:solidFill>
            <a:prstDash val="solid"/>
            <a:round/>
            <a:headEnd type="none" w="lg" len="lg"/>
            <a:tailEnd type="triangle" w="lg" len="lg"/>
          </a:ln>
        </p:spPr>
      </p:sp>
      <p:cxnSp>
        <p:nvCxnSpPr>
          <p:cNvPr id="1712" name="Shape 1712"/>
          <p:cNvCxnSpPr/>
          <p:nvPr/>
        </p:nvCxnSpPr>
        <p:spPr>
          <a:xfrm rot="10800000" flipH="1">
            <a:off x="4070125" y="2581300"/>
            <a:ext cx="423300" cy="7200"/>
          </a:xfrm>
          <a:prstGeom prst="straightConnector1">
            <a:avLst/>
          </a:prstGeom>
          <a:noFill/>
          <a:ln w="9525" cap="flat" cmpd="sng">
            <a:solidFill>
              <a:schemeClr val="dk2"/>
            </a:solidFill>
            <a:prstDash val="solid"/>
            <a:round/>
            <a:headEnd type="none" w="lg" len="lg"/>
            <a:tailEnd type="triangle" w="lg" len="lg"/>
          </a:ln>
        </p:spPr>
      </p:cxnSp>
      <p:cxnSp>
        <p:nvCxnSpPr>
          <p:cNvPr id="1713" name="Shape 1713"/>
          <p:cNvCxnSpPr/>
          <p:nvPr/>
        </p:nvCxnSpPr>
        <p:spPr>
          <a:xfrm>
            <a:off x="4946425" y="2581412"/>
            <a:ext cx="423300" cy="7200"/>
          </a:xfrm>
          <a:prstGeom prst="straightConnector1">
            <a:avLst/>
          </a:prstGeom>
          <a:noFill/>
          <a:ln w="9525" cap="flat" cmpd="sng">
            <a:solidFill>
              <a:schemeClr val="dk2"/>
            </a:solidFill>
            <a:prstDash val="solid"/>
            <a:round/>
            <a:headEnd type="none" w="lg" len="lg"/>
            <a:tailEnd type="triangle" w="lg" len="lg"/>
          </a:ln>
        </p:spPr>
      </p:cxnSp>
      <p:cxnSp>
        <p:nvCxnSpPr>
          <p:cNvPr id="1714" name="Shape 1714"/>
          <p:cNvCxnSpPr/>
          <p:nvPr/>
        </p:nvCxnSpPr>
        <p:spPr>
          <a:xfrm>
            <a:off x="5822725" y="2588500"/>
            <a:ext cx="446400" cy="4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Shape 1719"/>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720" name="Shape 1720"/>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145</a:t>
            </a:fld>
            <a:endParaRPr lang="fr"/>
          </a:p>
        </p:txBody>
      </p:sp>
      <p:sp>
        <p:nvSpPr>
          <p:cNvPr id="1721" name="Shape 1721"/>
          <p:cNvSpPr txBox="1">
            <a:spLocks noGrp="1"/>
          </p:cNvSpPr>
          <p:nvPr>
            <p:ph type="body" idx="1"/>
          </p:nvPr>
        </p:nvSpPr>
        <p:spPr>
          <a:xfrm>
            <a:off x="263100" y="1631825"/>
            <a:ext cx="84444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HMM sont donc utiles pour :</a:t>
            </a:r>
          </a:p>
          <a:p>
            <a:pPr marL="457200" lvl="0" indent="-342900" rtl="0">
              <a:spcBef>
                <a:spcPts val="0"/>
              </a:spcBef>
              <a:buSzPct val="100000"/>
            </a:pPr>
            <a:r>
              <a:rPr lang="fr" sz="1800"/>
              <a:t>représenter des motifs complexes. </a:t>
            </a:r>
          </a:p>
          <a:p>
            <a:pPr marL="457200" lvl="0" indent="-342900" rtl="0">
              <a:spcBef>
                <a:spcPts val="0"/>
              </a:spcBef>
              <a:buSzPct val="100000"/>
            </a:pPr>
            <a:r>
              <a:rPr lang="fr" sz="1800"/>
              <a:t>permettre l’utilisation d’algorithmes utilisés dans des problèmes similaires.</a:t>
            </a:r>
          </a:p>
          <a:p>
            <a:pPr marL="457200" lvl="0" indent="-342900" rtl="0">
              <a:spcBef>
                <a:spcPts val="0"/>
              </a:spcBef>
              <a:buSzPct val="100000"/>
            </a:pPr>
            <a:r>
              <a:rPr lang="fr" sz="1800"/>
              <a:t>comme pour les profils, il est possible de rajouter de la “connaissance biologique” dans le motif en modifiant les probabilités par exemple en étant plus tolérant aux substitutions entre acides aminés fréquemment rencontrées dans les protéines en générale.</a:t>
            </a:r>
          </a:p>
          <a:p>
            <a:pPr marL="457200" lvl="0" indent="-342900" rtl="0">
              <a:spcBef>
                <a:spcPts val="0"/>
              </a:spcBef>
              <a:buSzPct val="100000"/>
            </a:pPr>
            <a:r>
              <a:rPr lang="fr" sz="1800"/>
              <a:t>retrouver des occurrences de motifs dans des séquences très divergentes.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Shape 1726"/>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les décrit-on ?  Les HMM</a:t>
            </a:r>
          </a:p>
        </p:txBody>
      </p:sp>
      <p:sp>
        <p:nvSpPr>
          <p:cNvPr id="1727" name="Shape 1727"/>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146</a:t>
            </a:fld>
            <a:endParaRPr lang="fr"/>
          </a:p>
        </p:txBody>
      </p:sp>
      <p:sp>
        <p:nvSpPr>
          <p:cNvPr id="1728" name="Shape 1728"/>
          <p:cNvSpPr txBox="1">
            <a:spLocks noGrp="1"/>
          </p:cNvSpPr>
          <p:nvPr>
            <p:ph type="body" idx="1"/>
          </p:nvPr>
        </p:nvSpPr>
        <p:spPr>
          <a:xfrm>
            <a:off x="263100" y="1936625"/>
            <a:ext cx="8444400" cy="1313100"/>
          </a:xfrm>
          <a:prstGeom prst="rect">
            <a:avLst/>
          </a:prstGeom>
          <a:noFill/>
          <a:ln>
            <a:noFill/>
          </a:ln>
        </p:spPr>
        <p:txBody>
          <a:bodyPr lIns="68575" tIns="17200" rIns="68575" bIns="34275" anchor="t" anchorCtr="0">
            <a:noAutofit/>
          </a:bodyPr>
          <a:lstStyle/>
          <a:p>
            <a:pPr marL="457200" lvl="0" indent="-381000" rtl="0">
              <a:spcBef>
                <a:spcPts val="0"/>
              </a:spcBef>
              <a:buSzPct val="100000"/>
            </a:pPr>
            <a:r>
              <a:rPr lang="fr" sz="2400"/>
              <a:t>ATTENTION : </a:t>
            </a:r>
          </a:p>
          <a:p>
            <a:pPr marL="0" lvl="0" indent="0" rtl="0">
              <a:spcBef>
                <a:spcPts val="0"/>
              </a:spcBef>
              <a:buNone/>
            </a:pPr>
            <a:r>
              <a:rPr lang="fr" sz="2400"/>
              <a:t>Un profil HMM peut être aligné sur une séquence globalement ou localement (seulement une partie du profil) mais cela est choisi lors de la construction du profil et non lors de son utilisation.</a:t>
            </a:r>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Shape 173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utilise-t-on les motifs HMM ?</a:t>
            </a:r>
          </a:p>
        </p:txBody>
      </p:sp>
      <p:sp>
        <p:nvSpPr>
          <p:cNvPr id="1734" name="Shape 1734"/>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147</a:t>
            </a:fld>
            <a:endParaRPr lang="fr"/>
          </a:p>
        </p:txBody>
      </p:sp>
      <p:sp>
        <p:nvSpPr>
          <p:cNvPr id="1735" name="Shape 1735"/>
          <p:cNvSpPr txBox="1">
            <a:spLocks noGrp="1"/>
          </p:cNvSpPr>
          <p:nvPr>
            <p:ph type="body" idx="1"/>
          </p:nvPr>
        </p:nvSpPr>
        <p:spPr>
          <a:xfrm>
            <a:off x="263100" y="1479425"/>
            <a:ext cx="84444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2400" b="1"/>
              <a:t>Ma séquence contient-elle ce motif ?</a:t>
            </a:r>
          </a:p>
          <a:p>
            <a:pPr marL="76200" lvl="0" indent="0" rtl="0">
              <a:spcBef>
                <a:spcPts val="0"/>
              </a:spcBef>
              <a:buClr>
                <a:schemeClr val="dk1"/>
              </a:buClr>
              <a:buSzPct val="25000"/>
              <a:buFont typeface="Noto Sans Symbols"/>
              <a:buNone/>
            </a:pPr>
            <a:endParaRPr sz="2400" b="1"/>
          </a:p>
          <a:p>
            <a:pPr marL="76200" lvl="0" indent="0" rtl="0">
              <a:spcBef>
                <a:spcPts val="0"/>
              </a:spcBef>
              <a:buClr>
                <a:schemeClr val="dk1"/>
              </a:buClr>
              <a:buSzPct val="25000"/>
              <a:buFont typeface="Noto Sans Symbols"/>
              <a:buNone/>
            </a:pPr>
            <a:r>
              <a:rPr lang="fr" sz="2400"/>
              <a:t>Pour chercher si une séquence contient un profil HMM connu, le programme va chercher le chemin le plus probable de la séquence à travers le modèle en utilisant les probabilités de transition et d’émission pour calculer le score (S = Pobs / Pattendu).</a:t>
            </a:r>
          </a:p>
          <a:p>
            <a:pPr marL="0" lvl="0" indent="0" rtl="0">
              <a:spcBef>
                <a:spcPts val="0"/>
              </a:spcBef>
              <a:buNone/>
            </a:pPr>
            <a:endParaRPr sz="1800"/>
          </a:p>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Shape 1740"/>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utilise-t-on les motifs HMM ?</a:t>
            </a:r>
          </a:p>
        </p:txBody>
      </p:sp>
      <p:sp>
        <p:nvSpPr>
          <p:cNvPr id="1741" name="Shape 1741"/>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148</a:t>
            </a:fld>
            <a:endParaRPr lang="fr"/>
          </a:p>
        </p:txBody>
      </p:sp>
      <p:sp>
        <p:nvSpPr>
          <p:cNvPr id="1742" name="Shape 1742"/>
          <p:cNvSpPr txBox="1">
            <a:spLocks noGrp="1"/>
          </p:cNvSpPr>
          <p:nvPr>
            <p:ph type="body" idx="1"/>
          </p:nvPr>
        </p:nvSpPr>
        <p:spPr>
          <a:xfrm>
            <a:off x="415500" y="2012825"/>
            <a:ext cx="8444400" cy="11460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2400"/>
              <a:t>A partir du score S, et grâce au modèle probabiliste, le logiciel calcule la p-value.</a:t>
            </a:r>
          </a:p>
          <a:p>
            <a:pPr marL="76200" lvl="0" indent="0" rtl="0">
              <a:spcBef>
                <a:spcPts val="0"/>
              </a:spcBef>
              <a:buClr>
                <a:schemeClr val="dk1"/>
              </a:buClr>
              <a:buSzPct val="25000"/>
              <a:buFont typeface="Noto Sans Symbols"/>
              <a:buNone/>
            </a:pPr>
            <a:endParaRPr sz="2400"/>
          </a:p>
          <a:p>
            <a:pPr marL="76200" lvl="0" indent="0" rtl="0">
              <a:spcBef>
                <a:spcPts val="0"/>
              </a:spcBef>
              <a:buClr>
                <a:schemeClr val="dk1"/>
              </a:buClr>
              <a:buSzPct val="25000"/>
              <a:buFont typeface="Noto Sans Symbols"/>
              <a:buNone/>
            </a:pPr>
            <a:r>
              <a:rPr lang="fr" sz="2400" b="1"/>
              <a:t>p-value</a:t>
            </a:r>
            <a:r>
              <a:rPr lang="fr" sz="2400"/>
              <a:t> : probabilité d’obtenir par chance un score au moins égal au score S.</a:t>
            </a:r>
          </a:p>
          <a:p>
            <a:pPr marL="0" lvl="0" indent="0" rtl="0">
              <a:spcBef>
                <a:spcPts val="0"/>
              </a:spcBef>
              <a:buNone/>
            </a:pPr>
            <a:endParaRPr sz="1800"/>
          </a:p>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Shape 1747"/>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Comment utilise-t-on les motifs HMM ?</a:t>
            </a:r>
          </a:p>
        </p:txBody>
      </p:sp>
      <p:sp>
        <p:nvSpPr>
          <p:cNvPr id="1748" name="Shape 1748"/>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149</a:t>
            </a:fld>
            <a:endParaRPr lang="fr"/>
          </a:p>
        </p:txBody>
      </p:sp>
      <p:sp>
        <p:nvSpPr>
          <p:cNvPr id="1749" name="Shape 1749"/>
          <p:cNvSpPr txBox="1">
            <a:spLocks noGrp="1"/>
          </p:cNvSpPr>
          <p:nvPr>
            <p:ph type="body" idx="1"/>
          </p:nvPr>
        </p:nvSpPr>
        <p:spPr>
          <a:xfrm>
            <a:off x="263100" y="1174625"/>
            <a:ext cx="84444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b="1"/>
              <a:t>Quelles sont les séquences contenant mon profil HMM dans cet ensemble de séquences (database)  ?</a:t>
            </a:r>
          </a:p>
          <a:p>
            <a:pPr marL="76200" lvl="0" indent="0" rtl="0">
              <a:spcBef>
                <a:spcPts val="0"/>
              </a:spcBef>
              <a:buClr>
                <a:schemeClr val="dk1"/>
              </a:buClr>
              <a:buSzPct val="25000"/>
              <a:buFont typeface="Noto Sans Symbols"/>
              <a:buNone/>
            </a:pPr>
            <a:endParaRPr sz="1800" b="1"/>
          </a:p>
          <a:p>
            <a:pPr marL="457200" lvl="0" indent="-342900" rtl="0">
              <a:spcBef>
                <a:spcPts val="0"/>
              </a:spcBef>
              <a:buSzPct val="100000"/>
            </a:pPr>
            <a:r>
              <a:rPr lang="fr" sz="1800"/>
              <a:t>la p-value doit être corrigée pour les tests multiples ⇒ e-value</a:t>
            </a:r>
          </a:p>
          <a:p>
            <a:pPr marL="457200" lvl="0" indent="-342900" rtl="0">
              <a:spcBef>
                <a:spcPts val="0"/>
              </a:spcBef>
              <a:buSzPct val="100000"/>
            </a:pPr>
            <a:r>
              <a:rPr lang="fr" sz="1800"/>
              <a:t>la e-value est le nombre de hits qu’on aurait obtenus avec un aussi bon score contre une database de même taille contenant des séquences aléatoires.</a:t>
            </a:r>
          </a:p>
          <a:p>
            <a:pPr marL="457200" lvl="0" indent="-342900" rtl="0">
              <a:spcBef>
                <a:spcPts val="0"/>
              </a:spcBef>
              <a:buSzPct val="100000"/>
            </a:pPr>
            <a:r>
              <a:rPr lang="fr" sz="1800"/>
              <a:t>le score est un score log transformé appelé aussi log odds score ou bit score. Il ne dépend pas de la taille de la database mais seulement du modèle et de la séquence cible.</a:t>
            </a:r>
          </a:p>
          <a:p>
            <a:pPr marL="0" lvl="0" indent="0" rtl="0">
              <a:spcBef>
                <a:spcPts val="0"/>
              </a:spcBef>
              <a:buNone/>
            </a:pPr>
            <a:endParaRPr sz="1800"/>
          </a:p>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p:nvPr/>
        </p:nvSpPr>
        <p:spPr>
          <a:xfrm>
            <a:off x="1362941" y="1395911"/>
            <a:ext cx="2743623" cy="3282549"/>
          </a:xfrm>
          <a:prstGeom prst="rect">
            <a:avLst/>
          </a:prstGeom>
          <a:solidFill>
            <a:schemeClr val="lt1"/>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257" name="Shape 25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Orthologie et paralogie</a:t>
            </a:r>
          </a:p>
        </p:txBody>
      </p:sp>
      <p:sp>
        <p:nvSpPr>
          <p:cNvPr id="258" name="Shape 25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a:t>
            </a:fld>
            <a:endParaRPr lang="fr" sz="900">
              <a:solidFill>
                <a:srgbClr val="888888"/>
              </a:solidFill>
              <a:latin typeface="Calibri"/>
              <a:ea typeface="Calibri"/>
              <a:cs typeface="Calibri"/>
              <a:sym typeface="Calibri"/>
            </a:endParaRPr>
          </a:p>
        </p:txBody>
      </p:sp>
      <p:pic>
        <p:nvPicPr>
          <p:cNvPr id="259" name="Shape 259"/>
          <p:cNvPicPr preferRelativeResize="0"/>
          <p:nvPr/>
        </p:nvPicPr>
        <p:blipFill rotWithShape="1">
          <a:blip r:embed="rId3">
            <a:alphaModFix/>
          </a:blip>
          <a:srcRect l="4945" r="18431" b="36021"/>
          <a:stretch/>
        </p:blipFill>
        <p:spPr>
          <a:xfrm>
            <a:off x="1411934" y="1525584"/>
            <a:ext cx="2645636" cy="2889320"/>
          </a:xfrm>
          <a:prstGeom prst="rect">
            <a:avLst/>
          </a:prstGeom>
          <a:noFill/>
          <a:ln>
            <a:noFill/>
          </a:ln>
        </p:spPr>
      </p:pic>
      <p:sp>
        <p:nvSpPr>
          <p:cNvPr id="260" name="Shape 260"/>
          <p:cNvSpPr txBox="1"/>
          <p:nvPr/>
        </p:nvSpPr>
        <p:spPr>
          <a:xfrm>
            <a:off x="4400700" y="1943425"/>
            <a:ext cx="4023300" cy="2503200"/>
          </a:xfrm>
          <a:prstGeom prst="rect">
            <a:avLst/>
          </a:prstGeom>
          <a:noFill/>
          <a:ln>
            <a:noFill/>
          </a:ln>
        </p:spPr>
        <p:txBody>
          <a:bodyPr lIns="91425" tIns="91425" rIns="91425" bIns="91425" anchor="t" anchorCtr="0">
            <a:noAutofit/>
          </a:bodyPr>
          <a:lstStyle/>
          <a:p>
            <a:pPr lvl="0">
              <a:spcBef>
                <a:spcPts val="0"/>
              </a:spcBef>
              <a:buNone/>
            </a:pPr>
            <a:r>
              <a:rPr lang="fr"/>
              <a:t>Homologie : 2 gènes sont homologues s’ils ont un ancêtre commun</a:t>
            </a:r>
          </a:p>
          <a:p>
            <a:pPr lvl="0">
              <a:spcBef>
                <a:spcPts val="0"/>
              </a:spcBef>
              <a:buNone/>
            </a:pPr>
            <a:endParaRPr/>
          </a:p>
          <a:p>
            <a:pPr lvl="0">
              <a:spcBef>
                <a:spcPts val="0"/>
              </a:spcBef>
              <a:buNone/>
            </a:pPr>
            <a:r>
              <a:rPr lang="fr"/>
              <a:t>Orthologie: 2 gènes sont orthologues s’ils ont divergé à la suite d’un événement de spéciation</a:t>
            </a:r>
          </a:p>
          <a:p>
            <a:pPr lvl="0">
              <a:spcBef>
                <a:spcPts val="0"/>
              </a:spcBef>
              <a:buNone/>
            </a:pPr>
            <a:r>
              <a:rPr lang="fr">
                <a:solidFill>
                  <a:srgbClr val="0000FF"/>
                </a:solidFill>
              </a:rPr>
              <a:t>ex: INS1 et INS2</a:t>
            </a:r>
          </a:p>
          <a:p>
            <a:pPr lvl="0">
              <a:spcBef>
                <a:spcPts val="0"/>
              </a:spcBef>
              <a:buNone/>
            </a:pPr>
            <a:endParaRPr/>
          </a:p>
          <a:p>
            <a:pPr lvl="0">
              <a:spcBef>
                <a:spcPts val="0"/>
              </a:spcBef>
              <a:buNone/>
            </a:pPr>
            <a:r>
              <a:rPr lang="fr"/>
              <a:t>Paralogie: 2 gènes sont paralogues s’ils ont divergé après un événement de duplication</a:t>
            </a:r>
          </a:p>
          <a:p>
            <a:pPr lvl="0">
              <a:spcBef>
                <a:spcPts val="0"/>
              </a:spcBef>
              <a:buNone/>
            </a:pPr>
            <a:r>
              <a:rPr lang="fr">
                <a:solidFill>
                  <a:srgbClr val="FF9900"/>
                </a:solidFill>
              </a:rPr>
              <a:t>ex: INS1 de rat et INS1 de souris</a:t>
            </a:r>
          </a:p>
          <a:p>
            <a:pPr lvl="0">
              <a:spcBef>
                <a:spcPts val="0"/>
              </a:spcBef>
              <a:buNone/>
            </a:pPr>
            <a:endParaRPr/>
          </a:p>
          <a:p>
            <a:pPr lvl="0">
              <a:spcBef>
                <a:spcPts val="0"/>
              </a:spcBef>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Shape 1754"/>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Pourquoi utilise-t-on les motifs HMM ?</a:t>
            </a:r>
          </a:p>
        </p:txBody>
      </p:sp>
      <p:sp>
        <p:nvSpPr>
          <p:cNvPr id="1755" name="Shape 1755"/>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150</a:t>
            </a:fld>
            <a:endParaRPr lang="fr"/>
          </a:p>
        </p:txBody>
      </p:sp>
      <p:sp>
        <p:nvSpPr>
          <p:cNvPr id="1756" name="Shape 1756"/>
          <p:cNvSpPr txBox="1">
            <a:spLocks noGrp="1"/>
          </p:cNvSpPr>
          <p:nvPr>
            <p:ph type="body" idx="1"/>
          </p:nvPr>
        </p:nvSpPr>
        <p:spPr>
          <a:xfrm>
            <a:off x="263100" y="1174625"/>
            <a:ext cx="8444400" cy="1313100"/>
          </a:xfrm>
          <a:prstGeom prst="rect">
            <a:avLst/>
          </a:prstGeom>
          <a:noFill/>
          <a:ln>
            <a:noFill/>
          </a:ln>
        </p:spPr>
        <p:txBody>
          <a:bodyPr lIns="68575" tIns="17200" rIns="68575" bIns="34275" anchor="t" anchorCtr="0">
            <a:noAutofit/>
          </a:bodyPr>
          <a:lstStyle/>
          <a:p>
            <a:pPr marL="914400" lvl="1" indent="-228600" rtl="0">
              <a:spcBef>
                <a:spcPts val="0"/>
              </a:spcBef>
            </a:pPr>
            <a:r>
              <a:rPr lang="fr" b="1"/>
              <a:t>Créer un profil HMM représentatif</a:t>
            </a:r>
            <a:r>
              <a:rPr lang="fr"/>
              <a:t> d’une famille de protéines d’intérêt ou d’un domaine protéique d’intérêt. Puis utiliser ce profil pour rechercher d’autres séquences appartenant à cette famille ou contenant ce domaine. ⇒ hmmerBuild, HmmerSearch (Hmmer2), hmmbuild, hmmsearch (hmmer3)</a:t>
            </a:r>
          </a:p>
          <a:p>
            <a:pPr marL="457200" lvl="0" rtl="0">
              <a:spcBef>
                <a:spcPts val="0"/>
              </a:spcBef>
              <a:buNone/>
            </a:pPr>
            <a:endParaRPr/>
          </a:p>
          <a:p>
            <a:pPr marL="914400" lvl="1" indent="-228600" rtl="0">
              <a:spcBef>
                <a:spcPts val="0"/>
              </a:spcBef>
            </a:pPr>
            <a:r>
              <a:rPr lang="fr" b="1"/>
              <a:t>Annoter une séquence</a:t>
            </a:r>
            <a:r>
              <a:rPr lang="fr"/>
              <a:t> : chercher des motifs connus ou des domaines fonctionnels qu’on ne trouverait pas avec un blast standard car trop peu similaires ⇒ Interpro, hmmerPfam (hmmer2), hmmScan (hmmer3)</a:t>
            </a:r>
          </a:p>
          <a:p>
            <a:pPr marL="457200" lvl="0" rtl="0">
              <a:spcBef>
                <a:spcPts val="0"/>
              </a:spcBef>
              <a:buNone/>
            </a:pPr>
            <a:endParaRPr/>
          </a:p>
          <a:p>
            <a:pPr marL="914400" lvl="1" indent="-228600" rtl="0">
              <a:spcBef>
                <a:spcPts val="0"/>
              </a:spcBef>
              <a:buClr>
                <a:srgbClr val="999999"/>
              </a:buClr>
            </a:pPr>
            <a:r>
              <a:rPr lang="fr" b="1">
                <a:solidFill>
                  <a:srgbClr val="999999"/>
                </a:solidFill>
              </a:rPr>
              <a:t>Construire un alignement multiple</a:t>
            </a:r>
            <a:r>
              <a:rPr lang="fr">
                <a:solidFill>
                  <a:srgbClr val="999999"/>
                </a:solidFill>
              </a:rPr>
              <a:t> très rapidement en utilisant le profil HMM comme graine. ⇒ hmmerAlign (hmmer2), hmmalign (hmmer3)</a:t>
            </a:r>
          </a:p>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Shape 176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151</a:t>
            </a:fld>
            <a:endParaRPr lang="fr" sz="900">
              <a:solidFill>
                <a:srgbClr val="888888"/>
              </a:solidFill>
              <a:latin typeface="Calibri"/>
              <a:ea typeface="Calibri"/>
              <a:cs typeface="Calibri"/>
              <a:sym typeface="Calibri"/>
            </a:endParaRPr>
          </a:p>
        </p:txBody>
      </p:sp>
      <p:sp>
        <p:nvSpPr>
          <p:cNvPr id="1763" name="Shape 1763"/>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764" name="Shape 1764"/>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http://sequenceconversion.bugaco.com/converter/biology/sequences/fasta_to_stockholm.php</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3 : caractérisons nos sous-familles par un profil HMM</a:t>
            </a:r>
          </a:p>
          <a:p>
            <a:pPr marL="0" lvl="0" indent="0" rtl="0">
              <a:spcBef>
                <a:spcPts val="0"/>
              </a:spcBef>
              <a:buNone/>
            </a:pPr>
            <a:r>
              <a:rPr lang="fr" sz="1800" b="1" i="1"/>
              <a:t>Diviser la salle en 3 : un sur chaque sous-famille</a:t>
            </a:r>
          </a:p>
          <a:p>
            <a:pPr marL="457200" lvl="0" indent="-342900" rtl="0">
              <a:spcBef>
                <a:spcPts val="0"/>
              </a:spcBef>
              <a:buSzPct val="100000"/>
              <a:buAutoNum type="arabicParenR"/>
            </a:pPr>
            <a:r>
              <a:rPr lang="fr" sz="1800" i="1"/>
              <a:t>Convertir l’alignement multiple clustal en alignement au format stockolm</a:t>
            </a:r>
          </a:p>
          <a:p>
            <a:pPr marL="0" lvl="0" indent="0" rtl="0">
              <a:spcBef>
                <a:spcPts val="0"/>
              </a:spcBef>
              <a:buNone/>
            </a:pPr>
            <a:r>
              <a:rPr lang="fr" sz="1800" i="1"/>
              <a:t>Si besoin : </a:t>
            </a:r>
            <a:r>
              <a:rPr lang="fr" sz="1800"/>
              <a:t>http://genoweb.toulouse.inra.fr/~formation/AlignClusteringLISBP/data/SubFamilies</a:t>
            </a:r>
          </a:p>
          <a:p>
            <a:pPr marL="0" lvl="0" indent="0" rtl="0">
              <a:spcBef>
                <a:spcPts val="0"/>
              </a:spcBef>
              <a:buNone/>
            </a:pPr>
            <a:endParaRPr sz="1800" i="1"/>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Shape 1770"/>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152</a:t>
            </a:fld>
            <a:endParaRPr lang="fr" sz="900">
              <a:solidFill>
                <a:srgbClr val="888888"/>
              </a:solidFill>
              <a:latin typeface="Calibri"/>
              <a:ea typeface="Calibri"/>
              <a:cs typeface="Calibri"/>
              <a:sym typeface="Calibri"/>
            </a:endParaRPr>
          </a:p>
        </p:txBody>
      </p:sp>
      <p:sp>
        <p:nvSpPr>
          <p:cNvPr id="1771" name="Shape 1771"/>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772" name="Shape 1772"/>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http://emboss-genotoul.toulouse.inra.fr/</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3 : caractérisons nos sous-familles par un profil HMM</a:t>
            </a:r>
          </a:p>
          <a:p>
            <a:pPr marL="0" lvl="0" indent="0" rtl="0">
              <a:spcBef>
                <a:spcPts val="0"/>
              </a:spcBef>
              <a:buNone/>
            </a:pPr>
            <a:r>
              <a:rPr lang="fr" sz="1800" b="1" i="1"/>
              <a:t>Diviser la salle en 3 : un sur chaque sous-famille</a:t>
            </a:r>
          </a:p>
          <a:p>
            <a:pPr marL="0" lvl="0" indent="0" rtl="0">
              <a:spcBef>
                <a:spcPts val="0"/>
              </a:spcBef>
              <a:buNone/>
            </a:pPr>
            <a:r>
              <a:rPr lang="fr" sz="1800" i="1"/>
              <a:t>2) Construire un profil HMM global représentant la sous-famille</a:t>
            </a:r>
          </a:p>
          <a:p>
            <a:pPr marL="0" lvl="0" indent="0" rtl="0">
              <a:spcBef>
                <a:spcPts val="0"/>
              </a:spcBef>
              <a:buNone/>
            </a:pPr>
            <a:r>
              <a:rPr lang="fr" sz="1800" i="1"/>
              <a:t>Utiliser en entrée l’alignement multiple en format stockolm</a:t>
            </a:r>
          </a:p>
          <a:p>
            <a:pPr marL="0" lvl="0" indent="0" rtl="0">
              <a:spcBef>
                <a:spcPts val="0"/>
              </a:spcBef>
              <a:buNone/>
            </a:pPr>
            <a:r>
              <a:rPr lang="fr" sz="1800" i="1"/>
              <a:t>Attention : mettre obligatoirement un nom pour le HMM</a:t>
            </a:r>
          </a:p>
          <a:p>
            <a:pPr marL="0" lvl="0" indent="0" rtl="0">
              <a:spcBef>
                <a:spcPts val="0"/>
              </a:spcBef>
              <a:buNone/>
            </a:pPr>
            <a:r>
              <a:rPr lang="fr" sz="1800" i="1"/>
              <a:t>Laisser le reste par défaut</a:t>
            </a:r>
          </a:p>
          <a:p>
            <a:pPr marL="0" lvl="0" indent="0" rtl="0">
              <a:spcBef>
                <a:spcPts val="0"/>
              </a:spcBef>
              <a:buNone/>
            </a:pPr>
            <a:r>
              <a:rPr lang="fr" sz="1800" i="1"/>
              <a:t>Sauvegarder le fichier hmmfile avec un nom explicite et jetter un coup d’oeil au fichier.</a:t>
            </a:r>
          </a:p>
          <a:p>
            <a:pPr marL="0" lvl="0" indent="0" rtl="0">
              <a:spcBef>
                <a:spcPts val="0"/>
              </a:spcBef>
              <a:buNone/>
            </a:pPr>
            <a:r>
              <a:rPr lang="fr" sz="1800" i="1"/>
              <a:t>Que sont les lignes et les colonnes de la matrice ?</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Shape 1778"/>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153</a:t>
            </a:fld>
            <a:endParaRPr lang="fr" sz="900">
              <a:solidFill>
                <a:srgbClr val="888888"/>
              </a:solidFill>
              <a:latin typeface="Calibri"/>
              <a:ea typeface="Calibri"/>
              <a:cs typeface="Calibri"/>
              <a:sym typeface="Calibri"/>
            </a:endParaRPr>
          </a:p>
        </p:txBody>
      </p:sp>
      <p:sp>
        <p:nvSpPr>
          <p:cNvPr id="1779" name="Shape 1779"/>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780" name="Shape 1780"/>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http://skylign.org</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3 : caractérisons nos sous-familles par un profil HMM</a:t>
            </a:r>
          </a:p>
          <a:p>
            <a:pPr marL="0" lvl="0" indent="0" rtl="0">
              <a:spcBef>
                <a:spcPts val="0"/>
              </a:spcBef>
              <a:buNone/>
            </a:pPr>
            <a:r>
              <a:rPr lang="fr" sz="1800" b="1" i="1"/>
              <a:t>Diviser la salle en 3 : un sur chaque sous-famille</a:t>
            </a:r>
          </a:p>
          <a:p>
            <a:pPr marL="0" lvl="0" indent="0" rtl="0">
              <a:spcBef>
                <a:spcPts val="0"/>
              </a:spcBef>
              <a:buNone/>
            </a:pPr>
            <a:r>
              <a:rPr lang="fr" sz="1800" i="1"/>
              <a:t>3) Générer un logo pour ce profil HMM, le sauvegarder avec un nom explicite.</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Shape 1786"/>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154</a:t>
            </a:fld>
            <a:endParaRPr lang="fr" sz="900">
              <a:solidFill>
                <a:srgbClr val="888888"/>
              </a:solidFill>
              <a:latin typeface="Calibri"/>
              <a:ea typeface="Calibri"/>
              <a:cs typeface="Calibri"/>
              <a:sym typeface="Calibri"/>
            </a:endParaRPr>
          </a:p>
        </p:txBody>
      </p:sp>
      <p:sp>
        <p:nvSpPr>
          <p:cNvPr id="1787" name="Shape 1787"/>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788" name="Shape 1788"/>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lvl="0" indent="0" rtl="0">
              <a:spcBef>
                <a:spcPts val="0"/>
              </a:spcBef>
              <a:buClr>
                <a:schemeClr val="dk1"/>
              </a:buClr>
              <a:buSzPct val="25000"/>
              <a:buFont typeface="Arial"/>
              <a:buNone/>
            </a:pPr>
            <a:r>
              <a:rPr lang="fr" sz="1800" u="sng">
                <a:solidFill>
                  <a:schemeClr val="hlink"/>
                </a:solidFill>
                <a:hlinkClick r:id="rId3"/>
              </a:rPr>
              <a:t>http://emboss-genotoul.toulouse.inra.fr/</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3 : caractérisons nos sous-familles par un profil HMM</a:t>
            </a:r>
          </a:p>
          <a:p>
            <a:pPr marL="0" lvl="0" indent="0" rtl="0">
              <a:spcBef>
                <a:spcPts val="0"/>
              </a:spcBef>
              <a:buNone/>
            </a:pPr>
            <a:r>
              <a:rPr lang="fr" sz="1800" b="1" i="1"/>
              <a:t>Diviser la salle en 3 : un sur chaque sous-famille</a:t>
            </a:r>
          </a:p>
          <a:p>
            <a:pPr marL="0" lvl="0" indent="0" rtl="0">
              <a:spcBef>
                <a:spcPts val="0"/>
              </a:spcBef>
              <a:buNone/>
            </a:pPr>
            <a:r>
              <a:rPr lang="fr" sz="1800" i="1"/>
              <a:t>4) Calibrer le profil HMM avec ehmmcalibrate.</a:t>
            </a:r>
          </a:p>
          <a:p>
            <a:pPr marL="0" lvl="0" indent="0" rtl="0">
              <a:spcBef>
                <a:spcPts val="0"/>
              </a:spcBef>
              <a:buNone/>
            </a:pPr>
            <a:r>
              <a:rPr lang="fr" sz="1800" i="1"/>
              <a:t>Ceci permet d’augmenter la sensibilité de la recherche de ce motif contre un ensemble de séquence. Pour cela il génère un grand nombre de séquences aléatoires et compare le profil HMM original contre elles. Il calcule ainsi des paramètres de valeurs extrêmes qu’il écrit dans le profil HMM modifié qu’il génère.</a:t>
            </a:r>
          </a:p>
          <a:p>
            <a:pPr marL="0" lvl="0" indent="0" rtl="0">
              <a:spcBef>
                <a:spcPts val="0"/>
              </a:spcBef>
              <a:buNone/>
            </a:pPr>
            <a:r>
              <a:rPr lang="fr" sz="1800" i="1"/>
              <a:t>Sauvegarder le fichier outhmmfile avec un nom explicite</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sp>
        <p:nvSpPr>
          <p:cNvPr id="1794" name="Shape 1794"/>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155</a:t>
            </a:fld>
            <a:endParaRPr lang="fr" sz="900">
              <a:solidFill>
                <a:srgbClr val="888888"/>
              </a:solidFill>
              <a:latin typeface="Calibri"/>
              <a:ea typeface="Calibri"/>
              <a:cs typeface="Calibri"/>
              <a:sym typeface="Calibri"/>
            </a:endParaRPr>
          </a:p>
        </p:txBody>
      </p:sp>
      <p:sp>
        <p:nvSpPr>
          <p:cNvPr id="1795" name="Shape 1795"/>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796" name="Shape 1796"/>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lvl="0" indent="0" rtl="0">
              <a:spcBef>
                <a:spcPts val="0"/>
              </a:spcBef>
              <a:buClr>
                <a:schemeClr val="dk1"/>
              </a:buClr>
              <a:buSzPct val="25000"/>
              <a:buFont typeface="Arial"/>
              <a:buNone/>
            </a:pPr>
            <a:r>
              <a:rPr lang="fr" sz="1800" u="sng">
                <a:solidFill>
                  <a:schemeClr val="hlink"/>
                </a:solidFill>
                <a:hlinkClick r:id="rId3"/>
              </a:rPr>
              <a:t>http://emboss-genotoul.toulouse.inra.fr/</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4 : recherchons les membres de la sous-famille dans le dataset d’origine (GH130InputRenamed.fasta) en utilisant le motif HMM.</a:t>
            </a:r>
          </a:p>
          <a:p>
            <a:pPr marL="0" lvl="0" indent="0" rtl="0">
              <a:spcBef>
                <a:spcPts val="0"/>
              </a:spcBef>
              <a:buNone/>
            </a:pPr>
            <a:r>
              <a:rPr lang="fr" sz="1800" b="1" i="1"/>
              <a:t>Diviser la salle en 3 : un sur chaque sous-famille</a:t>
            </a:r>
          </a:p>
          <a:p>
            <a:pPr marL="0" lvl="0" indent="0" rtl="0">
              <a:spcBef>
                <a:spcPts val="0"/>
              </a:spcBef>
              <a:buNone/>
            </a:pPr>
            <a:r>
              <a:rPr lang="fr" sz="1800" i="1"/>
              <a:t>5) utiliser le bon programme pour rechercher le motif dans l’ensemble des séquences, en utilisant les paramètres par défaut.</a:t>
            </a:r>
          </a:p>
          <a:p>
            <a:pPr marL="0" lvl="0" indent="0" rtl="0">
              <a:spcBef>
                <a:spcPts val="0"/>
              </a:spcBef>
              <a:buNone/>
            </a:pPr>
            <a:r>
              <a:rPr lang="fr" sz="1800" i="1"/>
              <a:t>	Pourquoi y a-t-il deux sections de résultats ?</a:t>
            </a:r>
          </a:p>
          <a:p>
            <a:pPr marL="0" lvl="0" indent="0" rtl="0">
              <a:spcBef>
                <a:spcPts val="0"/>
              </a:spcBef>
              <a:buNone/>
            </a:pPr>
            <a:r>
              <a:rPr lang="fr" sz="1800" i="1"/>
              <a:t>	Qu’en concluez-vous ?</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Shape 180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156</a:t>
            </a:fld>
            <a:endParaRPr lang="fr" sz="900">
              <a:solidFill>
                <a:srgbClr val="888888"/>
              </a:solidFill>
              <a:latin typeface="Calibri"/>
              <a:ea typeface="Calibri"/>
              <a:cs typeface="Calibri"/>
              <a:sym typeface="Calibri"/>
            </a:endParaRPr>
          </a:p>
        </p:txBody>
      </p:sp>
      <p:sp>
        <p:nvSpPr>
          <p:cNvPr id="1803" name="Shape 1803"/>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804" name="Shape 1804"/>
          <p:cNvSpPr txBox="1">
            <a:spLocks noGrp="1"/>
          </p:cNvSpPr>
          <p:nvPr>
            <p:ph type="body" idx="1"/>
          </p:nvPr>
        </p:nvSpPr>
        <p:spPr>
          <a:xfrm>
            <a:off x="424799" y="13148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https://www.ebi.ac.uk/Tools/hmmer/search/hmmsearch</a:t>
            </a:r>
          </a:p>
          <a:p>
            <a:pPr marL="0" marR="0" lvl="0" indent="76200" algn="l" rtl="0">
              <a:lnSpc>
                <a:spcPct val="90000"/>
              </a:lnSpc>
              <a:spcBef>
                <a:spcPts val="800"/>
              </a:spcBef>
              <a:spcAft>
                <a:spcPts val="0"/>
              </a:spcAft>
              <a:buClr>
                <a:schemeClr val="dk1"/>
              </a:buClr>
              <a:buSzPct val="100000"/>
              <a:buFont typeface="Arial"/>
              <a:buChar char="•"/>
            </a:pPr>
            <a:r>
              <a:rPr lang="fr" sz="2000" b="1"/>
              <a:t>Exercice 5 : utilisons hmmer3 pour rechercher des protéines similaires dans des banques</a:t>
            </a:r>
          </a:p>
          <a:p>
            <a:pPr marL="0" lvl="0" indent="0" rtl="0">
              <a:spcBef>
                <a:spcPts val="0"/>
              </a:spcBef>
              <a:buNone/>
            </a:pPr>
            <a:r>
              <a:rPr lang="fr" sz="1800" b="1" i="1"/>
              <a:t>Diviser la salle en 3 : un sur chaque sous-famille</a:t>
            </a:r>
          </a:p>
          <a:p>
            <a:pPr marL="0" lvl="0" indent="0" rtl="0">
              <a:spcBef>
                <a:spcPts val="0"/>
              </a:spcBef>
              <a:buNone/>
            </a:pPr>
            <a:r>
              <a:rPr lang="fr" sz="1800" i="1"/>
              <a:t>1) utiliser l’alignement de la sous-famille en entrée </a:t>
            </a:r>
          </a:p>
          <a:p>
            <a:pPr marL="0" lvl="0" indent="0" rtl="0">
              <a:spcBef>
                <a:spcPts val="0"/>
              </a:spcBef>
              <a:buNone/>
            </a:pPr>
            <a:r>
              <a:rPr lang="fr" sz="1800" i="1"/>
              <a:t>faire la recherche contre “swissprot”,</a:t>
            </a:r>
          </a:p>
          <a:p>
            <a:pPr marL="0" lvl="0" indent="0" rtl="0">
              <a:spcBef>
                <a:spcPts val="0"/>
              </a:spcBef>
              <a:buNone/>
            </a:pPr>
            <a:r>
              <a:rPr lang="fr" sz="1800" i="1"/>
              <a:t>dans les paramètres avancés, customised results cliquer sur tout.</a:t>
            </a:r>
          </a:p>
          <a:p>
            <a:pPr marL="0" lvl="0" indent="0" rtl="0">
              <a:spcBef>
                <a:spcPts val="0"/>
              </a:spcBef>
              <a:buNone/>
            </a:pPr>
            <a:r>
              <a:rPr lang="fr" sz="1800" i="1"/>
              <a:t>Explorer les résultats. Comparer les scores avec ceux que nous avions obtenus.</a:t>
            </a:r>
          </a:p>
          <a:p>
            <a:pPr marL="0" lvl="0" indent="0" rtl="0">
              <a:spcBef>
                <a:spcPts val="0"/>
              </a:spcBef>
              <a:buNone/>
            </a:pPr>
            <a:r>
              <a:rPr lang="fr" sz="1800" i="1"/>
              <a:t>N’oubliez pas la possibilité de cliquer sur “&gt;”.</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805" name="Shape 1805"/>
          <p:cNvSpPr txBox="1"/>
          <p:nvPr/>
        </p:nvSpPr>
        <p:spPr>
          <a:xfrm>
            <a:off x="501550" y="1086200"/>
            <a:ext cx="5178900" cy="1287300"/>
          </a:xfrm>
          <a:prstGeom prst="rect">
            <a:avLst/>
          </a:prstGeom>
          <a:noFill/>
          <a:ln>
            <a:noFill/>
          </a:ln>
        </p:spPr>
        <p:txBody>
          <a:bodyPr lIns="91425" tIns="91425" rIns="91425" bIns="91425" anchor="t" anchorCtr="0">
            <a:noAutofit/>
          </a:bodyPr>
          <a:lstStyle/>
          <a:p>
            <a:pPr lvl="0" rtl="0">
              <a:spcBef>
                <a:spcPts val="0"/>
              </a:spcBef>
              <a:buNone/>
            </a:pPr>
            <a:r>
              <a:rPr lang="fr" sz="1800" b="1">
                <a:solidFill>
                  <a:srgbClr val="FF0000"/>
                </a:solidFill>
              </a:rPr>
              <a:t>En option : si vous avez le temps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Shape 1811"/>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157</a:t>
            </a:fld>
            <a:endParaRPr lang="fr" sz="900">
              <a:solidFill>
                <a:srgbClr val="888888"/>
              </a:solidFill>
              <a:latin typeface="Calibri"/>
              <a:ea typeface="Calibri"/>
              <a:cs typeface="Calibri"/>
              <a:sym typeface="Calibri"/>
            </a:endParaRPr>
          </a:p>
        </p:txBody>
      </p:sp>
      <p:sp>
        <p:nvSpPr>
          <p:cNvPr id="1812" name="Shape 1812"/>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813" name="Shape 1813"/>
          <p:cNvSpPr txBox="1">
            <a:spLocks noGrp="1"/>
          </p:cNvSpPr>
          <p:nvPr>
            <p:ph type="body" idx="1"/>
          </p:nvPr>
        </p:nvSpPr>
        <p:spPr>
          <a:xfrm>
            <a:off x="424799" y="14672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ct val="25000"/>
              <a:buFont typeface="Arial"/>
              <a:buNone/>
            </a:pPr>
            <a:r>
              <a:rPr lang="fr" sz="1800" u="sng">
                <a:solidFill>
                  <a:schemeClr val="hlink"/>
                </a:solidFill>
                <a:hlinkClick r:id="rId3"/>
              </a:rPr>
              <a:t>https://www.ebi.ac.uk/Tools/hmmer/search/hmmsearch</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5 : utilisons hmmer3 pour rechercher des protéines similaires dans des banques</a:t>
            </a:r>
          </a:p>
          <a:p>
            <a:pPr marL="0" lvl="0" indent="0" rtl="0">
              <a:spcBef>
                <a:spcPts val="0"/>
              </a:spcBef>
              <a:buNone/>
            </a:pPr>
            <a:r>
              <a:rPr lang="fr" sz="1800" b="1" i="1"/>
              <a:t>Diviser la salle en 3 : un sur chaque sous-famille</a:t>
            </a:r>
          </a:p>
          <a:p>
            <a:pPr marL="0" lvl="0" indent="0" rtl="0">
              <a:spcBef>
                <a:spcPts val="0"/>
              </a:spcBef>
              <a:buNone/>
            </a:pPr>
            <a:r>
              <a:rPr lang="fr" sz="1800" i="1"/>
              <a:t>2) utiliser l’alignement de la sous-famille en entrée </a:t>
            </a:r>
          </a:p>
          <a:p>
            <a:pPr marL="0" lvl="0" indent="0" rtl="0">
              <a:spcBef>
                <a:spcPts val="0"/>
              </a:spcBef>
              <a:buNone/>
            </a:pPr>
            <a:r>
              <a:rPr lang="fr" sz="1800" i="1"/>
              <a:t>faire la même chose que précédemment contre la banque “ensembl genome bacteria”</a:t>
            </a:r>
          </a:p>
          <a:p>
            <a:pPr marL="0" lvl="0" indent="0" rtl="0">
              <a:spcBef>
                <a:spcPts val="0"/>
              </a:spcBef>
              <a:buNone/>
            </a:pPr>
            <a:r>
              <a:rPr lang="fr" sz="1800" i="1"/>
              <a:t>Que remarquez-vous ?</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814" name="Shape 1814"/>
          <p:cNvSpPr txBox="1"/>
          <p:nvPr/>
        </p:nvSpPr>
        <p:spPr>
          <a:xfrm>
            <a:off x="501550" y="1086200"/>
            <a:ext cx="5178900" cy="1287300"/>
          </a:xfrm>
          <a:prstGeom prst="rect">
            <a:avLst/>
          </a:prstGeom>
          <a:noFill/>
          <a:ln>
            <a:noFill/>
          </a:ln>
        </p:spPr>
        <p:txBody>
          <a:bodyPr lIns="91425" tIns="91425" rIns="91425" bIns="91425" anchor="t" anchorCtr="0">
            <a:noAutofit/>
          </a:bodyPr>
          <a:lstStyle/>
          <a:p>
            <a:pPr lvl="0" rtl="0">
              <a:spcBef>
                <a:spcPts val="0"/>
              </a:spcBef>
              <a:buNone/>
            </a:pPr>
            <a:r>
              <a:rPr lang="fr" sz="1800" b="1">
                <a:solidFill>
                  <a:srgbClr val="FF0000"/>
                </a:solidFill>
              </a:rPr>
              <a:t>En option : si vous avez le temps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Shape 1819"/>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Petit bilan intermédiaire</a:t>
            </a:r>
          </a:p>
        </p:txBody>
      </p:sp>
      <p:sp>
        <p:nvSpPr>
          <p:cNvPr id="1820" name="Shape 1820"/>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158</a:t>
            </a:fld>
            <a:endParaRPr lang="fr"/>
          </a:p>
        </p:txBody>
      </p:sp>
      <p:sp>
        <p:nvSpPr>
          <p:cNvPr id="1821" name="Shape 1821"/>
          <p:cNvSpPr txBox="1">
            <a:spLocks noGrp="1"/>
          </p:cNvSpPr>
          <p:nvPr>
            <p:ph type="body" idx="1"/>
          </p:nvPr>
        </p:nvSpPr>
        <p:spPr>
          <a:xfrm>
            <a:off x="263100" y="1174625"/>
            <a:ext cx="8444400" cy="1313100"/>
          </a:xfrm>
          <a:prstGeom prst="rect">
            <a:avLst/>
          </a:prstGeom>
          <a:noFill/>
          <a:ln>
            <a:noFill/>
          </a:ln>
        </p:spPr>
        <p:txBody>
          <a:bodyPr lIns="68575" tIns="17200" rIns="68575" bIns="34275" anchor="t" anchorCtr="0">
            <a:noAutofit/>
          </a:bodyPr>
          <a:lstStyle/>
          <a:p>
            <a:pPr marL="914400" lvl="1" indent="-228600" rtl="0">
              <a:spcBef>
                <a:spcPts val="0"/>
              </a:spcBef>
            </a:pPr>
            <a:r>
              <a:rPr lang="fr" b="1"/>
              <a:t>Créer un profil HMM représentatif</a:t>
            </a:r>
            <a:r>
              <a:rPr lang="fr"/>
              <a:t> d’une famille de protéines d’intérêt ou d’un domaine protéique d’intérêt. Puis utiliser ce profil pour rechercher d’autres séquences appartenant à cette famille ou contenant ce domaine. ⇒ hmmerBuild, HmmerSearch (Hmmer2), hmmbuild, hmmsearch (hmmer3)</a:t>
            </a:r>
          </a:p>
          <a:p>
            <a:pPr marL="457200" lvl="0" rtl="0">
              <a:spcBef>
                <a:spcPts val="0"/>
              </a:spcBef>
              <a:buClr>
                <a:srgbClr val="000000"/>
              </a:buClr>
              <a:buSzPct val="61111"/>
              <a:buNone/>
            </a:pPr>
            <a:r>
              <a:rPr lang="fr"/>
              <a:t>Conseil : Penser à enrichir le modèle avec les nouvelles protéines trouvées (processus itératif)</a:t>
            </a:r>
          </a:p>
          <a:p>
            <a:pPr marL="457200" lvl="0" rtl="0">
              <a:spcBef>
                <a:spcPts val="0"/>
              </a:spcBef>
              <a:buNone/>
            </a:pPr>
            <a:endParaRPr b="1"/>
          </a:p>
          <a:p>
            <a:pPr marL="914400" lvl="1" indent="-228600" rtl="0">
              <a:spcBef>
                <a:spcPts val="0"/>
              </a:spcBef>
            </a:pPr>
            <a:r>
              <a:rPr lang="fr" b="1"/>
              <a:t>Annoter une séquence</a:t>
            </a:r>
            <a:r>
              <a:rPr lang="fr"/>
              <a:t> : chercher des motifs connus ou des domaines fonctionnels qu’on ne trouverait pas avec un blast standard car trop peu similaires ⇒ Interpro, hmmerPfam (hmmer2), hmmScan (hmmer3)</a:t>
            </a:r>
          </a:p>
          <a:p>
            <a:pPr marL="457200" lvl="0" rtl="0">
              <a:spcBef>
                <a:spcPts val="0"/>
              </a:spcBef>
              <a:buNone/>
            </a:pPr>
            <a:endParaRPr/>
          </a:p>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endParaRPr sz="1800"/>
          </a:p>
        </p:txBody>
      </p:sp>
      <p:sp>
        <p:nvSpPr>
          <p:cNvPr id="1822" name="Shape 1822"/>
          <p:cNvSpPr txBox="1"/>
          <p:nvPr/>
        </p:nvSpPr>
        <p:spPr>
          <a:xfrm>
            <a:off x="160300" y="1570975"/>
            <a:ext cx="917100" cy="822000"/>
          </a:xfrm>
          <a:prstGeom prst="rect">
            <a:avLst/>
          </a:prstGeom>
          <a:noFill/>
          <a:ln>
            <a:noFill/>
          </a:ln>
        </p:spPr>
        <p:txBody>
          <a:bodyPr lIns="91425" tIns="91425" rIns="91425" bIns="91425" anchor="t" anchorCtr="0">
            <a:noAutofit/>
          </a:bodyPr>
          <a:lstStyle/>
          <a:p>
            <a:pPr lvl="0" rtl="0">
              <a:spcBef>
                <a:spcPts val="0"/>
              </a:spcBef>
              <a:buNone/>
            </a:pPr>
            <a:r>
              <a:rPr lang="fr" sz="3600">
                <a:solidFill>
                  <a:srgbClr val="00B050"/>
                </a:solidFill>
              </a:rPr>
              <a:t>OK</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Shape 1827"/>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28" name="Shape 1828"/>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159</a:t>
            </a:fld>
            <a:endParaRPr lang="fr"/>
          </a:p>
        </p:txBody>
      </p:sp>
      <p:sp>
        <p:nvSpPr>
          <p:cNvPr id="1829" name="Shape 1829"/>
          <p:cNvSpPr txBox="1">
            <a:spLocks noGrp="1"/>
          </p:cNvSpPr>
          <p:nvPr>
            <p:ph type="body" idx="1"/>
          </p:nvPr>
        </p:nvSpPr>
        <p:spPr>
          <a:xfrm>
            <a:off x="263100" y="1174625"/>
            <a:ext cx="84444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r>
              <a:rPr lang="fr" sz="1800"/>
              <a:t>Interpro : </a:t>
            </a:r>
            <a:r>
              <a:rPr lang="fr" sz="1800" u="sng">
                <a:solidFill>
                  <a:schemeClr val="hlink"/>
                </a:solidFill>
                <a:hlinkClick r:id="rId3"/>
              </a:rPr>
              <a:t>http://www.ebi.ac.uk/interpro/</a:t>
            </a:r>
          </a:p>
          <a:p>
            <a:pPr marL="76200" lvl="0" indent="0" rtl="0">
              <a:spcBef>
                <a:spcPts val="0"/>
              </a:spcBef>
              <a:buClr>
                <a:schemeClr val="dk1"/>
              </a:buClr>
              <a:buSzPct val="25000"/>
              <a:buFont typeface="Noto Sans Symbols"/>
              <a:buNone/>
            </a:pPr>
            <a:endParaRPr sz="1800"/>
          </a:p>
          <a:p>
            <a:pPr marL="457200" lvl="0" indent="-342900" rtl="0">
              <a:spcBef>
                <a:spcPts val="0"/>
              </a:spcBef>
              <a:buSzPct val="100000"/>
            </a:pPr>
            <a:r>
              <a:rPr lang="fr" sz="1800"/>
              <a:t>classifie en famille (si elles sont connues)</a:t>
            </a:r>
          </a:p>
          <a:p>
            <a:pPr marL="457200" lvl="0" indent="-342900" rtl="0">
              <a:spcBef>
                <a:spcPts val="0"/>
              </a:spcBef>
              <a:buSzPct val="100000"/>
            </a:pPr>
            <a:r>
              <a:rPr lang="fr" sz="1800"/>
              <a:t>prédit la présence de domaine (au sens de interpro : unité structurelle et / ou fonctionnelle)</a:t>
            </a:r>
          </a:p>
          <a:p>
            <a:pPr marL="457200" lvl="0" indent="-342900" rtl="0">
              <a:spcBef>
                <a:spcPts val="0"/>
              </a:spcBef>
              <a:buSzPct val="100000"/>
            </a:pPr>
            <a:r>
              <a:rPr lang="fr" sz="1800"/>
              <a:t>de sites annotés comme importants (site actif, site de liaison…)</a:t>
            </a:r>
          </a:p>
          <a:p>
            <a:pPr marL="457200" lvl="0" indent="-342900" rtl="0">
              <a:spcBef>
                <a:spcPts val="0"/>
              </a:spcBef>
              <a:buSzPct val="100000"/>
            </a:pPr>
            <a:r>
              <a:rPr lang="fr" sz="1800"/>
              <a:t>et de domaines structuraux (structure super secondaire comme l’hélice - boucle - hélice des facteurs de transcription</a:t>
            </a:r>
          </a:p>
          <a:p>
            <a:pPr marL="457200" lvl="0" indent="-342900" rtl="0">
              <a:spcBef>
                <a:spcPts val="0"/>
              </a:spcBef>
              <a:buSzPct val="100000"/>
            </a:pPr>
            <a:r>
              <a:rPr lang="fr" sz="1800"/>
              <a:t>pour cela il intègre de nombreux outils et base de données.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Fonction et homologie</a:t>
            </a:r>
          </a:p>
        </p:txBody>
      </p:sp>
      <p:pic>
        <p:nvPicPr>
          <p:cNvPr id="266" name="Shape 266"/>
          <p:cNvPicPr preferRelativeResize="0">
            <a:picLocks noGrp="1"/>
          </p:cNvPicPr>
          <p:nvPr>
            <p:ph type="body" idx="1"/>
          </p:nvPr>
        </p:nvPicPr>
        <p:blipFill rotWithShape="1">
          <a:blip r:embed="rId3">
            <a:alphaModFix/>
          </a:blip>
          <a:srcRect l="42625" t="62891" r="29506" b="12410"/>
          <a:stretch/>
        </p:blipFill>
        <p:spPr>
          <a:xfrm>
            <a:off x="5366576" y="3290729"/>
            <a:ext cx="2217000" cy="1571400"/>
          </a:xfrm>
          <a:prstGeom prst="rect">
            <a:avLst/>
          </a:prstGeom>
          <a:noFill/>
          <a:ln w="9525" cap="flat" cmpd="sng">
            <a:solidFill>
              <a:schemeClr val="accent1"/>
            </a:solidFill>
            <a:prstDash val="solid"/>
            <a:miter/>
            <a:headEnd type="none" w="med" len="med"/>
            <a:tailEnd type="none" w="med" len="med"/>
          </a:ln>
        </p:spPr>
      </p:pic>
      <p:sp>
        <p:nvSpPr>
          <p:cNvPr id="267" name="Shape 267"/>
          <p:cNvSpPr txBox="1">
            <a:spLocks noGrp="1"/>
          </p:cNvSpPr>
          <p:nvPr>
            <p:ph type="body" idx="1"/>
          </p:nvPr>
        </p:nvSpPr>
        <p:spPr>
          <a:xfrm>
            <a:off x="628650" y="1383618"/>
            <a:ext cx="6954897" cy="2070010"/>
          </a:xfrm>
          <a:prstGeom prst="rect">
            <a:avLst/>
          </a:prstGeom>
          <a:noFill/>
          <a:ln>
            <a:noFill/>
          </a:ln>
        </p:spPr>
        <p:txBody>
          <a:bodyPr lIns="68575" tIns="34275" rIns="68575" bIns="34275" anchor="t" anchorCtr="0">
            <a:noAutofit/>
          </a:bodyPr>
          <a:lstStyle/>
          <a:p>
            <a:pPr marL="177800" marR="0" lvl="0" indent="-177800" algn="l" rtl="0">
              <a:lnSpc>
                <a:spcPct val="100000"/>
              </a:lnSpc>
              <a:spcBef>
                <a:spcPts val="0"/>
              </a:spcBef>
              <a:spcAft>
                <a:spcPts val="0"/>
              </a:spcAft>
              <a:buClr>
                <a:srgbClr val="FF0000"/>
              </a:buClr>
              <a:buSzPct val="100000"/>
              <a:buFont typeface="Arial"/>
              <a:buChar char="•"/>
            </a:pPr>
            <a:r>
              <a:rPr lang="fr" sz="1400" b="0" i="0" u="none" strike="noStrike" cap="none">
                <a:solidFill>
                  <a:srgbClr val="FF0000"/>
                </a:solidFill>
                <a:latin typeface="Calibri"/>
                <a:ea typeface="Calibri"/>
                <a:cs typeface="Calibri"/>
                <a:sym typeface="Calibri"/>
              </a:rPr>
              <a:t>Homologie n’implique pas même fonction</a:t>
            </a:r>
            <a:r>
              <a:rPr lang="fr" sz="1400" b="0" i="0" u="none" strike="noStrike" cap="none">
                <a:solidFill>
                  <a:schemeClr val="dk1"/>
                </a:solidFill>
                <a:latin typeface="Calibri"/>
                <a:ea typeface="Calibri"/>
                <a:cs typeface="Calibri"/>
                <a:sym typeface="Calibri"/>
              </a:rPr>
              <a:t>: par exemple l’aile de l’oiseau et le bras humain n’ont pas la même fonction</a:t>
            </a:r>
          </a:p>
          <a:p>
            <a:pPr marL="177800" marR="0" lvl="0" indent="-177800" algn="l" rtl="0">
              <a:lnSpc>
                <a:spcPct val="100000"/>
              </a:lnSpc>
              <a:spcBef>
                <a:spcPts val="800"/>
              </a:spcBef>
              <a:spcAft>
                <a:spcPts val="0"/>
              </a:spcAft>
              <a:buClr>
                <a:schemeClr val="dk1"/>
              </a:buClr>
              <a:buSzPct val="100000"/>
              <a:buFont typeface="Arial"/>
              <a:buChar char="•"/>
            </a:pPr>
            <a:r>
              <a:rPr lang="fr" sz="1400" b="0" i="0" u="none" strike="noStrike" cap="none">
                <a:solidFill>
                  <a:schemeClr val="dk1"/>
                </a:solidFill>
                <a:latin typeface="Calibri"/>
                <a:ea typeface="Calibri"/>
                <a:cs typeface="Calibri"/>
                <a:sym typeface="Calibri"/>
              </a:rPr>
              <a:t>Des </a:t>
            </a:r>
            <a:r>
              <a:rPr lang="fr" sz="1400" b="0" i="0" u="none" strike="noStrike" cap="none">
                <a:solidFill>
                  <a:srgbClr val="ED058F"/>
                </a:solidFill>
                <a:latin typeface="Calibri"/>
                <a:ea typeface="Calibri"/>
                <a:cs typeface="Calibri"/>
                <a:sym typeface="Calibri"/>
              </a:rPr>
              <a:t>orthologues rapprochés </a:t>
            </a:r>
            <a:r>
              <a:rPr lang="fr" sz="1400" b="0" i="0" u="none" strike="noStrike" cap="none">
                <a:solidFill>
                  <a:schemeClr val="dk1"/>
                </a:solidFill>
                <a:latin typeface="Calibri"/>
                <a:ea typeface="Calibri"/>
                <a:cs typeface="Calibri"/>
                <a:sym typeface="Calibri"/>
              </a:rPr>
              <a:t>(p. ex. homme/souris) ont le </a:t>
            </a:r>
            <a:r>
              <a:rPr lang="fr" sz="1400" b="0" i="0" u="none" strike="noStrike" cap="none">
                <a:solidFill>
                  <a:srgbClr val="ED058F"/>
                </a:solidFill>
                <a:latin typeface="Calibri"/>
                <a:ea typeface="Calibri"/>
                <a:cs typeface="Calibri"/>
                <a:sym typeface="Calibri"/>
              </a:rPr>
              <a:t>plus souvent la même fonction</a:t>
            </a:r>
            <a:r>
              <a:rPr lang="fr" sz="1400" b="0" i="0" u="none" strike="noStrike" cap="none">
                <a:solidFill>
                  <a:schemeClr val="dk1"/>
                </a:solidFill>
                <a:latin typeface="Calibri"/>
                <a:ea typeface="Calibri"/>
                <a:cs typeface="Calibri"/>
                <a:sym typeface="Calibri"/>
              </a:rPr>
              <a:t> dans l’organisme.</a:t>
            </a:r>
          </a:p>
          <a:p>
            <a:pPr marL="177800" marR="0" lvl="0" indent="-177800" algn="l" rtl="0">
              <a:lnSpc>
                <a:spcPct val="100000"/>
              </a:lnSpc>
              <a:spcBef>
                <a:spcPts val="800"/>
              </a:spcBef>
              <a:spcAft>
                <a:spcPts val="0"/>
              </a:spcAft>
              <a:buClr>
                <a:schemeClr val="dk1"/>
              </a:buClr>
              <a:buSzPct val="100000"/>
              <a:buFont typeface="Arial"/>
              <a:buChar char="•"/>
            </a:pPr>
            <a:r>
              <a:rPr lang="fr" sz="1400" b="0" i="0" u="none" strike="noStrike" cap="none">
                <a:solidFill>
                  <a:schemeClr val="dk1"/>
                </a:solidFill>
                <a:latin typeface="Calibri"/>
                <a:ea typeface="Calibri"/>
                <a:cs typeface="Calibri"/>
                <a:sym typeface="Calibri"/>
              </a:rPr>
              <a:t>Des </a:t>
            </a:r>
            <a:r>
              <a:rPr lang="fr" sz="1400" b="0" i="0" u="none" strike="noStrike" cap="none">
                <a:solidFill>
                  <a:srgbClr val="00B050"/>
                </a:solidFill>
                <a:latin typeface="Calibri"/>
                <a:ea typeface="Calibri"/>
                <a:cs typeface="Calibri"/>
                <a:sym typeface="Calibri"/>
              </a:rPr>
              <a:t>orthologues distants</a:t>
            </a:r>
            <a:r>
              <a:rPr lang="fr" sz="1400" b="0" i="0" u="none" strike="noStrike" cap="none">
                <a:solidFill>
                  <a:schemeClr val="dk1"/>
                </a:solidFill>
                <a:latin typeface="Calibri"/>
                <a:ea typeface="Calibri"/>
                <a:cs typeface="Calibri"/>
                <a:sym typeface="Calibri"/>
              </a:rPr>
              <a:t> (p. ex. homme/mouche) </a:t>
            </a:r>
            <a:r>
              <a:rPr lang="fr" sz="1400" b="0" i="0" u="none" strike="noStrike" cap="none">
                <a:solidFill>
                  <a:srgbClr val="00B050"/>
                </a:solidFill>
                <a:latin typeface="Calibri"/>
                <a:ea typeface="Calibri"/>
                <a:cs typeface="Calibri"/>
                <a:sym typeface="Calibri"/>
              </a:rPr>
              <a:t>ont plus rarement le même rôle phénotypique</a:t>
            </a:r>
            <a:r>
              <a:rPr lang="fr" sz="1400" b="0" i="0" u="none" strike="noStrike" cap="none">
                <a:solidFill>
                  <a:schemeClr val="dk1"/>
                </a:solidFill>
                <a:latin typeface="Calibri"/>
                <a:ea typeface="Calibri"/>
                <a:cs typeface="Calibri"/>
                <a:sym typeface="Calibri"/>
              </a:rPr>
              <a:t>, mais peuvent exercer le même rôle dans une voie donnée.</a:t>
            </a:r>
          </a:p>
          <a:p>
            <a:pPr marL="177800" marR="0" lvl="0" indent="-177800" algn="l" rtl="0">
              <a:lnSpc>
                <a:spcPct val="100000"/>
              </a:lnSpc>
              <a:spcBef>
                <a:spcPts val="800"/>
              </a:spcBef>
              <a:spcAft>
                <a:spcPts val="0"/>
              </a:spcAft>
              <a:buClr>
                <a:schemeClr val="dk1"/>
              </a:buClr>
              <a:buSzPct val="100000"/>
              <a:buFont typeface="Arial"/>
              <a:buChar char="•"/>
            </a:pPr>
            <a:r>
              <a:rPr lang="fr" sz="1400" b="0" i="0" u="none" strike="noStrike" cap="none">
                <a:solidFill>
                  <a:schemeClr val="dk1"/>
                </a:solidFill>
                <a:latin typeface="Calibri"/>
                <a:ea typeface="Calibri"/>
                <a:cs typeface="Calibri"/>
                <a:sym typeface="Calibri"/>
              </a:rPr>
              <a:t>Les </a:t>
            </a:r>
            <a:r>
              <a:rPr lang="fr" sz="1400" b="0" i="0" u="none" strike="noStrike" cap="none">
                <a:solidFill>
                  <a:srgbClr val="0070C0"/>
                </a:solidFill>
                <a:latin typeface="Calibri"/>
                <a:ea typeface="Calibri"/>
                <a:cs typeface="Calibri"/>
                <a:sym typeface="Calibri"/>
              </a:rPr>
              <a:t>paralogues acquièrent rapidement des fonctions différentes</a:t>
            </a:r>
          </a:p>
        </p:txBody>
      </p:sp>
      <p:sp>
        <p:nvSpPr>
          <p:cNvPr id="268" name="Shape 26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16</a:t>
            </a:fld>
            <a:endParaRPr lang="fr" sz="900">
              <a:solidFill>
                <a:srgbClr val="888888"/>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35" name="Shape 1835"/>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160</a:t>
            </a:fld>
            <a:endParaRPr lang="fr" sz="900">
              <a:solidFill>
                <a:srgbClr val="888888"/>
              </a:solidFill>
              <a:latin typeface="Calibri"/>
              <a:ea typeface="Calibri"/>
              <a:cs typeface="Calibri"/>
              <a:sym typeface="Calibri"/>
            </a:endParaRPr>
          </a:p>
        </p:txBody>
      </p:sp>
      <p:sp>
        <p:nvSpPr>
          <p:cNvPr id="1836" name="Shape 1836"/>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837" name="Shape 1837"/>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76200" lvl="0" indent="0" rtl="0">
              <a:spcBef>
                <a:spcPts val="0"/>
              </a:spcBef>
              <a:buClr>
                <a:schemeClr val="dk1"/>
              </a:buClr>
              <a:buSzPct val="25000"/>
              <a:buFont typeface="Noto Sans Symbols"/>
              <a:buNone/>
            </a:pPr>
            <a:r>
              <a:rPr lang="fr" sz="1800" u="sng">
                <a:solidFill>
                  <a:schemeClr val="hlink"/>
                </a:solidFill>
                <a:hlinkClick r:id="rId3"/>
              </a:rPr>
              <a:t>http://www.ebi.ac.uk/interpro/</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7 : utiliser Interpro</a:t>
            </a:r>
          </a:p>
          <a:p>
            <a:pPr marL="0" lvl="0" indent="0" rtl="0">
              <a:spcBef>
                <a:spcPts val="0"/>
              </a:spcBef>
              <a:buNone/>
            </a:pPr>
            <a:r>
              <a:rPr lang="fr" sz="1800" i="1"/>
              <a:t>1) Choisir la séquence de votre choix dans la sous-famille étudiée pour interroger interpro</a:t>
            </a:r>
          </a:p>
          <a:p>
            <a:pPr marL="0" marR="0" lvl="0" indent="0" algn="l" rtl="0">
              <a:lnSpc>
                <a:spcPct val="90000"/>
              </a:lnSpc>
              <a:spcBef>
                <a:spcPts val="800"/>
              </a:spcBef>
              <a:spcAft>
                <a:spcPts val="0"/>
              </a:spcAft>
              <a:buNone/>
            </a:pPr>
            <a:endParaRPr sz="2000" b="1"/>
          </a:p>
          <a:p>
            <a:pPr marL="0" marR="0" lvl="0" indent="0" algn="l" rtl="0">
              <a:lnSpc>
                <a:spcPct val="90000"/>
              </a:lnSpc>
              <a:spcBef>
                <a:spcPts val="800"/>
              </a:spcBef>
              <a:spcAft>
                <a:spcPts val="0"/>
              </a:spcAft>
              <a:buClr>
                <a:schemeClr val="dk1"/>
              </a:buClr>
              <a:buSzPct val="25000"/>
              <a:buFont typeface="Arial"/>
              <a:buNone/>
            </a:pPr>
            <a:endParaRPr sz="1800" i="1"/>
          </a:p>
          <a:p>
            <a:pPr marL="0" lvl="0" indent="0" rtl="0">
              <a:spcBef>
                <a:spcPts val="0"/>
              </a:spcBef>
              <a:buClr>
                <a:schemeClr val="dk1"/>
              </a:buClr>
              <a:buSzPct val="25000"/>
              <a:buFont typeface="Arial"/>
              <a:buNone/>
            </a:pPr>
            <a:r>
              <a:rPr lang="fr" sz="2400" b="1" i="1">
                <a:solidFill>
                  <a:srgbClr val="FF0000"/>
                </a:solidFill>
              </a:rPr>
              <a:t>Cela va être un peu long...</a:t>
            </a:r>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43" name="Shape 1843"/>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161</a:t>
            </a:fld>
            <a:endParaRPr lang="fr"/>
          </a:p>
        </p:txBody>
      </p:sp>
      <p:pic>
        <p:nvPicPr>
          <p:cNvPr id="1844" name="Shape 1844" descr="Capture du 2017-02-23 16:47:41.png"/>
          <p:cNvPicPr preferRelativeResize="0"/>
          <p:nvPr/>
        </p:nvPicPr>
        <p:blipFill>
          <a:blip r:embed="rId3">
            <a:alphaModFix/>
          </a:blip>
          <a:stretch>
            <a:fillRect/>
          </a:stretch>
        </p:blipFill>
        <p:spPr>
          <a:xfrm>
            <a:off x="1905000" y="1268043"/>
            <a:ext cx="4614212" cy="3723055"/>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Shape 1849"/>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50" name="Shape 1850"/>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162</a:t>
            </a:fld>
            <a:endParaRPr lang="fr"/>
          </a:p>
        </p:txBody>
      </p:sp>
      <p:sp>
        <p:nvSpPr>
          <p:cNvPr id="1851" name="Shape 1851"/>
          <p:cNvSpPr txBox="1">
            <a:spLocks noGrp="1"/>
          </p:cNvSpPr>
          <p:nvPr>
            <p:ph type="body" idx="1"/>
          </p:nvPr>
        </p:nvSpPr>
        <p:spPr>
          <a:xfrm>
            <a:off x="263100" y="1174625"/>
            <a:ext cx="84444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endParaRPr sz="1800"/>
          </a:p>
          <a:p>
            <a:pPr marL="76200" lvl="0" indent="0" rtl="0">
              <a:spcBef>
                <a:spcPts val="0"/>
              </a:spcBef>
              <a:buClr>
                <a:schemeClr val="dk1"/>
              </a:buClr>
              <a:buSzPct val="25000"/>
              <a:buFont typeface="Noto Sans Symbols"/>
              <a:buNone/>
            </a:pPr>
            <a:r>
              <a:rPr lang="fr" sz="1800"/>
              <a:t>La base de donnée UniproKB est régulièrement analysée avec Interpro pour en améliorer l’annotation.</a:t>
            </a:r>
          </a:p>
        </p:txBody>
      </p:sp>
      <p:pic>
        <p:nvPicPr>
          <p:cNvPr id="1852" name="Shape 1852" descr="screen_shot_2012-08-17_at_13.18.28-486x366.png"/>
          <p:cNvPicPr preferRelativeResize="0"/>
          <p:nvPr/>
        </p:nvPicPr>
        <p:blipFill>
          <a:blip r:embed="rId3">
            <a:alphaModFix/>
          </a:blip>
          <a:stretch>
            <a:fillRect/>
          </a:stretch>
        </p:blipFill>
        <p:spPr>
          <a:xfrm>
            <a:off x="2931450" y="2263575"/>
            <a:ext cx="3526508" cy="2655774"/>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Shape 1857"/>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58" name="Shape 1858"/>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163</a:t>
            </a:fld>
            <a:endParaRPr lang="fr"/>
          </a:p>
        </p:txBody>
      </p:sp>
      <p:sp>
        <p:nvSpPr>
          <p:cNvPr id="1859" name="Shape 1859"/>
          <p:cNvSpPr txBox="1">
            <a:spLocks noGrp="1"/>
          </p:cNvSpPr>
          <p:nvPr>
            <p:ph type="body" idx="1"/>
          </p:nvPr>
        </p:nvSpPr>
        <p:spPr>
          <a:xfrm>
            <a:off x="263100" y="1403225"/>
            <a:ext cx="24621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Intégration de différentes informations caractéristiques de la même famille protéique, du même domaine ou de la même caractéristique de séquence.</a:t>
            </a:r>
          </a:p>
          <a:p>
            <a:pPr marL="76200" lvl="0" indent="0" rtl="0">
              <a:spcBef>
                <a:spcPts val="0"/>
              </a:spcBef>
              <a:buClr>
                <a:schemeClr val="dk1"/>
              </a:buClr>
              <a:buSzPct val="25000"/>
              <a:buFont typeface="Noto Sans Symbols"/>
              <a:buNone/>
            </a:pPr>
            <a:r>
              <a:rPr lang="fr" sz="1800"/>
              <a:t>Ex de la fiche Interpro de la famille des malate déshydrogénase de type 2</a:t>
            </a:r>
          </a:p>
        </p:txBody>
      </p:sp>
      <p:pic>
        <p:nvPicPr>
          <p:cNvPr id="1860" name="Shape 1860" descr="fig4.png"/>
          <p:cNvPicPr preferRelativeResize="0"/>
          <p:nvPr/>
        </p:nvPicPr>
        <p:blipFill>
          <a:blip r:embed="rId3">
            <a:alphaModFix/>
          </a:blip>
          <a:stretch>
            <a:fillRect/>
          </a:stretch>
        </p:blipFill>
        <p:spPr>
          <a:xfrm>
            <a:off x="2725200" y="1174624"/>
            <a:ext cx="6036920" cy="3898099"/>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Shape 1865"/>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66" name="Shape 1866"/>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164</a:t>
            </a:fld>
            <a:endParaRPr lang="fr"/>
          </a:p>
        </p:txBody>
      </p:sp>
      <p:sp>
        <p:nvSpPr>
          <p:cNvPr id="1867" name="Shape 1867"/>
          <p:cNvSpPr txBox="1">
            <a:spLocks noGrp="1"/>
          </p:cNvSpPr>
          <p:nvPr>
            <p:ph type="body" idx="1"/>
          </p:nvPr>
        </p:nvSpPr>
        <p:spPr>
          <a:xfrm>
            <a:off x="263100" y="1403225"/>
            <a:ext cx="83958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b="1"/>
              <a:t>Les 4 catégories figurant dans Interpro</a:t>
            </a:r>
          </a:p>
        </p:txBody>
      </p:sp>
      <p:pic>
        <p:nvPicPr>
          <p:cNvPr id="1868" name="Shape 1868" descr="screen_shot_2012-08-17_at_11.28.36-387x100.png"/>
          <p:cNvPicPr preferRelativeResize="0"/>
          <p:nvPr/>
        </p:nvPicPr>
        <p:blipFill>
          <a:blip r:embed="rId3">
            <a:alphaModFix/>
          </a:blip>
          <a:stretch>
            <a:fillRect/>
          </a:stretch>
        </p:blipFill>
        <p:spPr>
          <a:xfrm>
            <a:off x="2728912" y="2809725"/>
            <a:ext cx="3686175" cy="952500"/>
          </a:xfrm>
          <a:prstGeom prst="rect">
            <a:avLst/>
          </a:prstGeom>
          <a:noFill/>
          <a:ln>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Shape 187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74" name="Shape 1874"/>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165</a:t>
            </a:fld>
            <a:endParaRPr lang="fr"/>
          </a:p>
        </p:txBody>
      </p:sp>
      <p:sp>
        <p:nvSpPr>
          <p:cNvPr id="1875" name="Shape 1875"/>
          <p:cNvSpPr txBox="1">
            <a:spLocks noGrp="1"/>
          </p:cNvSpPr>
          <p:nvPr>
            <p:ph type="body" idx="1"/>
          </p:nvPr>
        </p:nvSpPr>
        <p:spPr>
          <a:xfrm>
            <a:off x="263100" y="1403225"/>
            <a:ext cx="83958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b="1"/>
              <a:t>Les hiérarchies entre les entrées interpro des familles et des domaines.</a:t>
            </a:r>
          </a:p>
          <a:p>
            <a:pPr marL="76200" lvl="0" indent="0" rtl="0">
              <a:spcBef>
                <a:spcPts val="0"/>
              </a:spcBef>
              <a:buClr>
                <a:schemeClr val="dk1"/>
              </a:buClr>
              <a:buSzPct val="25000"/>
              <a:buFont typeface="Noto Sans Symbols"/>
              <a:buNone/>
            </a:pPr>
            <a:r>
              <a:rPr lang="fr" sz="1800"/>
              <a:t>Pas d’overlap entre les deux.</a:t>
            </a:r>
          </a:p>
        </p:txBody>
      </p:sp>
      <p:pic>
        <p:nvPicPr>
          <p:cNvPr id="1876" name="Shape 1876" descr="fig8.png"/>
          <p:cNvPicPr preferRelativeResize="0"/>
          <p:nvPr/>
        </p:nvPicPr>
        <p:blipFill>
          <a:blip r:embed="rId3">
            <a:alphaModFix/>
          </a:blip>
          <a:stretch>
            <a:fillRect/>
          </a:stretch>
        </p:blipFill>
        <p:spPr>
          <a:xfrm>
            <a:off x="1127250" y="2716325"/>
            <a:ext cx="6667500" cy="1905000"/>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Shape 1881"/>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82" name="Shape 1882"/>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166</a:t>
            </a:fld>
            <a:endParaRPr lang="fr"/>
          </a:p>
        </p:txBody>
      </p:sp>
      <p:sp>
        <p:nvSpPr>
          <p:cNvPr id="1883" name="Shape 1883"/>
          <p:cNvSpPr txBox="1">
            <a:spLocks noGrp="1"/>
          </p:cNvSpPr>
          <p:nvPr>
            <p:ph type="body" idx="1"/>
          </p:nvPr>
        </p:nvSpPr>
        <p:spPr>
          <a:xfrm>
            <a:off x="0" y="1724025"/>
            <a:ext cx="2583600" cy="13131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b="1"/>
              <a:t>Menu en haut à gauche d’une entrée Interpro</a:t>
            </a:r>
          </a:p>
        </p:txBody>
      </p:sp>
      <p:pic>
        <p:nvPicPr>
          <p:cNvPr id="1884" name="Shape 1884" descr="fig9.png"/>
          <p:cNvPicPr preferRelativeResize="0"/>
          <p:nvPr/>
        </p:nvPicPr>
        <p:blipFill>
          <a:blip r:embed="rId3">
            <a:alphaModFix/>
          </a:blip>
          <a:stretch>
            <a:fillRect/>
          </a:stretch>
        </p:blipFill>
        <p:spPr>
          <a:xfrm>
            <a:off x="3010274" y="1196520"/>
            <a:ext cx="5981324" cy="3870779"/>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1889" name="Shape 1889"/>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Analyse fonctionnelle et structurale de séquences protéiques</a:t>
            </a:r>
          </a:p>
        </p:txBody>
      </p:sp>
      <p:sp>
        <p:nvSpPr>
          <p:cNvPr id="1890" name="Shape 1890"/>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167</a:t>
            </a:fld>
            <a:endParaRPr lang="fr"/>
          </a:p>
        </p:txBody>
      </p:sp>
      <p:pic>
        <p:nvPicPr>
          <p:cNvPr id="1891" name="Shape 1891" descr="ResultatInterpro.png"/>
          <p:cNvPicPr preferRelativeResize="0"/>
          <p:nvPr/>
        </p:nvPicPr>
        <p:blipFill>
          <a:blip r:embed="rId3">
            <a:alphaModFix/>
          </a:blip>
          <a:stretch>
            <a:fillRect/>
          </a:stretch>
        </p:blipFill>
        <p:spPr>
          <a:xfrm>
            <a:off x="152400" y="1268043"/>
            <a:ext cx="6338581" cy="3723056"/>
          </a:xfrm>
          <a:prstGeom prst="rect">
            <a:avLst/>
          </a:prstGeom>
          <a:noFill/>
          <a:ln>
            <a:noFill/>
          </a:ln>
        </p:spPr>
      </p:pic>
      <p:sp>
        <p:nvSpPr>
          <p:cNvPr id="1892" name="Shape 1892"/>
          <p:cNvSpPr txBox="1"/>
          <p:nvPr/>
        </p:nvSpPr>
        <p:spPr>
          <a:xfrm>
            <a:off x="6490975" y="1981925"/>
            <a:ext cx="2465700" cy="377400"/>
          </a:xfrm>
          <a:prstGeom prst="rect">
            <a:avLst/>
          </a:prstGeom>
          <a:noFill/>
          <a:ln>
            <a:noFill/>
          </a:ln>
        </p:spPr>
        <p:txBody>
          <a:bodyPr lIns="91425" tIns="91425" rIns="91425" bIns="91425" anchor="t" anchorCtr="0">
            <a:noAutofit/>
          </a:bodyPr>
          <a:lstStyle/>
          <a:p>
            <a:pPr lvl="0">
              <a:spcBef>
                <a:spcPts val="0"/>
              </a:spcBef>
              <a:buNone/>
            </a:pPr>
            <a:r>
              <a:rPr lang="fr"/>
              <a:t>Famille prédite par Interpro</a:t>
            </a:r>
          </a:p>
        </p:txBody>
      </p:sp>
      <p:sp>
        <p:nvSpPr>
          <p:cNvPr id="1893" name="Shape 1893"/>
          <p:cNvSpPr txBox="1"/>
          <p:nvPr/>
        </p:nvSpPr>
        <p:spPr>
          <a:xfrm>
            <a:off x="6619775" y="2354025"/>
            <a:ext cx="2465700" cy="377400"/>
          </a:xfrm>
          <a:prstGeom prst="rect">
            <a:avLst/>
          </a:prstGeom>
          <a:noFill/>
          <a:ln>
            <a:noFill/>
          </a:ln>
        </p:spPr>
        <p:txBody>
          <a:bodyPr lIns="91425" tIns="91425" rIns="91425" bIns="91425" anchor="t" anchorCtr="0">
            <a:noAutofit/>
          </a:bodyPr>
          <a:lstStyle/>
          <a:p>
            <a:pPr lvl="0" rtl="0">
              <a:spcBef>
                <a:spcPts val="0"/>
              </a:spcBef>
              <a:buNone/>
            </a:pPr>
            <a:r>
              <a:rPr lang="fr"/>
              <a:t>Domaines et répétitions prédits comme contenus dans la séquence</a:t>
            </a:r>
          </a:p>
        </p:txBody>
      </p:sp>
      <p:sp>
        <p:nvSpPr>
          <p:cNvPr id="1894" name="Shape 1894"/>
          <p:cNvSpPr txBox="1"/>
          <p:nvPr/>
        </p:nvSpPr>
        <p:spPr>
          <a:xfrm>
            <a:off x="6619775" y="3225600"/>
            <a:ext cx="2465700" cy="377400"/>
          </a:xfrm>
          <a:prstGeom prst="rect">
            <a:avLst/>
          </a:prstGeom>
          <a:noFill/>
          <a:ln>
            <a:noFill/>
          </a:ln>
        </p:spPr>
        <p:txBody>
          <a:bodyPr lIns="91425" tIns="91425" rIns="91425" bIns="91425" anchor="t" anchorCtr="0">
            <a:noAutofit/>
          </a:bodyPr>
          <a:lstStyle/>
          <a:p>
            <a:pPr lvl="0" rtl="0">
              <a:spcBef>
                <a:spcPts val="0"/>
              </a:spcBef>
              <a:buNone/>
            </a:pPr>
            <a:r>
              <a:rPr lang="fr"/>
              <a:t>Information détaillée concernant les motifs trouvés sur la séquence</a:t>
            </a:r>
          </a:p>
        </p:txBody>
      </p:sp>
      <p:sp>
        <p:nvSpPr>
          <p:cNvPr id="1895" name="Shape 1895"/>
          <p:cNvSpPr txBox="1"/>
          <p:nvPr/>
        </p:nvSpPr>
        <p:spPr>
          <a:xfrm>
            <a:off x="6619775" y="4316875"/>
            <a:ext cx="2465700" cy="377400"/>
          </a:xfrm>
          <a:prstGeom prst="rect">
            <a:avLst/>
          </a:prstGeom>
          <a:noFill/>
          <a:ln>
            <a:noFill/>
          </a:ln>
        </p:spPr>
        <p:txBody>
          <a:bodyPr lIns="91425" tIns="91425" rIns="91425" bIns="91425" anchor="t" anchorCtr="0">
            <a:noAutofit/>
          </a:bodyPr>
          <a:lstStyle/>
          <a:p>
            <a:pPr lvl="0" rtl="0">
              <a:spcBef>
                <a:spcPts val="0"/>
              </a:spcBef>
              <a:buNone/>
            </a:pPr>
            <a:r>
              <a:rPr lang="fr"/>
              <a:t>Les GO (Gene Ontology) termes prédits à partir des informations précédentes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Shape 1901"/>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168</a:t>
            </a:fld>
            <a:endParaRPr lang="fr" sz="900">
              <a:solidFill>
                <a:srgbClr val="888888"/>
              </a:solidFill>
              <a:latin typeface="Calibri"/>
              <a:ea typeface="Calibri"/>
              <a:cs typeface="Calibri"/>
              <a:sym typeface="Calibri"/>
            </a:endParaRPr>
          </a:p>
        </p:txBody>
      </p:sp>
      <p:sp>
        <p:nvSpPr>
          <p:cNvPr id="1902" name="Shape 1902"/>
          <p:cNvSpPr txBox="1">
            <a:spLocks noGrp="1"/>
          </p:cNvSpPr>
          <p:nvPr>
            <p:ph type="title"/>
          </p:nvPr>
        </p:nvSpPr>
        <p:spPr>
          <a:xfrm>
            <a:off x="393555" y="229480"/>
            <a:ext cx="65967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Travaux pratiques</a:t>
            </a:r>
          </a:p>
        </p:txBody>
      </p:sp>
      <p:sp>
        <p:nvSpPr>
          <p:cNvPr id="1903" name="Shape 1903"/>
          <p:cNvSpPr txBox="1">
            <a:spLocks noGrp="1"/>
          </p:cNvSpPr>
          <p:nvPr>
            <p:ph type="body" idx="1"/>
          </p:nvPr>
        </p:nvSpPr>
        <p:spPr>
          <a:xfrm>
            <a:off x="424799" y="857600"/>
            <a:ext cx="8090400" cy="3928500"/>
          </a:xfrm>
          <a:prstGeom prst="rect">
            <a:avLst/>
          </a:prstGeom>
          <a:noFill/>
          <a:ln>
            <a:noFill/>
          </a:ln>
        </p:spPr>
        <p:txBody>
          <a:bodyPr lIns="68575" tIns="14550" rIns="68575" bIns="34275" anchor="t" anchorCtr="0">
            <a:noAutofit/>
          </a:bodyPr>
          <a:lstStyle/>
          <a:p>
            <a:pPr marL="0" marR="0" lvl="0" indent="69850" algn="l" rtl="0">
              <a:lnSpc>
                <a:spcPct val="90000"/>
              </a:lnSpc>
              <a:spcBef>
                <a:spcPts val="0"/>
              </a:spcBef>
              <a:spcAft>
                <a:spcPts val="0"/>
              </a:spcAft>
              <a:buClr>
                <a:schemeClr val="dk1"/>
              </a:buClr>
              <a:buSzPct val="100000"/>
              <a:buFont typeface="Arial"/>
              <a:buNone/>
            </a:pPr>
            <a:endParaRPr sz="1700" b="0" i="0" u="none" strike="noStrike" cap="none">
              <a:solidFill>
                <a:schemeClr val="dk1"/>
              </a:solidFill>
              <a:latin typeface="Calibri"/>
              <a:ea typeface="Calibri"/>
              <a:cs typeface="Calibri"/>
              <a:sym typeface="Calibri"/>
            </a:endParaRPr>
          </a:p>
          <a:p>
            <a:pPr marL="76200" lvl="0" indent="0" rtl="0">
              <a:spcBef>
                <a:spcPts val="0"/>
              </a:spcBef>
              <a:buClr>
                <a:schemeClr val="dk1"/>
              </a:buClr>
              <a:buSzPct val="25000"/>
              <a:buFont typeface="Noto Sans Symbols"/>
              <a:buNone/>
            </a:pPr>
            <a:r>
              <a:rPr lang="fr" sz="1800" u="sng">
                <a:solidFill>
                  <a:schemeClr val="hlink"/>
                </a:solidFill>
                <a:hlinkClick r:id="rId3"/>
              </a:rPr>
              <a:t>http://www.ebi.ac.uk/interpro/</a:t>
            </a:r>
          </a:p>
          <a:p>
            <a:pPr marL="0" marR="0" lvl="0" indent="0" algn="l" rtl="0">
              <a:lnSpc>
                <a:spcPct val="90000"/>
              </a:lnSpc>
              <a:spcBef>
                <a:spcPts val="800"/>
              </a:spcBef>
              <a:spcAft>
                <a:spcPts val="0"/>
              </a:spcAft>
              <a:buClr>
                <a:schemeClr val="dk1"/>
              </a:buClr>
              <a:buSzPct val="25000"/>
              <a:buFont typeface="Arial"/>
              <a:buNone/>
            </a:pPr>
            <a:endParaRPr sz="1800"/>
          </a:p>
          <a:p>
            <a:pPr marL="0" marR="0" lvl="0" indent="76200" algn="l" rtl="0">
              <a:lnSpc>
                <a:spcPct val="90000"/>
              </a:lnSpc>
              <a:spcBef>
                <a:spcPts val="800"/>
              </a:spcBef>
              <a:spcAft>
                <a:spcPts val="0"/>
              </a:spcAft>
              <a:buClr>
                <a:schemeClr val="dk1"/>
              </a:buClr>
              <a:buSzPct val="100000"/>
              <a:buFont typeface="Arial"/>
              <a:buChar char="•"/>
            </a:pPr>
            <a:r>
              <a:rPr lang="fr" sz="2000" b="1"/>
              <a:t>Exercice 6 : utiliser Interpro</a:t>
            </a:r>
          </a:p>
          <a:p>
            <a:pPr marL="0" lvl="0" indent="0" rtl="0">
              <a:spcBef>
                <a:spcPts val="0"/>
              </a:spcBef>
              <a:buNone/>
            </a:pPr>
            <a:r>
              <a:rPr lang="fr" sz="1800" i="1"/>
              <a:t>2) Explorer les résultats. Passer la souris sur les différents motifs trouvés. Ouvrir les fiches Interpro et des autres bases de données liées.</a:t>
            </a:r>
          </a:p>
          <a:p>
            <a:pPr marL="0" marR="0" lvl="0" indent="0" algn="l" rtl="0">
              <a:lnSpc>
                <a:spcPct val="90000"/>
              </a:lnSpc>
              <a:spcBef>
                <a:spcPts val="800"/>
              </a:spcBef>
              <a:spcAft>
                <a:spcPts val="0"/>
              </a:spcAft>
              <a:buNone/>
            </a:pPr>
            <a:endParaRPr sz="2000" b="1"/>
          </a:p>
          <a:p>
            <a:pPr marL="0" lvl="0" indent="0" rtl="0">
              <a:spcBef>
                <a:spcPts val="0"/>
              </a:spcBef>
              <a:buClr>
                <a:schemeClr val="dk1"/>
              </a:buClr>
              <a:buSzPct val="25000"/>
              <a:buFont typeface="Arial"/>
              <a:buNone/>
            </a:pPr>
            <a:endParaRPr sz="2400" i="1"/>
          </a:p>
          <a:p>
            <a:pPr marL="0" marR="0" lvl="0" indent="0" algn="l" rtl="0">
              <a:lnSpc>
                <a:spcPct val="90000"/>
              </a:lnSpc>
              <a:spcBef>
                <a:spcPts val="800"/>
              </a:spcBef>
              <a:spcAft>
                <a:spcPts val="0"/>
              </a:spcAft>
              <a:buClr>
                <a:schemeClr val="dk1"/>
              </a:buClr>
              <a:buSzPct val="25000"/>
              <a:buFont typeface="Arial"/>
              <a:buNone/>
            </a:pPr>
            <a:endParaRPr sz="1800" b="0" i="1" u="none" strike="noStrike" cap="none">
              <a:solidFill>
                <a:schemeClr val="dk1"/>
              </a:solidFill>
              <a:latin typeface="Calibri"/>
              <a:ea typeface="Calibri"/>
              <a:cs typeface="Calibri"/>
              <a:sym typeface="Calibri"/>
            </a:endParaRPr>
          </a:p>
          <a:p>
            <a:pPr marL="0" marR="0" lvl="0" indent="76200" algn="l" rtl="0">
              <a:lnSpc>
                <a:spcPct val="90000"/>
              </a:lnSpc>
              <a:spcBef>
                <a:spcPts val="800"/>
              </a:spcBef>
              <a:spcAft>
                <a:spcPts val="0"/>
              </a:spcAft>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Shape 1908"/>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Conclusion</a:t>
            </a:r>
          </a:p>
        </p:txBody>
      </p:sp>
      <p:sp>
        <p:nvSpPr>
          <p:cNvPr id="1909" name="Shape 1909"/>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169</a:t>
            </a:fld>
            <a:endParaRPr lang="fr"/>
          </a:p>
        </p:txBody>
      </p:sp>
      <p:sp>
        <p:nvSpPr>
          <p:cNvPr id="1910" name="Shape 1910"/>
          <p:cNvSpPr txBox="1">
            <a:spLocks noGrp="1"/>
          </p:cNvSpPr>
          <p:nvPr>
            <p:ph type="body" idx="1"/>
          </p:nvPr>
        </p:nvSpPr>
        <p:spPr>
          <a:xfrm>
            <a:off x="263100" y="1174625"/>
            <a:ext cx="8444400" cy="36033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a:t>Les motifs peuvent :</a:t>
            </a:r>
          </a:p>
          <a:p>
            <a:pPr marL="457200" lvl="0" indent="-342900" rtl="0">
              <a:spcBef>
                <a:spcPts val="0"/>
              </a:spcBef>
              <a:buSzPct val="100000"/>
            </a:pPr>
            <a:r>
              <a:rPr lang="fr" sz="1800"/>
              <a:t>représenter des zones conservées dans des familles de protéines et servir ainsi de “portrait robot” de la famille.</a:t>
            </a:r>
          </a:p>
          <a:p>
            <a:pPr marL="457200" lvl="0" indent="-342900" rtl="0">
              <a:spcBef>
                <a:spcPts val="0"/>
              </a:spcBef>
              <a:buSzPct val="100000"/>
            </a:pPr>
            <a:r>
              <a:rPr lang="fr" sz="1800"/>
              <a:t>décrire des domaines ou sites fonctionnels ou structuraux.</a:t>
            </a:r>
          </a:p>
          <a:p>
            <a:pPr marL="76200" lvl="0" indent="0" rtl="0">
              <a:spcBef>
                <a:spcPts val="0"/>
              </a:spcBef>
              <a:buClr>
                <a:schemeClr val="dk1"/>
              </a:buClr>
              <a:buSzPct val="25000"/>
              <a:buFont typeface="Noto Sans Symbols"/>
              <a:buNone/>
            </a:pPr>
            <a:r>
              <a:rPr lang="fr" sz="1800"/>
              <a:t>Nous avons manipulé plusieurs outils permettant de détecter </a:t>
            </a:r>
            <a:r>
              <a:rPr lang="fr" sz="1800" i="1"/>
              <a:t>de novo</a:t>
            </a:r>
            <a:r>
              <a:rPr lang="fr" sz="1800"/>
              <a:t> des motifs ou de rechercher des motifs connus dans des séquences.</a:t>
            </a:r>
          </a:p>
          <a:p>
            <a:pPr marL="0" lvl="0" indent="0" rtl="0">
              <a:spcBef>
                <a:spcPts val="0"/>
              </a:spcBef>
              <a:buClr>
                <a:schemeClr val="dk1"/>
              </a:buClr>
              <a:buSzPct val="25000"/>
              <a:buFont typeface="Noto Sans Symbols"/>
              <a:buNone/>
            </a:pPr>
            <a:r>
              <a:rPr lang="fr" sz="1800"/>
              <a:t> Identifier des domaines dans une séquence est une étape essentielle de l’annotation fonctionnelle surtout si notre séquence est loin des séquences présentent dans la banque de données curées manuellement.</a:t>
            </a:r>
          </a:p>
          <a:p>
            <a:pPr marL="76200" lvl="0" indent="0" rtl="0">
              <a:spcBef>
                <a:spcPts val="0"/>
              </a:spcBef>
              <a:buClr>
                <a:schemeClr val="dk1"/>
              </a:buClr>
              <a:buSzPct val="25000"/>
              <a:buFont typeface="Noto Sans Symbols"/>
              <a:buNone/>
            </a:pPr>
            <a:r>
              <a:rPr lang="fr" sz="1800"/>
              <a:t>Pour cela la meilleure stratégie est d’interroger et d’intégrer plusieurs bases de données complémentaires.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1257605" y="960393"/>
            <a:ext cx="6625500" cy="4054200"/>
          </a:xfrm>
          <a:prstGeom prst="rect">
            <a:avLst/>
          </a:prstGeom>
          <a:solidFill>
            <a:schemeClr val="lt1"/>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3111500" marR="0" lvl="8" indent="0" algn="l" rtl="0">
              <a:lnSpc>
                <a:spcPct val="94000"/>
              </a:lnSpc>
              <a:spcBef>
                <a:spcPts val="0"/>
              </a:spcBef>
              <a:buSzPct val="25000"/>
              <a:buNone/>
            </a:pPr>
            <a:r>
              <a:rPr lang="fr" sz="1200" b="0" i="0" u="none" strike="noStrike" cap="none">
                <a:solidFill>
                  <a:schemeClr val="dk1"/>
                </a:solidFill>
                <a:latin typeface="Arial"/>
                <a:ea typeface="Arial"/>
                <a:cs typeface="Arial"/>
                <a:sym typeface="Arial"/>
              </a:rPr>
              <a:t>Fichier fasta de séquences</a:t>
            </a:r>
          </a:p>
        </p:txBody>
      </p:sp>
      <p:pic>
        <p:nvPicPr>
          <p:cNvPr id="274" name="Shape 274"/>
          <p:cNvPicPr preferRelativeResize="0"/>
          <p:nvPr/>
        </p:nvPicPr>
        <p:blipFill rotWithShape="1">
          <a:blip r:embed="rId3">
            <a:alphaModFix/>
          </a:blip>
          <a:srcRect r="38634"/>
          <a:stretch/>
        </p:blipFill>
        <p:spPr>
          <a:xfrm>
            <a:off x="1257605" y="3215982"/>
            <a:ext cx="4065900" cy="1786499"/>
          </a:xfrm>
          <a:prstGeom prst="rect">
            <a:avLst/>
          </a:prstGeom>
          <a:noFill/>
          <a:ln>
            <a:noFill/>
          </a:ln>
        </p:spPr>
      </p:pic>
      <p:sp>
        <p:nvSpPr>
          <p:cNvPr id="275" name="Shape 275"/>
          <p:cNvSpPr txBox="1">
            <a:spLocks noGrp="1"/>
          </p:cNvSpPr>
          <p:nvPr>
            <p:ph type="title"/>
          </p:nvPr>
        </p:nvSpPr>
        <p:spPr>
          <a:xfrm>
            <a:off x="0" y="206300"/>
            <a:ext cx="8959800" cy="4056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fr" sz="2400" b="0" i="0" u="none" strike="noStrike" cap="none">
                <a:solidFill>
                  <a:schemeClr val="dk1"/>
                </a:solidFill>
                <a:latin typeface="Calibri"/>
                <a:ea typeface="Calibri"/>
                <a:cs typeface="Calibri"/>
                <a:sym typeface="Calibri"/>
              </a:rPr>
              <a:t>Les différentes étapes de la reconstruction d</a:t>
            </a:r>
            <a:r>
              <a:rPr lang="fr" sz="2400"/>
              <a:t>’arbre </a:t>
            </a:r>
            <a:r>
              <a:rPr lang="fr" sz="2400" b="0" i="0" u="none" strike="noStrike" cap="none">
                <a:solidFill>
                  <a:schemeClr val="dk1"/>
                </a:solidFill>
                <a:latin typeface="Calibri"/>
                <a:ea typeface="Calibri"/>
                <a:cs typeface="Calibri"/>
                <a:sym typeface="Calibri"/>
              </a:rPr>
              <a:t>phylogénétique</a:t>
            </a:r>
          </a:p>
        </p:txBody>
      </p:sp>
      <p:sp>
        <p:nvSpPr>
          <p:cNvPr id="276" name="Shape 27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17</a:t>
            </a:fld>
            <a:endParaRPr lang="fr" sz="900">
              <a:solidFill>
                <a:srgbClr val="888888"/>
              </a:solidFill>
              <a:latin typeface="Calibri"/>
              <a:ea typeface="Calibri"/>
              <a:cs typeface="Calibri"/>
              <a:sym typeface="Calibri"/>
            </a:endParaRPr>
          </a:p>
        </p:txBody>
      </p:sp>
      <p:pic>
        <p:nvPicPr>
          <p:cNvPr id="277" name="Shape 277" descr="http://bioinformatics.psb.ugent.be/webtools/MotifSuite/images/Fasta.png"/>
          <p:cNvPicPr preferRelativeResize="0"/>
          <p:nvPr/>
        </p:nvPicPr>
        <p:blipFill rotWithShape="1">
          <a:blip r:embed="rId4">
            <a:alphaModFix/>
          </a:blip>
          <a:srcRect/>
          <a:stretch/>
        </p:blipFill>
        <p:spPr>
          <a:xfrm>
            <a:off x="1583829" y="1058379"/>
            <a:ext cx="2694300" cy="2220900"/>
          </a:xfrm>
          <a:prstGeom prst="rect">
            <a:avLst/>
          </a:prstGeom>
          <a:noFill/>
          <a:ln w="9525" cap="flat" cmpd="sng">
            <a:solidFill>
              <a:srgbClr val="7F7F7F"/>
            </a:solidFill>
            <a:prstDash val="solid"/>
            <a:round/>
            <a:headEnd type="none" w="med" len="med"/>
            <a:tailEnd type="none" w="med" len="med"/>
          </a:ln>
        </p:spPr>
      </p:pic>
      <p:sp>
        <p:nvSpPr>
          <p:cNvPr id="278" name="Shape 278"/>
          <p:cNvSpPr/>
          <p:nvPr/>
        </p:nvSpPr>
        <p:spPr>
          <a:xfrm rot="5400000">
            <a:off x="2808338" y="3215942"/>
            <a:ext cx="465300" cy="316500"/>
          </a:xfrm>
          <a:prstGeom prst="rightArrow">
            <a:avLst>
              <a:gd name="adj1" fmla="val 50000"/>
              <a:gd name="adj2" fmla="val 50000"/>
            </a:avLst>
          </a:prstGeom>
          <a:solidFill>
            <a:srgbClr val="FFC000"/>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279" name="Shape 279"/>
          <p:cNvSpPr/>
          <p:nvPr/>
        </p:nvSpPr>
        <p:spPr>
          <a:xfrm rot="-8673953">
            <a:off x="4286622" y="2088686"/>
            <a:ext cx="2373025" cy="534588"/>
          </a:xfrm>
          <a:prstGeom prst="curvedUpArrow">
            <a:avLst>
              <a:gd name="adj1" fmla="val 25000"/>
              <a:gd name="adj2" fmla="val 50000"/>
              <a:gd name="adj3" fmla="val 25000"/>
            </a:avLst>
          </a:prstGeom>
          <a:solidFill>
            <a:srgbClr val="FFC000"/>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pic>
        <p:nvPicPr>
          <p:cNvPr id="280" name="Shape 280"/>
          <p:cNvPicPr preferRelativeResize="0"/>
          <p:nvPr/>
        </p:nvPicPr>
        <p:blipFill rotWithShape="1">
          <a:blip r:embed="rId3">
            <a:alphaModFix/>
          </a:blip>
          <a:srcRect l="67877"/>
          <a:stretch/>
        </p:blipFill>
        <p:spPr>
          <a:xfrm>
            <a:off x="5747838" y="3214082"/>
            <a:ext cx="2128200" cy="1786500"/>
          </a:xfrm>
          <a:prstGeom prst="rect">
            <a:avLst/>
          </a:prstGeom>
          <a:noFill/>
          <a:ln>
            <a:noFill/>
          </a:ln>
        </p:spPr>
      </p:pic>
      <p:sp>
        <p:nvSpPr>
          <p:cNvPr id="281" name="Shape 281"/>
          <p:cNvSpPr/>
          <p:nvPr/>
        </p:nvSpPr>
        <p:spPr>
          <a:xfrm>
            <a:off x="5331396" y="3753009"/>
            <a:ext cx="465300" cy="316500"/>
          </a:xfrm>
          <a:prstGeom prst="rightArrow">
            <a:avLst>
              <a:gd name="adj1" fmla="val 50000"/>
              <a:gd name="adj2" fmla="val 50000"/>
            </a:avLst>
          </a:prstGeom>
          <a:solidFill>
            <a:srgbClr val="FFC000"/>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Shape 1915"/>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Quelques liens utiles….</a:t>
            </a:r>
          </a:p>
        </p:txBody>
      </p:sp>
      <p:sp>
        <p:nvSpPr>
          <p:cNvPr id="1916" name="Shape 1916"/>
          <p:cNvSpPr txBox="1"/>
          <p:nvPr/>
        </p:nvSpPr>
        <p:spPr>
          <a:xfrm>
            <a:off x="751119" y="1579206"/>
            <a:ext cx="7503600" cy="33747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100"/>
          </a:p>
        </p:txBody>
      </p:sp>
      <p:sp>
        <p:nvSpPr>
          <p:cNvPr id="1917" name="Shape 191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170</a:t>
            </a:fld>
            <a:endParaRPr lang="fr"/>
          </a:p>
        </p:txBody>
      </p:sp>
      <p:sp>
        <p:nvSpPr>
          <p:cNvPr id="1918" name="Shape 1918"/>
          <p:cNvSpPr txBox="1">
            <a:spLocks noGrp="1"/>
          </p:cNvSpPr>
          <p:nvPr>
            <p:ph type="body" idx="1"/>
          </p:nvPr>
        </p:nvSpPr>
        <p:spPr>
          <a:xfrm>
            <a:off x="263100" y="1403225"/>
            <a:ext cx="8617800" cy="2478600"/>
          </a:xfrm>
          <a:prstGeom prst="rect">
            <a:avLst/>
          </a:prstGeom>
          <a:noFill/>
          <a:ln>
            <a:noFill/>
          </a:ln>
        </p:spPr>
        <p:txBody>
          <a:bodyPr lIns="68575" tIns="17200" rIns="68575" bIns="34275" anchor="t" anchorCtr="0">
            <a:noAutofit/>
          </a:bodyPr>
          <a:lstStyle/>
          <a:p>
            <a:pPr marL="76200" lvl="0" indent="0" rtl="0">
              <a:spcBef>
                <a:spcPts val="0"/>
              </a:spcBef>
              <a:buClr>
                <a:schemeClr val="dk1"/>
              </a:buClr>
              <a:buSzPct val="25000"/>
              <a:buFont typeface="Noto Sans Symbols"/>
              <a:buNone/>
            </a:pPr>
            <a:r>
              <a:rPr lang="fr" sz="1800" u="sng">
                <a:solidFill>
                  <a:schemeClr val="hlink"/>
                </a:solidFill>
                <a:hlinkClick r:id="rId3"/>
              </a:rPr>
              <a:t>http://skylign.org/</a:t>
            </a:r>
          </a:p>
          <a:p>
            <a:pPr marL="76200" lvl="0" indent="0" rtl="0">
              <a:spcBef>
                <a:spcPts val="0"/>
              </a:spcBef>
              <a:buClr>
                <a:schemeClr val="dk1"/>
              </a:buClr>
              <a:buSzPct val="25000"/>
              <a:buFont typeface="Noto Sans Symbols"/>
              <a:buNone/>
            </a:pPr>
            <a:r>
              <a:rPr lang="fr" sz="1800" u="sng">
                <a:solidFill>
                  <a:schemeClr val="hlink"/>
                </a:solidFill>
                <a:hlinkClick r:id="rId4"/>
              </a:rPr>
              <a:t>http://eddylab.org/software/hmmer3/3.1b2/Userguide.pdf</a:t>
            </a:r>
          </a:p>
          <a:p>
            <a:pPr marL="76200" lvl="0" indent="0" rtl="0">
              <a:spcBef>
                <a:spcPts val="0"/>
              </a:spcBef>
              <a:buClr>
                <a:schemeClr val="dk1"/>
              </a:buClr>
              <a:buSzPct val="25000"/>
              <a:buFont typeface="Noto Sans Symbols"/>
              <a:buNone/>
            </a:pPr>
            <a:endParaRPr sz="180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Shape 1923"/>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Conclusion Générale</a:t>
            </a:r>
          </a:p>
        </p:txBody>
      </p:sp>
      <p:sp>
        <p:nvSpPr>
          <p:cNvPr id="1924" name="Shape 1924"/>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171</a:t>
            </a:fld>
            <a:endParaRPr lang="fr"/>
          </a:p>
        </p:txBody>
      </p:sp>
      <p:sp>
        <p:nvSpPr>
          <p:cNvPr id="1925" name="Shape 1925"/>
          <p:cNvSpPr txBox="1"/>
          <p:nvPr/>
        </p:nvSpPr>
        <p:spPr>
          <a:xfrm>
            <a:off x="766800" y="1420450"/>
            <a:ext cx="8151600" cy="3673800"/>
          </a:xfrm>
          <a:prstGeom prst="rect">
            <a:avLst/>
          </a:prstGeom>
          <a:noFill/>
          <a:ln>
            <a:noFill/>
          </a:ln>
        </p:spPr>
        <p:txBody>
          <a:bodyPr lIns="91425" tIns="91425" rIns="91425" bIns="91425" anchor="t" anchorCtr="0">
            <a:noAutofit/>
          </a:bodyPr>
          <a:lstStyle/>
          <a:p>
            <a:pPr lvl="0">
              <a:spcBef>
                <a:spcPts val="0"/>
              </a:spcBef>
              <a:buNone/>
            </a:pPr>
            <a:r>
              <a:rPr lang="fr" sz="1800">
                <a:latin typeface="Calibri"/>
                <a:ea typeface="Calibri"/>
                <a:cs typeface="Calibri"/>
                <a:sym typeface="Calibri"/>
              </a:rPr>
              <a:t>Aujourd’hui nous avons appris à faire des alignements, des arbres et à rechercher des motifs conservés sans ligne de commande.</a:t>
            </a:r>
          </a:p>
          <a:p>
            <a:pPr lvl="0">
              <a:spcBef>
                <a:spcPts val="0"/>
              </a:spcBef>
              <a:buNone/>
            </a:pPr>
            <a:endParaRPr sz="1800">
              <a:latin typeface="Calibri"/>
              <a:ea typeface="Calibri"/>
              <a:cs typeface="Calibri"/>
              <a:sym typeface="Calibri"/>
            </a:endParaRPr>
          </a:p>
          <a:p>
            <a:pPr lvl="0">
              <a:spcBef>
                <a:spcPts val="0"/>
              </a:spcBef>
              <a:buNone/>
            </a:pPr>
            <a:r>
              <a:rPr lang="fr" sz="1800">
                <a:latin typeface="Calibri"/>
                <a:ea typeface="Calibri"/>
                <a:cs typeface="Calibri"/>
                <a:sym typeface="Calibri"/>
              </a:rPr>
              <a:t>Mais vous aurez sans doute besoin de l’aide d’un bioinfo pour modifier les header en input du fichier fasta.</a:t>
            </a:r>
          </a:p>
          <a:p>
            <a:pPr lvl="0">
              <a:spcBef>
                <a:spcPts val="0"/>
              </a:spcBef>
              <a:buNone/>
            </a:pPr>
            <a:endParaRPr sz="1800">
              <a:latin typeface="Calibri"/>
              <a:ea typeface="Calibri"/>
              <a:cs typeface="Calibri"/>
              <a:sym typeface="Calibri"/>
            </a:endParaRPr>
          </a:p>
          <a:p>
            <a:pPr lvl="0">
              <a:spcBef>
                <a:spcPts val="0"/>
              </a:spcBef>
              <a:buNone/>
            </a:pPr>
            <a:r>
              <a:rPr lang="fr" sz="1800">
                <a:latin typeface="Calibri"/>
                <a:ea typeface="Calibri"/>
                <a:cs typeface="Calibri"/>
                <a:sym typeface="Calibri"/>
              </a:rPr>
              <a:t>Il faudra enlever la redondance et peut-être sous-échantillonner pour certaines interfaces.</a:t>
            </a:r>
          </a:p>
          <a:p>
            <a:pPr lvl="0">
              <a:spcBef>
                <a:spcPts val="0"/>
              </a:spcBef>
              <a:buNone/>
            </a:pPr>
            <a:endParaRPr sz="1800">
              <a:latin typeface="Calibri"/>
              <a:ea typeface="Calibri"/>
              <a:cs typeface="Calibri"/>
              <a:sym typeface="Calibri"/>
            </a:endParaRPr>
          </a:p>
          <a:p>
            <a:pPr lvl="0">
              <a:spcBef>
                <a:spcPts val="0"/>
              </a:spcBef>
              <a:buNone/>
            </a:pPr>
            <a:r>
              <a:rPr lang="fr" sz="1800">
                <a:latin typeface="Calibri"/>
                <a:ea typeface="Calibri"/>
                <a:cs typeface="Calibri"/>
                <a:sym typeface="Calibri"/>
              </a:rPr>
              <a:t>Tous les outils présentés existent en ligne de commande et permettent ainsi une utilisation à grande échelle.</a:t>
            </a:r>
          </a:p>
          <a:p>
            <a:pPr lvl="0">
              <a:spcBef>
                <a:spcPts val="0"/>
              </a:spcBef>
              <a:buNone/>
            </a:pPr>
            <a:endParaRPr sz="1800">
              <a:latin typeface="Calibri"/>
              <a:ea typeface="Calibri"/>
              <a:cs typeface="Calibri"/>
              <a:sym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Shape 1930"/>
          <p:cNvSpPr txBox="1">
            <a:spLocks noGrp="1"/>
          </p:cNvSpPr>
          <p:nvPr>
            <p:ph type="title"/>
          </p:nvPr>
        </p:nvSpPr>
        <p:spPr>
          <a:xfrm>
            <a:off x="628650" y="121443"/>
            <a:ext cx="7886700" cy="994200"/>
          </a:xfrm>
          <a:prstGeom prst="rect">
            <a:avLst/>
          </a:prstGeom>
          <a:noFill/>
          <a:ln>
            <a:noFill/>
          </a:ln>
        </p:spPr>
        <p:txBody>
          <a:bodyPr lIns="68575" tIns="34275" rIns="68575" bIns="34275" anchor="ctr" anchorCtr="0">
            <a:noAutofit/>
          </a:bodyPr>
          <a:lstStyle/>
          <a:p>
            <a:pPr lvl="0" rtl="0">
              <a:spcBef>
                <a:spcPts val="0"/>
              </a:spcBef>
              <a:buClr>
                <a:schemeClr val="accent1"/>
              </a:buClr>
              <a:buSzPct val="25000"/>
              <a:buFont typeface="Calibri"/>
              <a:buNone/>
            </a:pPr>
            <a:r>
              <a:rPr lang="fr" b="1">
                <a:solidFill>
                  <a:schemeClr val="accent1"/>
                </a:solidFill>
              </a:rPr>
              <a:t>MERCI !</a:t>
            </a:r>
          </a:p>
        </p:txBody>
      </p:sp>
      <p:sp>
        <p:nvSpPr>
          <p:cNvPr id="1931" name="Shape 1931"/>
          <p:cNvSpPr txBox="1">
            <a:spLocks noGrp="1"/>
          </p:cNvSpPr>
          <p:nvPr>
            <p:ph type="sldNum" idx="12"/>
          </p:nvPr>
        </p:nvSpPr>
        <p:spPr>
          <a:xfrm>
            <a:off x="6457950" y="52244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172</a:t>
            </a:fld>
            <a:endParaRPr lang="fr"/>
          </a:p>
        </p:txBody>
      </p:sp>
      <p:sp>
        <p:nvSpPr>
          <p:cNvPr id="1932" name="Shape 1932"/>
          <p:cNvSpPr txBox="1"/>
          <p:nvPr/>
        </p:nvSpPr>
        <p:spPr>
          <a:xfrm>
            <a:off x="347850" y="1957497"/>
            <a:ext cx="8167500" cy="3075599"/>
          </a:xfrm>
          <a:prstGeom prst="rect">
            <a:avLst/>
          </a:prstGeom>
          <a:noFill/>
          <a:ln>
            <a:noFill/>
          </a:ln>
        </p:spPr>
        <p:txBody>
          <a:bodyPr lIns="91425" tIns="91425" rIns="91425" bIns="91425" anchor="ctr" anchorCtr="0">
            <a:noAutofit/>
          </a:bodyPr>
          <a:lstStyle/>
          <a:p>
            <a:pPr lvl="0" rtl="0">
              <a:spcBef>
                <a:spcPts val="0"/>
              </a:spcBef>
              <a:buNone/>
            </a:pPr>
            <a:r>
              <a:rPr lang="fr" sz="1800">
                <a:solidFill>
                  <a:schemeClr val="dk1"/>
                </a:solidFill>
                <a:latin typeface="Calibri"/>
                <a:ea typeface="Calibri"/>
                <a:cs typeface="Calibri"/>
                <a:sym typeface="Calibri"/>
              </a:rPr>
              <a:t>Feedback : </a:t>
            </a:r>
          </a:p>
          <a:p>
            <a:pPr lvl="0" rtl="0">
              <a:spcBef>
                <a:spcPts val="0"/>
              </a:spcBef>
              <a:buNone/>
            </a:pPr>
            <a:r>
              <a:rPr lang="fr" sz="1800" u="sng">
                <a:solidFill>
                  <a:schemeClr val="hlink"/>
                </a:solidFill>
                <a:latin typeface="Calibri"/>
                <a:ea typeface="Calibri"/>
                <a:cs typeface="Calibri"/>
                <a:sym typeface="Calibri"/>
                <a:hlinkClick r:id="rId3"/>
              </a:rPr>
              <a:t>https://enquetes.inra.fr/index.php?sid=84236&amp;newtest=Y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28650" y="930300"/>
            <a:ext cx="7886700" cy="3702300"/>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fr" sz="1600" b="0" i="0" u="sng" strike="noStrike" cap="none">
                <a:solidFill>
                  <a:schemeClr val="dk1"/>
                </a:solidFill>
                <a:latin typeface="Calibri"/>
                <a:ea typeface="Calibri"/>
                <a:cs typeface="Calibri"/>
                <a:sym typeface="Calibri"/>
              </a:rPr>
              <a:t>Point de départ :</a:t>
            </a:r>
          </a:p>
          <a:p>
            <a:pPr marL="266700" marR="0" lvl="1" indent="0" algn="l" rtl="0">
              <a:lnSpc>
                <a:spcPct val="80000"/>
              </a:lnSpc>
              <a:spcBef>
                <a:spcPts val="400"/>
              </a:spcBef>
              <a:spcAft>
                <a:spcPts val="0"/>
              </a:spcAft>
              <a:buClr>
                <a:schemeClr val="dk1"/>
              </a:buClr>
              <a:buSzPct val="25000"/>
              <a:buFont typeface="Arial"/>
              <a:buNone/>
            </a:pPr>
            <a:r>
              <a:rPr lang="fr" sz="1400" b="0" i="0" u="none" strike="noStrike" cap="none">
                <a:solidFill>
                  <a:schemeClr val="dk1"/>
                </a:solidFill>
                <a:latin typeface="Calibri"/>
                <a:ea typeface="Calibri"/>
                <a:cs typeface="Calibri"/>
                <a:sym typeface="Calibri"/>
              </a:rPr>
              <a:t>Un ensemble de séquences </a:t>
            </a:r>
            <a:r>
              <a:rPr lang="fr" sz="1400" b="0" i="1" u="none" strike="noStrike" cap="none">
                <a:solidFill>
                  <a:srgbClr val="548135"/>
                </a:solidFill>
                <a:latin typeface="Calibri"/>
                <a:ea typeface="Calibri"/>
                <a:cs typeface="Calibri"/>
                <a:sym typeface="Calibri"/>
              </a:rPr>
              <a:t>homologues</a:t>
            </a:r>
            <a:r>
              <a:rPr lang="fr" sz="1400" b="0" i="0" u="none" strike="noStrike" cap="none">
                <a:solidFill>
                  <a:srgbClr val="548135"/>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alignées.</a:t>
            </a:r>
          </a:p>
          <a:p>
            <a:pPr marL="546100" marR="0" lvl="2" indent="0" algn="l" rtl="0">
              <a:lnSpc>
                <a:spcPct val="80000"/>
              </a:lnSpc>
              <a:spcBef>
                <a:spcPts val="400"/>
              </a:spcBef>
              <a:spcAft>
                <a:spcPts val="0"/>
              </a:spcAft>
              <a:buClr>
                <a:schemeClr val="dk1"/>
              </a:buClr>
              <a:buSzPct val="25000"/>
              <a:buFont typeface="Arial"/>
              <a:buNone/>
            </a:pPr>
            <a:r>
              <a:rPr lang="fr" sz="1200" b="0" i="0" u="none" strike="noStrike" cap="none">
                <a:solidFill>
                  <a:schemeClr val="dk1"/>
                </a:solidFill>
                <a:latin typeface="Calibri"/>
                <a:ea typeface="Calibri"/>
                <a:cs typeface="Calibri"/>
                <a:sym typeface="Calibri"/>
              </a:rPr>
              <a:t>Avoir sa séquence et rechercher des séquences </a:t>
            </a:r>
            <a:r>
              <a:rPr lang="fr" sz="1200" b="0" i="1" u="none" strike="noStrike" cap="none">
                <a:solidFill>
                  <a:srgbClr val="548135"/>
                </a:solidFill>
                <a:latin typeface="Calibri"/>
                <a:ea typeface="Calibri"/>
                <a:cs typeface="Calibri"/>
                <a:sym typeface="Calibri"/>
              </a:rPr>
              <a:t>similaires</a:t>
            </a:r>
            <a:r>
              <a:rPr lang="fr" sz="1200" b="0" i="0" u="none" strike="noStrike" cap="none">
                <a:solidFill>
                  <a:srgbClr val="548135"/>
                </a:solidFill>
                <a:latin typeface="Calibri"/>
                <a:ea typeface="Calibri"/>
                <a:cs typeface="Calibri"/>
                <a:sym typeface="Calibri"/>
              </a:rPr>
              <a:t> </a:t>
            </a:r>
            <a:r>
              <a:rPr lang="fr" sz="1200" b="0" i="0" u="none" strike="noStrike" cap="none">
                <a:solidFill>
                  <a:schemeClr val="dk1"/>
                </a:solidFill>
                <a:latin typeface="Calibri"/>
                <a:ea typeface="Calibri"/>
                <a:cs typeface="Calibri"/>
                <a:sym typeface="Calibri"/>
              </a:rPr>
              <a:t>dans les banques de données par blast par exemple</a:t>
            </a:r>
          </a:p>
          <a:p>
            <a:pPr marL="546100" marR="0" lvl="2" indent="0" algn="l" rtl="0">
              <a:lnSpc>
                <a:spcPct val="80000"/>
              </a:lnSpc>
              <a:spcBef>
                <a:spcPts val="400"/>
              </a:spcBef>
              <a:spcAft>
                <a:spcPts val="0"/>
              </a:spcAft>
              <a:buClr>
                <a:schemeClr val="dk1"/>
              </a:buClr>
              <a:buSzPct val="25000"/>
              <a:buFont typeface="Arial"/>
              <a:buNone/>
            </a:pPr>
            <a:r>
              <a:rPr lang="fr" sz="1200" b="0" i="1" u="none" strike="noStrike" cap="none">
                <a:solidFill>
                  <a:schemeClr val="dk1"/>
                </a:solidFill>
                <a:latin typeface="Calibri"/>
                <a:ea typeface="Calibri"/>
                <a:cs typeface="Calibri"/>
                <a:sym typeface="Calibri"/>
              </a:rPr>
              <a:t>OU</a:t>
            </a:r>
          </a:p>
          <a:p>
            <a:pPr marL="546100" marR="0" lvl="2" indent="0" algn="l" rtl="0">
              <a:lnSpc>
                <a:spcPct val="80000"/>
              </a:lnSpc>
              <a:spcBef>
                <a:spcPts val="400"/>
              </a:spcBef>
              <a:spcAft>
                <a:spcPts val="0"/>
              </a:spcAft>
              <a:buClr>
                <a:schemeClr val="dk1"/>
              </a:buClr>
              <a:buSzPct val="25000"/>
              <a:buFont typeface="Arial"/>
              <a:buNone/>
            </a:pPr>
            <a:r>
              <a:rPr lang="fr" sz="1200" b="0" i="0" u="none" strike="noStrike" cap="none">
                <a:solidFill>
                  <a:schemeClr val="dk1"/>
                </a:solidFill>
                <a:latin typeface="Calibri"/>
                <a:ea typeface="Calibri"/>
                <a:cs typeface="Calibri"/>
                <a:sym typeface="Calibri"/>
              </a:rPr>
              <a:t>Avoir </a:t>
            </a:r>
            <a:r>
              <a:rPr lang="fr" sz="1200" b="0" i="1" u="none" strike="noStrike" cap="none">
                <a:solidFill>
                  <a:srgbClr val="548135"/>
                </a:solidFill>
                <a:latin typeface="Calibri"/>
                <a:ea typeface="Calibri"/>
                <a:cs typeface="Calibri"/>
                <a:sym typeface="Calibri"/>
              </a:rPr>
              <a:t>sa propre liste </a:t>
            </a:r>
            <a:r>
              <a:rPr lang="fr" sz="1200" b="0" i="0" u="none" strike="noStrike" cap="none">
                <a:solidFill>
                  <a:schemeClr val="dk1"/>
                </a:solidFill>
                <a:latin typeface="Calibri"/>
                <a:ea typeface="Calibri"/>
                <a:cs typeface="Calibri"/>
                <a:sym typeface="Calibri"/>
              </a:rPr>
              <a:t>de séquences déduite d’expériences biologiques</a:t>
            </a:r>
          </a:p>
          <a:p>
            <a:pPr marL="546100" marR="0" lvl="2" indent="0" algn="l" rtl="0">
              <a:lnSpc>
                <a:spcPct val="80000"/>
              </a:lnSpc>
              <a:spcBef>
                <a:spcPts val="40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266700" marR="0" lvl="1" indent="0" algn="l" rtl="0">
              <a:lnSpc>
                <a:spcPct val="80000"/>
              </a:lnSpc>
              <a:spcBef>
                <a:spcPts val="40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Séquences protéiques ou nucléiques</a:t>
            </a:r>
          </a:p>
          <a:p>
            <a:pPr marL="266700" marR="0" lvl="1" indent="0" algn="l" rtl="0">
              <a:lnSpc>
                <a:spcPct val="80000"/>
              </a:lnSpc>
              <a:spcBef>
                <a:spcPts val="40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Format standard fasta ou phylip</a:t>
            </a:r>
          </a:p>
          <a:p>
            <a:pPr marL="0" marR="0" lvl="1" indent="0" algn="l" rtl="0">
              <a:lnSpc>
                <a:spcPct val="80000"/>
              </a:lnSpc>
              <a:spcBef>
                <a:spcPts val="400"/>
              </a:spcBef>
              <a:spcAft>
                <a:spcPts val="0"/>
              </a:spcAft>
              <a:buClr>
                <a:schemeClr val="dk1"/>
              </a:buClr>
              <a:buSzPct val="25000"/>
              <a:buFont typeface="Arial"/>
              <a:buNone/>
            </a:pPr>
            <a:r>
              <a:rPr lang="fr" sz="1500" b="0" i="0" u="sng" strike="noStrike" cap="none">
                <a:solidFill>
                  <a:schemeClr val="dk1"/>
                </a:solidFill>
                <a:latin typeface="Calibri"/>
                <a:ea typeface="Calibri"/>
                <a:cs typeface="Calibri"/>
                <a:sym typeface="Calibri"/>
              </a:rPr>
              <a:t>Alignement multiple</a:t>
            </a:r>
          </a:p>
          <a:p>
            <a:pPr marL="266700" marR="0" lvl="1" indent="0" algn="l" rtl="0">
              <a:lnSpc>
                <a:spcPct val="80000"/>
              </a:lnSpc>
              <a:spcBef>
                <a:spcPts val="400"/>
              </a:spcBef>
              <a:spcAft>
                <a:spcPts val="0"/>
              </a:spcAft>
              <a:buClr>
                <a:srgbClr val="ED058F"/>
              </a:buClr>
              <a:buSzPct val="25000"/>
              <a:buFont typeface="Arial"/>
              <a:buNone/>
            </a:pPr>
            <a:r>
              <a:rPr lang="fr" sz="1400" b="0" i="0" u="none" strike="noStrike" cap="none">
                <a:solidFill>
                  <a:srgbClr val="ED058F"/>
                </a:solidFill>
                <a:latin typeface="Calibri"/>
                <a:ea typeface="Calibri"/>
                <a:cs typeface="Calibri"/>
                <a:sym typeface="Calibri"/>
              </a:rPr>
              <a:t>Chaque position dans l'alignement constitue un site</a:t>
            </a:r>
            <a:r>
              <a:rPr lang="fr" sz="1400" b="0" i="0" u="none" strike="noStrike" cap="none">
                <a:solidFill>
                  <a:schemeClr val="dk1"/>
                </a:solidFill>
                <a:latin typeface="Calibri"/>
                <a:ea typeface="Calibri"/>
                <a:cs typeface="Calibri"/>
                <a:sym typeface="Calibri"/>
              </a:rPr>
              <a:t>.</a:t>
            </a:r>
          </a:p>
          <a:p>
            <a:pPr marL="266700" marR="0" lvl="1" indent="0" algn="l" rtl="0">
              <a:lnSpc>
                <a:spcPct val="80000"/>
              </a:lnSpc>
              <a:spcBef>
                <a:spcPts val="40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80000"/>
              </a:lnSpc>
              <a:spcBef>
                <a:spcPts val="800"/>
              </a:spcBef>
              <a:spcAft>
                <a:spcPts val="0"/>
              </a:spcAft>
              <a:buClr>
                <a:schemeClr val="dk1"/>
              </a:buClr>
              <a:buSzPct val="25000"/>
              <a:buFont typeface="Arial"/>
              <a:buNone/>
            </a:pPr>
            <a:r>
              <a:rPr lang="fr" sz="1600" b="0" i="0" u="sng" strike="noStrike" cap="none">
                <a:solidFill>
                  <a:schemeClr val="dk1"/>
                </a:solidFill>
                <a:latin typeface="Calibri"/>
                <a:ea typeface="Calibri"/>
                <a:cs typeface="Calibri"/>
                <a:sym typeface="Calibri"/>
              </a:rPr>
              <a:t>Résultat obtenu :</a:t>
            </a:r>
          </a:p>
          <a:p>
            <a:pPr marL="266700" marR="0" lvl="1" indent="0" algn="l" rtl="0">
              <a:lnSpc>
                <a:spcPct val="80000"/>
              </a:lnSpc>
              <a:spcBef>
                <a:spcPts val="400"/>
              </a:spcBef>
              <a:spcAft>
                <a:spcPts val="0"/>
              </a:spcAft>
              <a:buClr>
                <a:schemeClr val="dk1"/>
              </a:buClr>
              <a:buSzPct val="25000"/>
              <a:buFont typeface="Arial"/>
              <a:buNone/>
            </a:pPr>
            <a:r>
              <a:rPr lang="fr" sz="1400" b="0" i="0" u="none" strike="noStrike" cap="none">
                <a:solidFill>
                  <a:schemeClr val="dk1"/>
                </a:solidFill>
                <a:latin typeface="Calibri"/>
                <a:ea typeface="Calibri"/>
                <a:cs typeface="Calibri"/>
                <a:sym typeface="Calibri"/>
              </a:rPr>
              <a:t>Un arbre décrivant les relations évolutives entre les séquences</a:t>
            </a:r>
            <a:br>
              <a:rPr lang="fr" sz="1400" b="0" i="0" u="none" strike="noStrike" cap="none">
                <a:solidFill>
                  <a:schemeClr val="dk1"/>
                </a:solidFill>
                <a:latin typeface="Calibri"/>
                <a:ea typeface="Calibri"/>
                <a:cs typeface="Calibri"/>
                <a:sym typeface="Calibri"/>
              </a:rPr>
            </a:br>
            <a:r>
              <a:rPr lang="fr" sz="1400" b="0" i="1" u="none" strike="noStrike" cap="none">
                <a:solidFill>
                  <a:schemeClr val="dk1"/>
                </a:solidFill>
                <a:latin typeface="Calibri"/>
                <a:ea typeface="Calibri"/>
                <a:cs typeface="Calibri"/>
                <a:sym typeface="Calibri"/>
              </a:rPr>
              <a:t>i.e.</a:t>
            </a:r>
            <a:r>
              <a:rPr lang="fr" sz="1400" b="0" i="0" u="none" strike="noStrike" cap="none">
                <a:solidFill>
                  <a:schemeClr val="dk1"/>
                </a:solidFill>
                <a:latin typeface="Calibri"/>
                <a:ea typeface="Calibri"/>
                <a:cs typeface="Calibri"/>
                <a:sym typeface="Calibri"/>
              </a:rPr>
              <a:t> un arbre phylogénétique.</a:t>
            </a:r>
          </a:p>
          <a:p>
            <a:pPr marL="0" marR="0" lvl="0" indent="0" algn="l" rtl="0">
              <a:lnSpc>
                <a:spcPct val="80000"/>
              </a:lnSpc>
              <a:spcBef>
                <a:spcPts val="800"/>
              </a:spcBef>
              <a:buClr>
                <a:schemeClr val="dk1"/>
              </a:buClr>
              <a:buSzPct val="25000"/>
              <a:buFont typeface="Arial"/>
              <a:buNone/>
            </a:pPr>
            <a:endParaRPr sz="1600" b="0" i="0" u="none" strike="noStrike" cap="none">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18</a:t>
            </a:fld>
            <a:endParaRPr lang="fr" sz="900">
              <a:solidFill>
                <a:srgbClr val="888888"/>
              </a:solidFill>
              <a:latin typeface="Calibri"/>
              <a:ea typeface="Calibri"/>
              <a:cs typeface="Calibri"/>
              <a:sym typeface="Calibri"/>
            </a:endParaRPr>
          </a:p>
        </p:txBody>
      </p:sp>
      <p:pic>
        <p:nvPicPr>
          <p:cNvPr id="288" name="Shape 288"/>
          <p:cNvPicPr preferRelativeResize="0"/>
          <p:nvPr/>
        </p:nvPicPr>
        <p:blipFill rotWithShape="1">
          <a:blip r:embed="rId3">
            <a:alphaModFix/>
          </a:blip>
          <a:srcRect t="14850" r="38875" b="30730"/>
          <a:stretch/>
        </p:blipFill>
        <p:spPr>
          <a:xfrm>
            <a:off x="4853332" y="2932628"/>
            <a:ext cx="4049999" cy="972000"/>
          </a:xfrm>
          <a:prstGeom prst="rect">
            <a:avLst/>
          </a:prstGeom>
          <a:noFill/>
          <a:ln>
            <a:noFill/>
          </a:ln>
        </p:spPr>
      </p:pic>
      <p:sp>
        <p:nvSpPr>
          <p:cNvPr id="289" name="Shape 289"/>
          <p:cNvSpPr/>
          <p:nvPr/>
        </p:nvSpPr>
        <p:spPr>
          <a:xfrm>
            <a:off x="7694941" y="2638668"/>
            <a:ext cx="73500" cy="367500"/>
          </a:xfrm>
          <a:prstGeom prst="downArrow">
            <a:avLst>
              <a:gd name="adj1" fmla="val 50000"/>
              <a:gd name="adj2" fmla="val 50000"/>
            </a:avLst>
          </a:prstGeom>
          <a:solidFill>
            <a:srgbClr val="ED058F"/>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290" name="Shape 290"/>
          <p:cNvSpPr/>
          <p:nvPr/>
        </p:nvSpPr>
        <p:spPr>
          <a:xfrm>
            <a:off x="8478833" y="2638668"/>
            <a:ext cx="73500" cy="367500"/>
          </a:xfrm>
          <a:prstGeom prst="downArrow">
            <a:avLst>
              <a:gd name="adj1" fmla="val 50000"/>
              <a:gd name="adj2" fmla="val 50000"/>
            </a:avLst>
          </a:prstGeom>
          <a:solidFill>
            <a:srgbClr val="ED058F"/>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291" name="Shape 291"/>
          <p:cNvSpPr txBox="1"/>
          <p:nvPr/>
        </p:nvSpPr>
        <p:spPr>
          <a:xfrm>
            <a:off x="7327492" y="2197729"/>
            <a:ext cx="759300" cy="446100"/>
          </a:xfrm>
          <a:prstGeom prst="rect">
            <a:avLst/>
          </a:prstGeom>
          <a:noFill/>
          <a:ln w="9525" cap="flat" cmpd="sng">
            <a:solidFill>
              <a:srgbClr val="ED058F"/>
            </a:solidFill>
            <a:prstDash val="solid"/>
            <a:round/>
            <a:headEnd type="none" w="med" len="med"/>
            <a:tailEnd type="none" w="med" len="med"/>
          </a:ln>
        </p:spPr>
        <p:txBody>
          <a:bodyPr lIns="68575" tIns="34275" rIns="68575" bIns="34275" anchor="t" anchorCtr="0">
            <a:noAutofit/>
          </a:bodyPr>
          <a:lstStyle/>
          <a:p>
            <a:pPr marL="0" marR="0" lvl="0" indent="0" algn="ctr" rtl="0">
              <a:spcBef>
                <a:spcPts val="0"/>
              </a:spcBef>
              <a:buSzPct val="25000"/>
              <a:buNone/>
            </a:pPr>
            <a:r>
              <a:rPr lang="fr" sz="1200">
                <a:solidFill>
                  <a:schemeClr val="dk1"/>
                </a:solidFill>
                <a:latin typeface="Calibri"/>
                <a:ea typeface="Calibri"/>
                <a:cs typeface="Calibri"/>
                <a:sym typeface="Calibri"/>
              </a:rPr>
              <a:t>Site constant</a:t>
            </a:r>
          </a:p>
        </p:txBody>
      </p:sp>
      <p:sp>
        <p:nvSpPr>
          <p:cNvPr id="292" name="Shape 292"/>
          <p:cNvSpPr txBox="1"/>
          <p:nvPr/>
        </p:nvSpPr>
        <p:spPr>
          <a:xfrm>
            <a:off x="8135880" y="2197729"/>
            <a:ext cx="759300" cy="446100"/>
          </a:xfrm>
          <a:prstGeom prst="rect">
            <a:avLst/>
          </a:prstGeom>
          <a:noFill/>
          <a:ln w="9525" cap="flat" cmpd="sng">
            <a:solidFill>
              <a:srgbClr val="ED058F"/>
            </a:solidFill>
            <a:prstDash val="solid"/>
            <a:round/>
            <a:headEnd type="none" w="med" len="med"/>
            <a:tailEnd type="none" w="med" len="med"/>
          </a:ln>
        </p:spPr>
        <p:txBody>
          <a:bodyPr lIns="68575" tIns="34275" rIns="68575" bIns="34275" anchor="t" anchorCtr="0">
            <a:noAutofit/>
          </a:bodyPr>
          <a:lstStyle/>
          <a:p>
            <a:pPr marL="0" marR="0" lvl="0" indent="0" algn="ctr" rtl="0">
              <a:spcBef>
                <a:spcPts val="0"/>
              </a:spcBef>
              <a:buSzPct val="25000"/>
              <a:buNone/>
            </a:pPr>
            <a:r>
              <a:rPr lang="fr" sz="1200">
                <a:solidFill>
                  <a:schemeClr val="dk1"/>
                </a:solidFill>
                <a:latin typeface="Calibri"/>
                <a:ea typeface="Calibri"/>
                <a:cs typeface="Calibri"/>
                <a:sym typeface="Calibri"/>
              </a:rPr>
              <a:t>Site variable</a:t>
            </a:r>
          </a:p>
        </p:txBody>
      </p:sp>
      <p:sp>
        <p:nvSpPr>
          <p:cNvPr id="293" name="Shape 293"/>
          <p:cNvSpPr txBox="1">
            <a:spLocks noGrp="1"/>
          </p:cNvSpPr>
          <p:nvPr>
            <p:ph type="title"/>
          </p:nvPr>
        </p:nvSpPr>
        <p:spPr>
          <a:xfrm>
            <a:off x="0" y="206300"/>
            <a:ext cx="8959800" cy="4056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dk1"/>
              </a:buClr>
              <a:buSzPct val="25000"/>
              <a:buFont typeface="Calibri"/>
              <a:buNone/>
            </a:pPr>
            <a:r>
              <a:rPr lang="fr" sz="2400" b="0" i="0" u="none" strike="noStrike" cap="none">
                <a:solidFill>
                  <a:schemeClr val="dk1"/>
                </a:solidFill>
                <a:latin typeface="Calibri"/>
                <a:ea typeface="Calibri"/>
                <a:cs typeface="Calibri"/>
                <a:sym typeface="Calibri"/>
              </a:rPr>
              <a:t>Les différentes étapes de la reconstruction d</a:t>
            </a:r>
            <a:r>
              <a:rPr lang="fr" sz="2400"/>
              <a:t>’arbre </a:t>
            </a:r>
            <a:r>
              <a:rPr lang="fr" sz="2400" b="0" i="0" u="none" strike="noStrike" cap="none">
                <a:solidFill>
                  <a:schemeClr val="dk1"/>
                </a:solidFill>
                <a:latin typeface="Calibri"/>
                <a:ea typeface="Calibri"/>
                <a:cs typeface="Calibri"/>
                <a:sym typeface="Calibri"/>
              </a:rPr>
              <a:t>phylogénétique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subTitle" idx="1"/>
          </p:nvPr>
        </p:nvSpPr>
        <p:spPr>
          <a:xfrm>
            <a:off x="1143000" y="2701528"/>
            <a:ext cx="6858000" cy="1241821"/>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buClr>
                <a:schemeClr val="dk1"/>
              </a:buClr>
              <a:buSzPct val="25000"/>
              <a:buFont typeface="Arial"/>
              <a:buNone/>
            </a:pPr>
            <a:r>
              <a:rPr lang="fr" sz="4100" b="0" i="0" u="none" strike="noStrike" cap="none">
                <a:solidFill>
                  <a:schemeClr val="dk1"/>
                </a:solidFill>
                <a:latin typeface="Calibri"/>
                <a:ea typeface="Calibri"/>
                <a:cs typeface="Calibri"/>
                <a:sym typeface="Calibri"/>
              </a:rPr>
              <a:t>L’alignement multiple</a:t>
            </a:r>
          </a:p>
        </p:txBody>
      </p:sp>
      <p:sp>
        <p:nvSpPr>
          <p:cNvPr id="299" name="Shape 29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19</a:t>
            </a:fld>
            <a:endParaRPr lang="fr" sz="9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C</a:t>
            </a:r>
            <a:r>
              <a:rPr lang="fr" sz="3300" b="0" i="0" u="none" strike="noStrike" cap="none">
                <a:solidFill>
                  <a:schemeClr val="dk1"/>
                </a:solidFill>
                <a:latin typeface="Calibri"/>
                <a:ea typeface="Calibri"/>
                <a:cs typeface="Calibri"/>
                <a:sym typeface="Calibri"/>
              </a:rPr>
              <a:t>ontexte de la formation</a:t>
            </a:r>
          </a:p>
        </p:txBody>
      </p:sp>
      <p:sp>
        <p:nvSpPr>
          <p:cNvPr id="138" name="Shape 138"/>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0"/>
              </a:spcBef>
              <a:spcAft>
                <a:spcPts val="0"/>
              </a:spcAft>
              <a:buClr>
                <a:schemeClr val="dk1"/>
              </a:buClr>
              <a:buSzPct val="100000"/>
              <a:buFont typeface="Arial"/>
              <a:buChar char="•"/>
            </a:pPr>
            <a:r>
              <a:rPr lang="fr" sz="1900"/>
              <a:t>Le point de départ : u</a:t>
            </a:r>
            <a:r>
              <a:rPr lang="fr" sz="1900" b="0" i="0" u="none" strike="noStrike" cap="none">
                <a:solidFill>
                  <a:schemeClr val="dk1"/>
                </a:solidFill>
                <a:latin typeface="Calibri"/>
                <a:ea typeface="Calibri"/>
                <a:cs typeface="Calibri"/>
                <a:sym typeface="Calibri"/>
              </a:rPr>
              <a:t>ne </a:t>
            </a:r>
            <a:r>
              <a:rPr lang="fr" sz="1900"/>
              <a:t>demande </a:t>
            </a:r>
            <a:r>
              <a:rPr lang="fr" sz="1900" b="0" i="0" u="none" strike="noStrike" cap="none">
                <a:solidFill>
                  <a:schemeClr val="dk1"/>
                </a:solidFill>
                <a:latin typeface="Calibri"/>
                <a:ea typeface="Calibri"/>
                <a:cs typeface="Calibri"/>
                <a:sym typeface="Calibri"/>
              </a:rPr>
              <a:t>d’une équipe de recherche du LISBP (E. Laville </a:t>
            </a:r>
            <a:r>
              <a:rPr lang="fr" sz="1900" i="1"/>
              <a:t>et al</a:t>
            </a:r>
            <a:r>
              <a:rPr lang="fr" sz="1900"/>
              <a:t>.)</a:t>
            </a:r>
          </a:p>
          <a:p>
            <a:pPr marL="457200" marR="0" lvl="0" algn="l" rtl="0">
              <a:lnSpc>
                <a:spcPct val="80000"/>
              </a:lnSpc>
              <a:spcBef>
                <a:spcPts val="400"/>
              </a:spcBef>
              <a:spcAft>
                <a:spcPts val="0"/>
              </a:spcAft>
              <a:buNone/>
            </a:pPr>
            <a:r>
              <a:rPr lang="fr" sz="1700" b="0" i="0" u="none" strike="noStrike" cap="none">
                <a:solidFill>
                  <a:schemeClr val="dk1"/>
                </a:solidFill>
                <a:latin typeface="Calibri"/>
                <a:ea typeface="Calibri"/>
                <a:cs typeface="Calibri"/>
                <a:sym typeface="Calibri"/>
              </a:rPr>
              <a:t> </a:t>
            </a:r>
            <a:r>
              <a:rPr lang="fr" sz="1700" b="0" i="1" u="none" strike="noStrike" cap="none">
                <a:solidFill>
                  <a:schemeClr val="dk1"/>
                </a:solidFill>
                <a:latin typeface="Calibri"/>
                <a:ea typeface="Calibri"/>
                <a:cs typeface="Calibri"/>
                <a:sym typeface="Calibri"/>
              </a:rPr>
              <a:t>“ </a:t>
            </a:r>
            <a:r>
              <a:rPr lang="fr" sz="1700" b="1" i="1" u="none" strike="noStrike" cap="none">
                <a:solidFill>
                  <a:schemeClr val="dk1"/>
                </a:solidFill>
                <a:latin typeface="Calibri"/>
                <a:ea typeface="Calibri"/>
                <a:cs typeface="Calibri"/>
                <a:sym typeface="Calibri"/>
              </a:rPr>
              <a:t>Pouvoir caractériser </a:t>
            </a:r>
            <a:r>
              <a:rPr lang="fr" sz="1700" b="1" i="1"/>
              <a:t>fonctionnellement</a:t>
            </a:r>
            <a:r>
              <a:rPr lang="fr" sz="1700" b="1" i="1" u="none" strike="noStrike" cap="none">
                <a:solidFill>
                  <a:schemeClr val="dk1"/>
                </a:solidFill>
                <a:latin typeface="Calibri"/>
                <a:ea typeface="Calibri"/>
                <a:cs typeface="Calibri"/>
                <a:sym typeface="Calibri"/>
              </a:rPr>
              <a:t> (fonction, substrat) des familles complexes d’enzymes de synthèse ou de dégradation de sucres</a:t>
            </a:r>
            <a:r>
              <a:rPr lang="fr" sz="1700" b="0" i="1" u="none" strike="noStrike" cap="none">
                <a:solidFill>
                  <a:schemeClr val="dk1"/>
                </a:solidFill>
                <a:latin typeface="Calibri"/>
                <a:ea typeface="Calibri"/>
                <a:cs typeface="Calibri"/>
                <a:sym typeface="Calibri"/>
              </a:rPr>
              <a:t>” (CAZy)</a:t>
            </a:r>
          </a:p>
          <a:p>
            <a:pPr marL="0" marR="0" lvl="1" indent="0" algn="l" rtl="0">
              <a:lnSpc>
                <a:spcPct val="80000"/>
              </a:lnSpc>
              <a:spcBef>
                <a:spcPts val="400"/>
              </a:spcBef>
              <a:spcAft>
                <a:spcPts val="0"/>
              </a:spcAft>
              <a:buClr>
                <a:schemeClr val="dk1"/>
              </a:buClr>
              <a:buSzPct val="25000"/>
              <a:buFont typeface="Arial"/>
              <a:buNone/>
            </a:pPr>
            <a:endParaRPr sz="1700" b="1">
              <a:solidFill>
                <a:srgbClr val="5B9BD5"/>
              </a:solidFill>
            </a:endParaRPr>
          </a:p>
          <a:p>
            <a:pPr marL="0" marR="0" lvl="0" indent="0" algn="l" rtl="0">
              <a:lnSpc>
                <a:spcPct val="80000"/>
              </a:lnSpc>
              <a:spcBef>
                <a:spcPts val="800"/>
              </a:spcBef>
              <a:spcAft>
                <a:spcPts val="0"/>
              </a:spcAft>
              <a:buNone/>
            </a:pPr>
            <a:endParaRPr sz="1900"/>
          </a:p>
          <a:p>
            <a:pPr marL="177800" marR="0" lvl="0" indent="-171450" algn="l" rtl="0">
              <a:lnSpc>
                <a:spcPct val="80000"/>
              </a:lnSpc>
              <a:spcBef>
                <a:spcPts val="800"/>
              </a:spcBef>
              <a:spcAft>
                <a:spcPts val="0"/>
              </a:spcAft>
              <a:buClr>
                <a:schemeClr val="dk1"/>
              </a:buClr>
              <a:buSzPct val="100000"/>
              <a:buFont typeface="Arial"/>
              <a:buChar char="•"/>
            </a:pPr>
            <a:r>
              <a:rPr lang="fr" sz="1900"/>
              <a:t>C’est une question de recherche ;-)</a:t>
            </a:r>
          </a:p>
          <a:p>
            <a:pPr marL="0" lvl="0" indent="0" rtl="0">
              <a:lnSpc>
                <a:spcPct val="80000"/>
              </a:lnSpc>
              <a:spcBef>
                <a:spcPts val="0"/>
              </a:spcBef>
              <a:buNone/>
            </a:pPr>
            <a:endParaRPr sz="1900"/>
          </a:p>
          <a:p>
            <a:pPr marL="0" marR="0" lvl="0" indent="0" algn="l" rtl="0">
              <a:lnSpc>
                <a:spcPct val="80000"/>
              </a:lnSpc>
              <a:spcBef>
                <a:spcPts val="800"/>
              </a:spcBef>
              <a:buNone/>
            </a:pPr>
            <a:endParaRPr sz="19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6838950" y="46910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2</a:t>
            </a:fld>
            <a:endParaRPr lang="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Qu’est-ce qu’un alignement multiple ?</a:t>
            </a:r>
          </a:p>
        </p:txBody>
      </p:sp>
      <p:sp>
        <p:nvSpPr>
          <p:cNvPr id="305" name="Shape 30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20</a:t>
            </a:fld>
            <a:endParaRPr lang="fr" sz="900">
              <a:solidFill>
                <a:srgbClr val="888888"/>
              </a:solidFill>
              <a:latin typeface="Calibri"/>
              <a:ea typeface="Calibri"/>
              <a:cs typeface="Calibri"/>
              <a:sym typeface="Calibri"/>
            </a:endParaRPr>
          </a:p>
        </p:txBody>
      </p:sp>
      <p:sp>
        <p:nvSpPr>
          <p:cNvPr id="306" name="Shape 306"/>
          <p:cNvSpPr txBox="1">
            <a:spLocks noGrp="1"/>
          </p:cNvSpPr>
          <p:nvPr>
            <p:ph type="body" idx="4294967295"/>
          </p:nvPr>
        </p:nvSpPr>
        <p:spPr>
          <a:xfrm>
            <a:off x="698950" y="1006075"/>
            <a:ext cx="7177200" cy="87900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Arial"/>
              <a:buNone/>
            </a:pPr>
            <a:r>
              <a:rPr lang="fr" sz="1800" b="0" i="0" u="none" strike="noStrike" cap="none">
                <a:solidFill>
                  <a:schemeClr val="dk1"/>
                </a:solidFill>
                <a:latin typeface="Calibri"/>
                <a:ea typeface="Calibri"/>
                <a:cs typeface="Calibri"/>
                <a:sym typeface="Calibri"/>
              </a:rPr>
              <a:t>Une représentation d’un ensemble de séquences, dans lesquelles les résidus équivalents (d’un point de vue fonctionnel ou structural) sont alignés en colonnes (un site).</a:t>
            </a:r>
          </a:p>
        </p:txBody>
      </p:sp>
      <p:sp>
        <p:nvSpPr>
          <p:cNvPr id="307" name="Shape 307"/>
          <p:cNvSpPr txBox="1"/>
          <p:nvPr/>
        </p:nvSpPr>
        <p:spPr>
          <a:xfrm rot="-5400000">
            <a:off x="3996324" y="1751111"/>
            <a:ext cx="759395" cy="293959"/>
          </a:xfrm>
          <a:prstGeom prst="rect">
            <a:avLst/>
          </a:prstGeom>
          <a:noFill/>
          <a:ln>
            <a:noFill/>
          </a:ln>
        </p:spPr>
        <p:txBody>
          <a:bodyPr lIns="62225" tIns="31100" rIns="62225" bIns="31100" anchor="t" anchorCtr="0">
            <a:noAutofit/>
          </a:bodyPr>
          <a:lstStyle/>
          <a:p>
            <a:pPr marL="0" marR="0" lvl="0" indent="0" algn="ctr" rtl="0">
              <a:spcBef>
                <a:spcPts val="0"/>
              </a:spcBef>
              <a:spcAft>
                <a:spcPts val="0"/>
              </a:spcAft>
              <a:buSzPct val="25000"/>
              <a:buNone/>
            </a:pPr>
            <a:r>
              <a:rPr lang="fr" sz="1200" b="1">
                <a:solidFill>
                  <a:schemeClr val="lt1"/>
                </a:solidFill>
                <a:latin typeface="Arial"/>
                <a:ea typeface="Arial"/>
                <a:cs typeface="Arial"/>
                <a:sym typeface="Arial"/>
              </a:rPr>
              <a:t>SITE</a:t>
            </a:r>
          </a:p>
        </p:txBody>
      </p:sp>
      <p:sp>
        <p:nvSpPr>
          <p:cNvPr id="308" name="Shape 308"/>
          <p:cNvSpPr txBox="1"/>
          <p:nvPr/>
        </p:nvSpPr>
        <p:spPr>
          <a:xfrm rot="-5400000">
            <a:off x="4902699" y="1751111"/>
            <a:ext cx="759395" cy="293959"/>
          </a:xfrm>
          <a:prstGeom prst="rect">
            <a:avLst/>
          </a:prstGeom>
          <a:noFill/>
          <a:ln>
            <a:noFill/>
          </a:ln>
        </p:spPr>
        <p:txBody>
          <a:bodyPr lIns="62225" tIns="31100" rIns="62225" bIns="31100" anchor="t" anchorCtr="0">
            <a:noAutofit/>
          </a:bodyPr>
          <a:lstStyle/>
          <a:p>
            <a:pPr marL="0" marR="0" lvl="0" indent="0" algn="ctr" rtl="0">
              <a:spcBef>
                <a:spcPts val="0"/>
              </a:spcBef>
              <a:spcAft>
                <a:spcPts val="0"/>
              </a:spcAft>
              <a:buSzPct val="25000"/>
              <a:buNone/>
            </a:pPr>
            <a:r>
              <a:rPr lang="fr" sz="1200" b="1">
                <a:solidFill>
                  <a:schemeClr val="lt1"/>
                </a:solidFill>
                <a:latin typeface="Arial"/>
                <a:ea typeface="Arial"/>
                <a:cs typeface="Arial"/>
                <a:sym typeface="Arial"/>
              </a:rPr>
              <a:t>SITE</a:t>
            </a:r>
          </a:p>
        </p:txBody>
      </p:sp>
      <p:pic>
        <p:nvPicPr>
          <p:cNvPr id="309" name="Shape 309"/>
          <p:cNvPicPr preferRelativeResize="0"/>
          <p:nvPr/>
        </p:nvPicPr>
        <p:blipFill rotWithShape="1">
          <a:blip r:embed="rId3">
            <a:alphaModFix/>
          </a:blip>
          <a:srcRect t="14850" r="38875" b="30730"/>
          <a:stretch/>
        </p:blipFill>
        <p:spPr>
          <a:xfrm>
            <a:off x="1473021" y="2907375"/>
            <a:ext cx="5996400" cy="1750200"/>
          </a:xfrm>
          <a:prstGeom prst="rect">
            <a:avLst/>
          </a:prstGeom>
          <a:noFill/>
          <a:ln>
            <a:noFill/>
          </a:ln>
        </p:spPr>
      </p:pic>
      <p:sp>
        <p:nvSpPr>
          <p:cNvPr id="310" name="Shape 310"/>
          <p:cNvSpPr/>
          <p:nvPr/>
        </p:nvSpPr>
        <p:spPr>
          <a:xfrm>
            <a:off x="5680181" y="2378033"/>
            <a:ext cx="108900" cy="661800"/>
          </a:xfrm>
          <a:prstGeom prst="downArrow">
            <a:avLst>
              <a:gd name="adj1" fmla="val 50000"/>
              <a:gd name="adj2" fmla="val 50000"/>
            </a:avLst>
          </a:prstGeom>
          <a:solidFill>
            <a:srgbClr val="ED058F"/>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311" name="Shape 311"/>
          <p:cNvSpPr/>
          <p:nvPr/>
        </p:nvSpPr>
        <p:spPr>
          <a:xfrm>
            <a:off x="6840776" y="2378033"/>
            <a:ext cx="108900" cy="661800"/>
          </a:xfrm>
          <a:prstGeom prst="downArrow">
            <a:avLst>
              <a:gd name="adj1" fmla="val 50000"/>
              <a:gd name="adj2" fmla="val 50000"/>
            </a:avLst>
          </a:prstGeom>
          <a:solidFill>
            <a:srgbClr val="ED058F"/>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l" rtl="0">
              <a:lnSpc>
                <a:spcPct val="94000"/>
              </a:lnSpc>
              <a:spcBef>
                <a:spcPts val="0"/>
              </a:spcBef>
              <a:spcAft>
                <a:spcPts val="0"/>
              </a:spcAft>
              <a:buNone/>
            </a:pPr>
            <a:endParaRPr sz="1200">
              <a:solidFill>
                <a:schemeClr val="dk1"/>
              </a:solidFill>
              <a:latin typeface="Arial"/>
              <a:ea typeface="Arial"/>
              <a:cs typeface="Arial"/>
              <a:sym typeface="Arial"/>
            </a:endParaRPr>
          </a:p>
        </p:txBody>
      </p:sp>
      <p:sp>
        <p:nvSpPr>
          <p:cNvPr id="312" name="Shape 312"/>
          <p:cNvSpPr txBox="1"/>
          <p:nvPr/>
        </p:nvSpPr>
        <p:spPr>
          <a:xfrm>
            <a:off x="5288925" y="1942150"/>
            <a:ext cx="895200" cy="445200"/>
          </a:xfrm>
          <a:prstGeom prst="rect">
            <a:avLst/>
          </a:prstGeom>
          <a:noFill/>
          <a:ln w="9525" cap="flat" cmpd="sng">
            <a:solidFill>
              <a:srgbClr val="ED058F"/>
            </a:solidFill>
            <a:prstDash val="solid"/>
            <a:round/>
            <a:headEnd type="none" w="med" len="med"/>
            <a:tailEnd type="none" w="med" len="med"/>
          </a:ln>
        </p:spPr>
        <p:txBody>
          <a:bodyPr lIns="68575" tIns="34275" rIns="68575" bIns="34275" anchor="t" anchorCtr="0">
            <a:noAutofit/>
          </a:bodyPr>
          <a:lstStyle/>
          <a:p>
            <a:pPr marL="0" marR="0" lvl="0" indent="0" algn="ctr" rtl="0">
              <a:spcBef>
                <a:spcPts val="0"/>
              </a:spcBef>
              <a:buSzPct val="25000"/>
              <a:buNone/>
            </a:pPr>
            <a:r>
              <a:rPr lang="fr" sz="1200">
                <a:solidFill>
                  <a:schemeClr val="dk1"/>
                </a:solidFill>
                <a:latin typeface="Calibri"/>
                <a:ea typeface="Calibri"/>
                <a:cs typeface="Calibri"/>
                <a:sym typeface="Calibri"/>
              </a:rPr>
              <a:t>Site constant</a:t>
            </a:r>
          </a:p>
        </p:txBody>
      </p:sp>
      <p:sp>
        <p:nvSpPr>
          <p:cNvPr id="313" name="Shape 313"/>
          <p:cNvSpPr txBox="1"/>
          <p:nvPr/>
        </p:nvSpPr>
        <p:spPr>
          <a:xfrm>
            <a:off x="6456500" y="1942225"/>
            <a:ext cx="839100" cy="445200"/>
          </a:xfrm>
          <a:prstGeom prst="rect">
            <a:avLst/>
          </a:prstGeom>
          <a:noFill/>
          <a:ln w="9525" cap="flat" cmpd="sng">
            <a:solidFill>
              <a:srgbClr val="ED058F"/>
            </a:solidFill>
            <a:prstDash val="solid"/>
            <a:round/>
            <a:headEnd type="none" w="med" len="med"/>
            <a:tailEnd type="none" w="med" len="med"/>
          </a:ln>
        </p:spPr>
        <p:txBody>
          <a:bodyPr lIns="68575" tIns="34275" rIns="68575" bIns="34275" anchor="t" anchorCtr="0">
            <a:noAutofit/>
          </a:bodyPr>
          <a:lstStyle/>
          <a:p>
            <a:pPr marL="0" marR="0" lvl="0" indent="0" algn="ctr" rtl="0">
              <a:spcBef>
                <a:spcPts val="0"/>
              </a:spcBef>
              <a:buSzPct val="25000"/>
              <a:buNone/>
            </a:pPr>
            <a:r>
              <a:rPr lang="fr" sz="1200">
                <a:solidFill>
                  <a:schemeClr val="dk1"/>
                </a:solidFill>
                <a:latin typeface="Calibri"/>
                <a:ea typeface="Calibri"/>
                <a:cs typeface="Calibri"/>
                <a:sym typeface="Calibri"/>
              </a:rPr>
              <a:t>Site variable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Qu’est-ce qu’un alignement multiple ?</a:t>
            </a:r>
          </a:p>
        </p:txBody>
      </p:sp>
      <p:sp>
        <p:nvSpPr>
          <p:cNvPr id="319" name="Shape 319"/>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21</a:t>
            </a:fld>
            <a:endParaRPr lang="fr" sz="900">
              <a:solidFill>
                <a:srgbClr val="888888"/>
              </a:solidFill>
              <a:latin typeface="Calibri"/>
              <a:ea typeface="Calibri"/>
              <a:cs typeface="Calibri"/>
              <a:sym typeface="Calibri"/>
            </a:endParaRPr>
          </a:p>
        </p:txBody>
      </p:sp>
      <p:sp>
        <p:nvSpPr>
          <p:cNvPr id="320" name="Shape 320"/>
          <p:cNvSpPr txBox="1">
            <a:spLocks noGrp="1"/>
          </p:cNvSpPr>
          <p:nvPr>
            <p:ph type="body" idx="4294967295"/>
          </p:nvPr>
        </p:nvSpPr>
        <p:spPr>
          <a:xfrm>
            <a:off x="661725" y="1006075"/>
            <a:ext cx="7138200" cy="44520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Arial"/>
              <a:buNone/>
            </a:pPr>
            <a:r>
              <a:rPr lang="fr" sz="1800"/>
              <a:t>Vue d’un alignement dans un éditeur d’alignement</a:t>
            </a:r>
          </a:p>
        </p:txBody>
      </p:sp>
      <p:grpSp>
        <p:nvGrpSpPr>
          <p:cNvPr id="321" name="Shape 321"/>
          <p:cNvGrpSpPr/>
          <p:nvPr/>
        </p:nvGrpSpPr>
        <p:grpSpPr>
          <a:xfrm>
            <a:off x="1291829" y="1695438"/>
            <a:ext cx="6429375" cy="3284934"/>
            <a:chOff x="133" y="1393"/>
            <a:chExt cx="5400" cy="2759"/>
          </a:xfrm>
        </p:grpSpPr>
        <p:pic>
          <p:nvPicPr>
            <p:cNvPr id="322" name="Shape 322"/>
            <p:cNvPicPr preferRelativeResize="0"/>
            <p:nvPr/>
          </p:nvPicPr>
          <p:blipFill rotWithShape="1">
            <a:blip r:embed="rId3">
              <a:alphaModFix/>
            </a:blip>
            <a:srcRect b="10233"/>
            <a:stretch/>
          </p:blipFill>
          <p:spPr>
            <a:xfrm>
              <a:off x="132" y="1393"/>
              <a:ext cx="5400" cy="2400"/>
            </a:xfrm>
            <a:prstGeom prst="rect">
              <a:avLst/>
            </a:prstGeom>
            <a:noFill/>
            <a:ln w="9525" cap="flat" cmpd="sng">
              <a:solidFill>
                <a:srgbClr val="000066"/>
              </a:solidFill>
              <a:prstDash val="solid"/>
              <a:miter/>
              <a:headEnd type="none" w="med" len="med"/>
              <a:tailEnd type="none" w="med" len="med"/>
            </a:ln>
          </p:spPr>
        </p:pic>
        <p:cxnSp>
          <p:nvCxnSpPr>
            <p:cNvPr id="323" name="Shape 323"/>
            <p:cNvCxnSpPr/>
            <p:nvPr/>
          </p:nvCxnSpPr>
          <p:spPr>
            <a:xfrm rot="10800000" flipH="1">
              <a:off x="753" y="3579"/>
              <a:ext cx="599" cy="300"/>
            </a:xfrm>
            <a:prstGeom prst="straightConnector1">
              <a:avLst/>
            </a:prstGeom>
            <a:noFill/>
            <a:ln w="9525" cap="flat" cmpd="sng">
              <a:solidFill>
                <a:srgbClr val="000066"/>
              </a:solidFill>
              <a:prstDash val="solid"/>
              <a:round/>
              <a:headEnd type="none" w="med" len="med"/>
              <a:tailEnd type="triangle" w="lg" len="lg"/>
            </a:ln>
          </p:spPr>
        </p:cxnSp>
        <p:cxnSp>
          <p:nvCxnSpPr>
            <p:cNvPr id="324" name="Shape 324"/>
            <p:cNvCxnSpPr/>
            <p:nvPr/>
          </p:nvCxnSpPr>
          <p:spPr>
            <a:xfrm rot="10800000">
              <a:off x="4036" y="3302"/>
              <a:ext cx="300" cy="600"/>
            </a:xfrm>
            <a:prstGeom prst="straightConnector1">
              <a:avLst/>
            </a:prstGeom>
            <a:noFill/>
            <a:ln w="9525" cap="flat" cmpd="sng">
              <a:solidFill>
                <a:srgbClr val="000066"/>
              </a:solidFill>
              <a:prstDash val="solid"/>
              <a:round/>
              <a:headEnd type="none" w="med" len="med"/>
              <a:tailEnd type="triangle" w="lg" len="lg"/>
            </a:ln>
          </p:spPr>
        </p:cxnSp>
        <p:cxnSp>
          <p:nvCxnSpPr>
            <p:cNvPr id="325" name="Shape 325"/>
            <p:cNvCxnSpPr/>
            <p:nvPr/>
          </p:nvCxnSpPr>
          <p:spPr>
            <a:xfrm rot="10800000" flipH="1">
              <a:off x="4392" y="3295"/>
              <a:ext cx="600" cy="600"/>
            </a:xfrm>
            <a:prstGeom prst="straightConnector1">
              <a:avLst/>
            </a:prstGeom>
            <a:noFill/>
            <a:ln w="9525" cap="flat" cmpd="sng">
              <a:solidFill>
                <a:srgbClr val="000066"/>
              </a:solidFill>
              <a:prstDash val="solid"/>
              <a:round/>
              <a:headEnd type="none" w="med" len="med"/>
              <a:tailEnd type="triangle" w="lg" len="lg"/>
            </a:ln>
          </p:spPr>
        </p:cxnSp>
        <p:sp>
          <p:nvSpPr>
            <p:cNvPr id="326" name="Shape 326"/>
            <p:cNvSpPr txBox="1"/>
            <p:nvPr/>
          </p:nvSpPr>
          <p:spPr>
            <a:xfrm>
              <a:off x="148" y="3852"/>
              <a:ext cx="1500" cy="3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fr" sz="1400">
                  <a:solidFill>
                    <a:schemeClr val="dk2"/>
                  </a:solidFill>
                  <a:latin typeface="Times New Roman"/>
                  <a:ea typeface="Times New Roman"/>
                  <a:cs typeface="Times New Roman"/>
                  <a:sym typeface="Times New Roman"/>
                </a:rPr>
                <a:t>Profil de conservation</a:t>
              </a:r>
            </a:p>
          </p:txBody>
        </p:sp>
        <p:sp>
          <p:nvSpPr>
            <p:cNvPr id="327" name="Shape 327"/>
            <p:cNvSpPr txBox="1"/>
            <p:nvPr/>
          </p:nvSpPr>
          <p:spPr>
            <a:xfrm>
              <a:off x="3524" y="3852"/>
              <a:ext cx="1800" cy="3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fr" sz="1400">
                  <a:solidFill>
                    <a:schemeClr val="dk2"/>
                  </a:solidFill>
                  <a:latin typeface="Times New Roman"/>
                  <a:ea typeface="Times New Roman"/>
                  <a:cs typeface="Times New Roman"/>
                  <a:sym typeface="Times New Roman"/>
                </a:rPr>
                <a:t>Structure secondaire</a:t>
              </a:r>
            </a:p>
          </p:txBody>
        </p:sp>
        <p:cxnSp>
          <p:nvCxnSpPr>
            <p:cNvPr id="328" name="Shape 328"/>
            <p:cNvCxnSpPr/>
            <p:nvPr/>
          </p:nvCxnSpPr>
          <p:spPr>
            <a:xfrm>
              <a:off x="1310" y="3260"/>
              <a:ext cx="4200" cy="0"/>
            </a:xfrm>
            <a:prstGeom prst="straightConnector1">
              <a:avLst/>
            </a:prstGeom>
            <a:noFill/>
            <a:ln w="9525" cap="flat" cmpd="sng">
              <a:solidFill>
                <a:srgbClr val="000066"/>
              </a:solidFill>
              <a:prstDash val="solid"/>
              <a:round/>
              <a:headEnd type="none" w="med" len="med"/>
              <a:tailEnd type="none" w="med" len="med"/>
            </a:ln>
          </p:spPr>
        </p:cxnSp>
        <p:sp>
          <p:nvSpPr>
            <p:cNvPr id="329" name="Shape 329"/>
            <p:cNvSpPr/>
            <p:nvPr/>
          </p:nvSpPr>
          <p:spPr>
            <a:xfrm>
              <a:off x="1800" y="3239"/>
              <a:ext cx="300" cy="0"/>
            </a:xfrm>
            <a:prstGeom prst="rect">
              <a:avLst/>
            </a:prstGeom>
            <a:solidFill>
              <a:srgbClr val="FF2E00"/>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0" name="Shape 330"/>
            <p:cNvSpPr/>
            <p:nvPr/>
          </p:nvSpPr>
          <p:spPr>
            <a:xfrm>
              <a:off x="4907" y="3225"/>
              <a:ext cx="600" cy="0"/>
            </a:xfrm>
            <a:prstGeom prst="rect">
              <a:avLst/>
            </a:prstGeom>
            <a:solidFill>
              <a:srgbClr val="FF2E00"/>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1" name="Shape 331"/>
            <p:cNvSpPr/>
            <p:nvPr/>
          </p:nvSpPr>
          <p:spPr>
            <a:xfrm>
              <a:off x="2550" y="3220"/>
              <a:ext cx="300" cy="0"/>
            </a:xfrm>
            <a:prstGeom prst="rightArrow">
              <a:avLst>
                <a:gd name="adj1" fmla="val 50000"/>
                <a:gd name="adj2" fmla="val 85075"/>
              </a:avLst>
            </a:prstGeom>
            <a:solidFill>
              <a:schemeClr val="accent1"/>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2" name="Shape 332"/>
            <p:cNvSpPr/>
            <p:nvPr/>
          </p:nvSpPr>
          <p:spPr>
            <a:xfrm>
              <a:off x="3162" y="3222"/>
              <a:ext cx="300" cy="0"/>
            </a:xfrm>
            <a:prstGeom prst="rightArrow">
              <a:avLst>
                <a:gd name="adj1" fmla="val 50000"/>
                <a:gd name="adj2" fmla="val 85075"/>
              </a:avLst>
            </a:prstGeom>
            <a:solidFill>
              <a:schemeClr val="accent1"/>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3" name="Shape 333"/>
            <p:cNvSpPr/>
            <p:nvPr/>
          </p:nvSpPr>
          <p:spPr>
            <a:xfrm>
              <a:off x="3855" y="3224"/>
              <a:ext cx="0" cy="0"/>
            </a:xfrm>
            <a:prstGeom prst="rightArrow">
              <a:avLst>
                <a:gd name="adj1" fmla="val 50000"/>
                <a:gd name="adj2" fmla="val 40254"/>
              </a:avLst>
            </a:prstGeom>
            <a:solidFill>
              <a:schemeClr val="accent1"/>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4" name="Shape 334"/>
            <p:cNvSpPr/>
            <p:nvPr/>
          </p:nvSpPr>
          <p:spPr>
            <a:xfrm>
              <a:off x="4390" y="3226"/>
              <a:ext cx="0" cy="0"/>
            </a:xfrm>
            <a:prstGeom prst="rightArrow">
              <a:avLst>
                <a:gd name="adj1" fmla="val 50000"/>
                <a:gd name="adj2" fmla="val 40254"/>
              </a:avLst>
            </a:prstGeom>
            <a:solidFill>
              <a:schemeClr val="accent1"/>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5" name="Shape 335"/>
            <p:cNvSpPr/>
            <p:nvPr/>
          </p:nvSpPr>
          <p:spPr>
            <a:xfrm>
              <a:off x="4736" y="3228"/>
              <a:ext cx="0" cy="0"/>
            </a:xfrm>
            <a:prstGeom prst="rightArrow">
              <a:avLst>
                <a:gd name="adj1" fmla="val 50000"/>
                <a:gd name="adj2" fmla="val 40254"/>
              </a:avLst>
            </a:prstGeom>
            <a:solidFill>
              <a:schemeClr val="accent1"/>
            </a:solidFill>
            <a:ln w="9525" cap="flat" cmpd="sng">
              <a:solidFill>
                <a:srgbClr val="000066"/>
              </a:solidFill>
              <a:prstDash val="solid"/>
              <a:miter/>
              <a:headEnd type="none" w="med" len="med"/>
              <a:tailEnd type="none" w="med" len="med"/>
            </a:ln>
          </p:spPr>
          <p:txBody>
            <a:bodyPr lIns="68575" tIns="34275" rIns="68575" bIns="34275" anchor="ctr" anchorCtr="0">
              <a:noAutofit/>
            </a:bodyPr>
            <a:lstStyle/>
            <a:p>
              <a:pPr marL="0" marR="0" lvl="0" indent="0" algn="l" rtl="0">
                <a:spcBef>
                  <a:spcPts val="0"/>
                </a:spcBef>
                <a:buNone/>
              </a:pPr>
              <a:endParaRPr sz="1200">
                <a:solidFill>
                  <a:schemeClr val="dk1"/>
                </a:solidFill>
                <a:latin typeface="Calibri"/>
                <a:ea typeface="Calibri"/>
                <a:cs typeface="Calibri"/>
                <a:sym typeface="Calibri"/>
              </a:endParaRPr>
            </a:p>
          </p:txBody>
        </p:sp>
        <p:sp>
          <p:nvSpPr>
            <p:cNvPr id="336" name="Shape 336"/>
            <p:cNvSpPr txBox="1"/>
            <p:nvPr/>
          </p:nvSpPr>
          <p:spPr>
            <a:xfrm>
              <a:off x="3186" y="1436"/>
              <a:ext cx="1200" cy="3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66"/>
                  </a:solidFill>
                  <a:latin typeface="Times New Roman"/>
                  <a:ea typeface="Times New Roman"/>
                  <a:cs typeface="Times New Roman"/>
                  <a:sym typeface="Times New Roman"/>
                </a:rPr>
                <a:t>Résidus conservés</a:t>
              </a:r>
            </a:p>
          </p:txBody>
        </p:sp>
        <p:cxnSp>
          <p:nvCxnSpPr>
            <p:cNvPr id="337" name="Shape 337"/>
            <p:cNvCxnSpPr/>
            <p:nvPr/>
          </p:nvCxnSpPr>
          <p:spPr>
            <a:xfrm flipH="1">
              <a:off x="2622" y="1638"/>
              <a:ext cx="900" cy="300"/>
            </a:xfrm>
            <a:prstGeom prst="straightConnector1">
              <a:avLst/>
            </a:prstGeom>
            <a:noFill/>
            <a:ln w="9525" cap="flat" cmpd="sng">
              <a:solidFill>
                <a:srgbClr val="000066"/>
              </a:solidFill>
              <a:prstDash val="solid"/>
              <a:round/>
              <a:headEnd type="none" w="med" len="med"/>
              <a:tailEnd type="triangle" w="lg" len="lg"/>
            </a:ln>
          </p:spPr>
        </p:cxnSp>
        <p:cxnSp>
          <p:nvCxnSpPr>
            <p:cNvPr id="338" name="Shape 338"/>
            <p:cNvCxnSpPr/>
            <p:nvPr/>
          </p:nvCxnSpPr>
          <p:spPr>
            <a:xfrm flipH="1">
              <a:off x="1710" y="1644"/>
              <a:ext cx="1800" cy="300"/>
            </a:xfrm>
            <a:prstGeom prst="straightConnector1">
              <a:avLst/>
            </a:prstGeom>
            <a:noFill/>
            <a:ln w="9525" cap="flat" cmpd="sng">
              <a:solidFill>
                <a:srgbClr val="000066"/>
              </a:solidFill>
              <a:prstDash val="solid"/>
              <a:round/>
              <a:headEnd type="none" w="med" len="med"/>
              <a:tailEnd type="triangle" w="lg" len="lg"/>
            </a:ln>
          </p:spPr>
        </p:cxnSp>
        <p:cxnSp>
          <p:nvCxnSpPr>
            <p:cNvPr id="339" name="Shape 339"/>
            <p:cNvCxnSpPr/>
            <p:nvPr/>
          </p:nvCxnSpPr>
          <p:spPr>
            <a:xfrm>
              <a:off x="3510" y="1644"/>
              <a:ext cx="300" cy="300"/>
            </a:xfrm>
            <a:prstGeom prst="straightConnector1">
              <a:avLst/>
            </a:prstGeom>
            <a:noFill/>
            <a:ln w="9525" cap="flat" cmpd="sng">
              <a:solidFill>
                <a:srgbClr val="000066"/>
              </a:solidFill>
              <a:prstDash val="solid"/>
              <a:round/>
              <a:headEnd type="none" w="med" len="med"/>
              <a:tailEnd type="triangle" w="lg" len="lg"/>
            </a:ln>
          </p:spPr>
        </p:cxnSp>
      </p:grpSp>
      <p:sp>
        <p:nvSpPr>
          <p:cNvPr id="340" name="Shape 340"/>
          <p:cNvSpPr/>
          <p:nvPr/>
        </p:nvSpPr>
        <p:spPr>
          <a:xfrm>
            <a:off x="4082067" y="1518395"/>
            <a:ext cx="588000" cy="906299"/>
          </a:xfrm>
          <a:prstGeom prst="downArrow">
            <a:avLst>
              <a:gd name="adj1" fmla="val 50000"/>
              <a:gd name="adj2" fmla="val 50000"/>
            </a:avLst>
          </a:prstGeom>
          <a:solidFill>
            <a:srgbClr val="00B8FF"/>
          </a:solidFill>
          <a:ln w="9525" cap="flat" cmpd="sng">
            <a:solidFill>
              <a:schemeClr val="dk1"/>
            </a:solidFill>
            <a:prstDash val="solid"/>
            <a:round/>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341" name="Shape 341"/>
          <p:cNvSpPr txBox="1"/>
          <p:nvPr/>
        </p:nvSpPr>
        <p:spPr>
          <a:xfrm rot="-5400000">
            <a:off x="3996392" y="1751138"/>
            <a:ext cx="759300" cy="294000"/>
          </a:xfrm>
          <a:prstGeom prst="rect">
            <a:avLst/>
          </a:prstGeom>
          <a:noFill/>
          <a:ln>
            <a:noFill/>
          </a:ln>
        </p:spPr>
        <p:txBody>
          <a:bodyPr lIns="62225" tIns="31100" rIns="62225" bIns="31100" anchor="t" anchorCtr="0">
            <a:noAutofit/>
          </a:bodyPr>
          <a:lstStyle/>
          <a:p>
            <a:pPr marL="0" marR="0" lvl="0" indent="0" algn="ctr" rtl="0">
              <a:spcBef>
                <a:spcPts val="0"/>
              </a:spcBef>
              <a:spcAft>
                <a:spcPts val="0"/>
              </a:spcAft>
              <a:buSzPct val="25000"/>
              <a:buNone/>
            </a:pPr>
            <a:r>
              <a:rPr lang="fr" sz="1200" b="1">
                <a:solidFill>
                  <a:schemeClr val="lt1"/>
                </a:solidFill>
                <a:latin typeface="Arial"/>
                <a:ea typeface="Arial"/>
                <a:cs typeface="Arial"/>
                <a:sym typeface="Arial"/>
              </a:rPr>
              <a:t>SITE</a:t>
            </a:r>
          </a:p>
        </p:txBody>
      </p:sp>
      <p:sp>
        <p:nvSpPr>
          <p:cNvPr id="342" name="Shape 342"/>
          <p:cNvSpPr/>
          <p:nvPr/>
        </p:nvSpPr>
        <p:spPr>
          <a:xfrm>
            <a:off x="4988442" y="1518395"/>
            <a:ext cx="588000" cy="906299"/>
          </a:xfrm>
          <a:prstGeom prst="downArrow">
            <a:avLst>
              <a:gd name="adj1" fmla="val 50000"/>
              <a:gd name="adj2" fmla="val 50000"/>
            </a:avLst>
          </a:prstGeom>
          <a:solidFill>
            <a:srgbClr val="00B8FF"/>
          </a:solidFill>
          <a:ln w="9525" cap="flat" cmpd="sng">
            <a:solidFill>
              <a:schemeClr val="dk1"/>
            </a:solidFill>
            <a:prstDash val="solid"/>
            <a:round/>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343" name="Shape 343"/>
          <p:cNvSpPr txBox="1"/>
          <p:nvPr/>
        </p:nvSpPr>
        <p:spPr>
          <a:xfrm rot="-5400000">
            <a:off x="4902766" y="1751138"/>
            <a:ext cx="759300" cy="294000"/>
          </a:xfrm>
          <a:prstGeom prst="rect">
            <a:avLst/>
          </a:prstGeom>
          <a:noFill/>
          <a:ln>
            <a:noFill/>
          </a:ln>
        </p:spPr>
        <p:txBody>
          <a:bodyPr lIns="62225" tIns="31100" rIns="62225" bIns="31100" anchor="t" anchorCtr="0">
            <a:noAutofit/>
          </a:bodyPr>
          <a:lstStyle/>
          <a:p>
            <a:pPr marL="0" marR="0" lvl="0" indent="0" algn="ctr" rtl="0">
              <a:spcBef>
                <a:spcPts val="0"/>
              </a:spcBef>
              <a:spcAft>
                <a:spcPts val="0"/>
              </a:spcAft>
              <a:buSzPct val="25000"/>
              <a:buNone/>
            </a:pPr>
            <a:r>
              <a:rPr lang="fr" sz="1200" b="1">
                <a:solidFill>
                  <a:schemeClr val="lt1"/>
                </a:solidFill>
                <a:latin typeface="Arial"/>
                <a:ea typeface="Arial"/>
                <a:cs typeface="Arial"/>
                <a:sym typeface="Arial"/>
              </a:rPr>
              <a:t>SITE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L’alignement multiple au format fasta</a:t>
            </a:r>
          </a:p>
        </p:txBody>
      </p:sp>
      <p:sp>
        <p:nvSpPr>
          <p:cNvPr id="349" name="Shape 349"/>
          <p:cNvSpPr txBox="1">
            <a:spLocks noGrp="1"/>
          </p:cNvSpPr>
          <p:nvPr>
            <p:ph type="body" idx="1"/>
          </p:nvPr>
        </p:nvSpPr>
        <p:spPr>
          <a:xfrm>
            <a:off x="2948940" y="1268016"/>
            <a:ext cx="3029988" cy="3364863"/>
          </a:xfrm>
          <a:prstGeom prst="rect">
            <a:avLst/>
          </a:prstGeom>
          <a:solidFill>
            <a:schemeClr val="lt1"/>
          </a:solidFill>
          <a:ln w="12700" cap="flat" cmpd="sng">
            <a:solidFill>
              <a:schemeClr val="accent1"/>
            </a:solidFill>
            <a:prstDash val="solid"/>
            <a:miter/>
            <a:headEnd type="none" w="med" len="med"/>
            <a:tailEnd type="none" w="med" len="med"/>
          </a:ln>
        </p:spPr>
        <p:txBody>
          <a:bodyPr lIns="68575" tIns="34275" rIns="68575" bIns="34275" anchor="t" anchorCtr="0">
            <a:noAutofit/>
          </a:bodyPr>
          <a:lstStyle/>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&gt;danio</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MKATSGPNGLRLCVLSCLFVLHIFTRVAGNMASPSHFGVAST----EVHRNRHPKRRNPH</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FRPPVESRTDDDGMRLMLSLYRIAADADGRPKQHKIFGSNTIRLLQASTTEKHFPPTSSD</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LQYTYTVKYELNDL-LLDKLVKASFMYLRSPMSSRL----------------PYICEASV</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TSLQNPLEGDRITMGPRSRWTETDVTDHV--------SESKDGHVSFFARYWCTKPEHKR</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SV----AHRKRF---------PPQHHLRAPLLLLFLEENKHPVEWG--------------</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-KSFPPLSRPRTRR</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&gt;oryzias</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MRATRGTRSLLRTCALTCFLFLLCSTCA-GAATRRNVASHPSTSKRSRRSHQSAKHMGAH</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HRPLTDEQKADQNLQFMLSLYRSAAEPDGRPKQHRKFGSNTVRLLRPTASSVHYRPTSGD</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LCYTFTVQYKLDTLP-SEQLVRASFIHLRTSSLTLSTSQT----------VEPPQCRAQI</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ASF---GGKSLAVLEPHEQWTETDITAHVSAHILQGRDINEEGHLTLTAQYWCTEPGKPD</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-----VDERKRW---------NSEPHLEAPSLLLYLEEERENST--LELKDSFLDALN--</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-SPTSSS-------</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&gt;takifugu</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-----------------------------MDDRKLSPSRRSSLRRSRARLPDGGAH----</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HRPLTDEQKADQNLRFMLNLYQSAAEPDGRPKQHRKFGSNTVRLLKPSASSVRYLPAP--</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-----TVQYHMDTLP-TEQLVRASFVHLRSSSATSSSLNAT-------QGAKPPRCEARI</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TSL---GQESLVTLEPHEQWMETDITAHVR----QDKNQSPGKFLTLTGQYWCAAEDALV</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HSEEDVGLKWWWTRLQERGRRSGEHHLEVPSLLLYLEEQREEQR----------------</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---------RHRR-</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&gt;tetraodon</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-RPLTDEQKADQNLQFMMSLYRSAAEPDGRPKQHRKFGSNTVRLLKPSASSVSYLPASPD</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HQYHFSVQYHLDTLP-SEQLVRASFVHLRSAP-APFNSSQG---------APPPRCRARV</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APL---GRESLVVLEPHQRWTETDITAHVR----QRQDQSPGGALTLTAQYRCTAPMAAQ</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GGG---GLPRPW------AQRRGGQHLEVPSLLLYLEEERDGNVWMGDLLG---------</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-----PEQRRRRRR</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&gt;gasterosteus</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-----------QNLQFMLSLYRSAAEPDGRPKQHRKFGSNTVRLLRPSAASVRHLPASPD</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HRYSFTVQYNLDTVP-SEQLIRASFIHLRSAPSSSSARP-----------LRPPRCRAQI</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---PSLGKASLVTLEPHERWTETDITAHVR----RGRSRGPGGHLTLTAQYWCTAWGGGF</a:t>
            </a:r>
          </a:p>
          <a:p>
            <a:pPr marL="177800" marR="0" lvl="0" indent="-177800" algn="l" rtl="0">
              <a:lnSpc>
                <a:spcPct val="100000"/>
              </a:lnSpc>
              <a:spcBef>
                <a:spcPts val="0"/>
              </a:spcBef>
              <a:spcAft>
                <a:spcPts val="0"/>
              </a:spcAft>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---------------------PSTGGSPTSRSRLFFYTWRRS------------------</a:t>
            </a:r>
          </a:p>
          <a:p>
            <a:pPr marL="177800" marR="0" lvl="0" indent="-177800" algn="l" rtl="0">
              <a:lnSpc>
                <a:spcPct val="100000"/>
              </a:lnSpc>
              <a:spcBef>
                <a:spcPts val="0"/>
              </a:spcBef>
              <a:buClr>
                <a:schemeClr val="dk1"/>
              </a:buClr>
              <a:buSzPct val="25000"/>
              <a:buFont typeface="Arial"/>
              <a:buNone/>
            </a:pPr>
            <a:r>
              <a:rPr lang="fr" sz="600" b="1" i="0" u="none" strike="noStrike" cap="none">
                <a:solidFill>
                  <a:schemeClr val="dk1"/>
                </a:solidFill>
                <a:latin typeface="Courier New"/>
                <a:ea typeface="Courier New"/>
                <a:cs typeface="Courier New"/>
                <a:sym typeface="Courier New"/>
              </a:rPr>
              <a:t>-GRTPPQRTPRTRR</a:t>
            </a:r>
          </a:p>
        </p:txBody>
      </p:sp>
      <p:sp>
        <p:nvSpPr>
          <p:cNvPr id="350" name="Shape 35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22</a:t>
            </a:fld>
            <a:endParaRPr lang="fr" sz="9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a:stretch/>
        </p:blipFill>
        <p:spPr>
          <a:xfrm>
            <a:off x="1485036" y="1203246"/>
            <a:ext cx="6038796" cy="3926111"/>
          </a:xfrm>
          <a:prstGeom prst="rect">
            <a:avLst/>
          </a:prstGeom>
          <a:noFill/>
          <a:ln>
            <a:noFill/>
          </a:ln>
        </p:spPr>
      </p:pic>
      <p:sp>
        <p:nvSpPr>
          <p:cNvPr id="356" name="Shape 35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r"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Les outils les plus populaires</a:t>
            </a:r>
          </a:p>
        </p:txBody>
      </p:sp>
      <p:sp>
        <p:nvSpPr>
          <p:cNvPr id="357" name="Shape 357"/>
          <p:cNvSpPr/>
          <p:nvPr/>
        </p:nvSpPr>
        <p:spPr>
          <a:xfrm>
            <a:off x="1272625" y="2473763"/>
            <a:ext cx="1126844" cy="1175838"/>
          </a:xfrm>
          <a:prstGeom prst="ellipse">
            <a:avLst/>
          </a:prstGeom>
          <a:noFill/>
          <a:ln w="12700"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94000"/>
              </a:lnSpc>
              <a:spcBef>
                <a:spcPts val="0"/>
              </a:spcBef>
              <a:buNone/>
            </a:pPr>
            <a:endParaRPr sz="1200">
              <a:solidFill>
                <a:schemeClr val="lt1"/>
              </a:solidFill>
              <a:latin typeface="Calibri"/>
              <a:ea typeface="Calibri"/>
              <a:cs typeface="Calibri"/>
              <a:sym typeface="Calibri"/>
            </a:endParaRPr>
          </a:p>
        </p:txBody>
      </p:sp>
      <p:sp>
        <p:nvSpPr>
          <p:cNvPr id="358" name="Shape 358"/>
          <p:cNvSpPr/>
          <p:nvPr/>
        </p:nvSpPr>
        <p:spPr>
          <a:xfrm>
            <a:off x="4425020" y="2522757"/>
            <a:ext cx="749598" cy="213862"/>
          </a:xfrm>
          <a:prstGeom prst="ellipse">
            <a:avLst/>
          </a:prstGeom>
          <a:noFill/>
          <a:ln w="12700"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94000"/>
              </a:lnSpc>
              <a:spcBef>
                <a:spcPts val="0"/>
              </a:spcBef>
              <a:buNone/>
            </a:pPr>
            <a:endParaRPr sz="1200">
              <a:solidFill>
                <a:schemeClr val="lt1"/>
              </a:solidFill>
              <a:latin typeface="Calibri"/>
              <a:ea typeface="Calibri"/>
              <a:cs typeface="Calibri"/>
              <a:sym typeface="Calibri"/>
            </a:endParaRPr>
          </a:p>
        </p:txBody>
      </p:sp>
      <p:sp>
        <p:nvSpPr>
          <p:cNvPr id="359" name="Shape 35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23</a:t>
            </a:fld>
            <a:endParaRPr lang="fr" sz="900">
              <a:solidFill>
                <a:srgbClr val="888888"/>
              </a:solidFill>
              <a:latin typeface="Calibri"/>
              <a:ea typeface="Calibri"/>
              <a:cs typeface="Calibri"/>
              <a:sym typeface="Calibri"/>
            </a:endParaRPr>
          </a:p>
        </p:txBody>
      </p:sp>
      <p:sp>
        <p:nvSpPr>
          <p:cNvPr id="360" name="Shape 360"/>
          <p:cNvSpPr/>
          <p:nvPr/>
        </p:nvSpPr>
        <p:spPr>
          <a:xfrm>
            <a:off x="1289451" y="4629467"/>
            <a:ext cx="1126844" cy="465435"/>
          </a:xfrm>
          <a:prstGeom prst="ellipse">
            <a:avLst/>
          </a:prstGeom>
          <a:noFill/>
          <a:ln w="12700" cap="flat" cmpd="sng">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lnSpc>
                <a:spcPct val="94000"/>
              </a:lnSpc>
              <a:spcBef>
                <a:spcPts val="0"/>
              </a:spcBef>
              <a:buNone/>
            </a:pPr>
            <a:endParaRPr sz="12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623887" y="1282303"/>
            <a:ext cx="7886699" cy="2139552"/>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dk1"/>
              </a:buClr>
              <a:buSzPct val="25000"/>
              <a:buFont typeface="Calibri"/>
              <a:buNone/>
            </a:pPr>
            <a:r>
              <a:rPr lang="fr" sz="4500" b="0" i="0" u="none" strike="noStrike" cap="none">
                <a:solidFill>
                  <a:schemeClr val="dk1"/>
                </a:solidFill>
                <a:latin typeface="Calibri"/>
                <a:ea typeface="Calibri"/>
                <a:cs typeface="Calibri"/>
                <a:sym typeface="Calibri"/>
              </a:rPr>
              <a:t>Construire un alignement multiple</a:t>
            </a:r>
          </a:p>
        </p:txBody>
      </p:sp>
      <p:sp>
        <p:nvSpPr>
          <p:cNvPr id="366" name="Shape 366"/>
          <p:cNvSpPr txBox="1">
            <a:spLocks noGrp="1"/>
          </p:cNvSpPr>
          <p:nvPr>
            <p:ph type="body" idx="1"/>
          </p:nvPr>
        </p:nvSpPr>
        <p:spPr>
          <a:xfrm>
            <a:off x="623887" y="3442097"/>
            <a:ext cx="7886699" cy="112514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rgbClr val="888888"/>
              </a:buClr>
              <a:buSzPct val="25000"/>
              <a:buFont typeface="Arial"/>
              <a:buNone/>
            </a:pPr>
            <a:endParaRPr sz="2400" b="0" i="0" u="none" strike="noStrike" cap="none">
              <a:solidFill>
                <a:srgbClr val="888888"/>
              </a:solidFill>
              <a:latin typeface="Calibri"/>
              <a:ea typeface="Calibri"/>
              <a:cs typeface="Calibri"/>
              <a:sym typeface="Calibri"/>
            </a:endParaRPr>
          </a:p>
        </p:txBody>
      </p:sp>
      <p:sp>
        <p:nvSpPr>
          <p:cNvPr id="367" name="Shape 3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24</a:t>
            </a:fld>
            <a:endParaRPr lang="fr" sz="9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Approches traditionnelles</a:t>
            </a:r>
          </a:p>
        </p:txBody>
      </p:sp>
      <p:sp>
        <p:nvSpPr>
          <p:cNvPr id="373" name="Shape 373"/>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419100" marR="0" lvl="0" indent="-400050" algn="l" rtl="0">
              <a:lnSpc>
                <a:spcPct val="90000"/>
              </a:lnSpc>
              <a:spcBef>
                <a:spcPts val="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optimal</a:t>
            </a:r>
          </a:p>
          <a:p>
            <a:pPr marL="419100" marR="0" lvl="0" indent="-400050" algn="l" rtl="0">
              <a:lnSpc>
                <a:spcPct val="90000"/>
              </a:lnSpc>
              <a:spcBef>
                <a:spcPts val="80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progressif</a:t>
            </a:r>
          </a:p>
          <a:p>
            <a:pPr marL="419100" marR="0" lvl="0" indent="-400050" algn="l" rtl="0">
              <a:lnSpc>
                <a:spcPct val="90000"/>
              </a:lnSpc>
              <a:spcBef>
                <a:spcPts val="800"/>
              </a:spcBef>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itératif</a:t>
            </a:r>
          </a:p>
        </p:txBody>
      </p:sp>
      <p:sp>
        <p:nvSpPr>
          <p:cNvPr id="374" name="Shape 37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25</a:t>
            </a:fld>
            <a:endParaRPr lang="fr" sz="9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Approches traditionnelles</a:t>
            </a:r>
          </a:p>
        </p:txBody>
      </p:sp>
      <p:sp>
        <p:nvSpPr>
          <p:cNvPr id="380" name="Shape 38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419100" marR="0" lvl="0" indent="-400050" algn="l" rtl="0">
              <a:lnSpc>
                <a:spcPct val="90000"/>
              </a:lnSpc>
              <a:spcBef>
                <a:spcPts val="0"/>
              </a:spcBef>
              <a:spcAft>
                <a:spcPts val="0"/>
              </a:spcAft>
              <a:buClr>
                <a:srgbClr val="FF0000"/>
              </a:buClr>
              <a:buSzPct val="100000"/>
              <a:buFont typeface="Calibri"/>
              <a:buAutoNum type="alphaUcPeriod"/>
            </a:pPr>
            <a:r>
              <a:rPr lang="fr" sz="2100" b="0" i="0" u="none" strike="noStrike" cap="none">
                <a:solidFill>
                  <a:srgbClr val="FF0000"/>
                </a:solidFill>
                <a:latin typeface="Calibri"/>
                <a:ea typeface="Calibri"/>
                <a:cs typeface="Calibri"/>
                <a:sym typeface="Calibri"/>
              </a:rPr>
              <a:t>alignement multiple optimal</a:t>
            </a:r>
          </a:p>
          <a:p>
            <a:pPr marL="419100" marR="0" lvl="0" indent="-400050" algn="l" rtl="0">
              <a:lnSpc>
                <a:spcPct val="90000"/>
              </a:lnSpc>
              <a:spcBef>
                <a:spcPts val="80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progressif</a:t>
            </a:r>
          </a:p>
          <a:p>
            <a:pPr marL="419100" marR="0" lvl="0" indent="-400050" algn="l" rtl="0">
              <a:lnSpc>
                <a:spcPct val="90000"/>
              </a:lnSpc>
              <a:spcBef>
                <a:spcPts val="800"/>
              </a:spcBef>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itératif</a:t>
            </a:r>
          </a:p>
        </p:txBody>
      </p:sp>
      <p:sp>
        <p:nvSpPr>
          <p:cNvPr id="381" name="Shape 38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26</a:t>
            </a:fld>
            <a:endParaRPr lang="fr" sz="9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1485900" y="205978"/>
            <a:ext cx="6161481" cy="421555"/>
          </a:xfrm>
          <a:prstGeom prst="rect">
            <a:avLst/>
          </a:prstGeom>
          <a:noFill/>
          <a:ln>
            <a:noFill/>
          </a:ln>
        </p:spPr>
        <p:txBody>
          <a:bodyPr lIns="68575" tIns="34275" rIns="68575" bIns="34275" anchor="ctr" anchorCtr="0">
            <a:noAutofit/>
          </a:bodyPr>
          <a:lstStyle/>
          <a:p>
            <a:pPr marL="558800" marR="0" lvl="0" indent="-558800" algn="l" rtl="0">
              <a:lnSpc>
                <a:spcPct val="90000"/>
              </a:lnSpc>
              <a:spcBef>
                <a:spcPts val="0"/>
              </a:spcBef>
              <a:buClr>
                <a:schemeClr val="dk1"/>
              </a:buClr>
              <a:buSzPct val="100000"/>
              <a:buFont typeface="Calibri"/>
              <a:buAutoNum type="alphaUcPeriod"/>
            </a:pPr>
            <a:r>
              <a:rPr lang="fr" sz="2200" b="0" i="0" u="none" strike="noStrike" cap="none">
                <a:solidFill>
                  <a:schemeClr val="dk1"/>
                </a:solidFill>
                <a:latin typeface="Calibri"/>
                <a:ea typeface="Calibri"/>
                <a:cs typeface="Calibri"/>
                <a:sym typeface="Calibri"/>
              </a:rPr>
              <a:t> Alignement multiple optimal</a:t>
            </a:r>
          </a:p>
        </p:txBody>
      </p:sp>
      <p:pic>
        <p:nvPicPr>
          <p:cNvPr id="388" name="Shape 388" descr="ali_3d"/>
          <p:cNvPicPr preferRelativeResize="0"/>
          <p:nvPr/>
        </p:nvPicPr>
        <p:blipFill rotWithShape="1">
          <a:blip r:embed="rId3">
            <a:alphaModFix/>
          </a:blip>
          <a:srcRect/>
          <a:stretch/>
        </p:blipFill>
        <p:spPr>
          <a:xfrm>
            <a:off x="1806140" y="2792219"/>
            <a:ext cx="3081337" cy="1837134"/>
          </a:xfrm>
          <a:prstGeom prst="rect">
            <a:avLst/>
          </a:prstGeom>
          <a:noFill/>
          <a:ln w="9525" cap="flat" cmpd="sng">
            <a:solidFill>
              <a:schemeClr val="accent1"/>
            </a:solidFill>
            <a:prstDash val="solid"/>
            <a:miter/>
            <a:headEnd type="none" w="med" len="med"/>
            <a:tailEnd type="none" w="med" len="med"/>
          </a:ln>
        </p:spPr>
      </p:pic>
      <p:pic>
        <p:nvPicPr>
          <p:cNvPr id="389" name="Shape 389" descr="ali_3d2"/>
          <p:cNvPicPr preferRelativeResize="0"/>
          <p:nvPr/>
        </p:nvPicPr>
        <p:blipFill rotWithShape="1">
          <a:blip r:embed="rId4">
            <a:alphaModFix/>
          </a:blip>
          <a:srcRect/>
          <a:stretch/>
        </p:blipFill>
        <p:spPr>
          <a:xfrm>
            <a:off x="5475697" y="2983913"/>
            <a:ext cx="1579959" cy="1178718"/>
          </a:xfrm>
          <a:prstGeom prst="rect">
            <a:avLst/>
          </a:prstGeom>
          <a:noFill/>
          <a:ln w="9525" cap="flat" cmpd="sng">
            <a:solidFill>
              <a:schemeClr val="accent1"/>
            </a:solidFill>
            <a:prstDash val="solid"/>
            <a:miter/>
            <a:headEnd type="none" w="med" len="med"/>
            <a:tailEnd type="none" w="med" len="med"/>
          </a:ln>
        </p:spPr>
      </p:pic>
      <p:sp>
        <p:nvSpPr>
          <p:cNvPr id="390" name="Shape 390"/>
          <p:cNvSpPr txBox="1"/>
          <p:nvPr/>
        </p:nvSpPr>
        <p:spPr>
          <a:xfrm>
            <a:off x="1417722" y="789552"/>
            <a:ext cx="6286626" cy="1633379"/>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SzPct val="25000"/>
              <a:buNone/>
            </a:pPr>
            <a:r>
              <a:rPr lang="fr" sz="1600">
                <a:solidFill>
                  <a:schemeClr val="dk1"/>
                </a:solidFill>
                <a:latin typeface="Calibri"/>
                <a:ea typeface="Calibri"/>
                <a:cs typeface="Calibri"/>
                <a:sym typeface="Calibri"/>
              </a:rPr>
              <a:t>Extension directe des programmes dynamiques des alignements de séquences par paires à N dimensions (Sankoff, 1975).</a:t>
            </a:r>
          </a:p>
          <a:p>
            <a:pPr marL="0" marR="0" lvl="0" indent="0" algn="l" rtl="0">
              <a:spcBef>
                <a:spcPts val="1200"/>
              </a:spcBef>
              <a:spcAft>
                <a:spcPts val="0"/>
              </a:spcAft>
              <a:buSzPct val="25000"/>
              <a:buNone/>
            </a:pPr>
            <a:r>
              <a:rPr lang="fr" sz="1600">
                <a:solidFill>
                  <a:schemeClr val="dk1"/>
                </a:solidFill>
                <a:latin typeface="Calibri"/>
                <a:ea typeface="Calibri"/>
                <a:cs typeface="Calibri"/>
                <a:sym typeface="Calibri"/>
              </a:rPr>
              <a:t>Examine l’ensemble des alignements possibles afin de trouver l’alignement optimal</a:t>
            </a:r>
          </a:p>
          <a:p>
            <a:pPr marL="0" marR="0" lvl="0" indent="0" algn="l" rtl="0">
              <a:spcBef>
                <a:spcPts val="1200"/>
              </a:spcBef>
              <a:buSzPct val="25000"/>
              <a:buNone/>
            </a:pPr>
            <a:r>
              <a:rPr lang="fr" sz="1600">
                <a:solidFill>
                  <a:schemeClr val="dk1"/>
                </a:solidFill>
                <a:latin typeface="Calibri"/>
                <a:ea typeface="Calibri"/>
                <a:cs typeface="Calibri"/>
                <a:sym typeface="Calibri"/>
              </a:rPr>
              <a:t>Exemple: alignement de 3 séquences</a:t>
            </a:r>
          </a:p>
        </p:txBody>
      </p:sp>
      <p:sp>
        <p:nvSpPr>
          <p:cNvPr id="391" name="Shape 39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27</a:t>
            </a:fld>
            <a:endParaRPr lang="fr" sz="9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1485900" y="205978"/>
            <a:ext cx="6161481" cy="421555"/>
          </a:xfrm>
          <a:prstGeom prst="rect">
            <a:avLst/>
          </a:prstGeom>
          <a:noFill/>
          <a:ln>
            <a:noFill/>
          </a:ln>
        </p:spPr>
        <p:txBody>
          <a:bodyPr lIns="68575" tIns="34275" rIns="68575" bIns="34275" anchor="ctr" anchorCtr="0">
            <a:noAutofit/>
          </a:bodyPr>
          <a:lstStyle/>
          <a:p>
            <a:pPr marL="558800" marR="0" lvl="0" indent="-558800" algn="l" rtl="0">
              <a:lnSpc>
                <a:spcPct val="90000"/>
              </a:lnSpc>
              <a:spcBef>
                <a:spcPts val="0"/>
              </a:spcBef>
              <a:buClr>
                <a:schemeClr val="dk1"/>
              </a:buClr>
              <a:buSzPct val="100000"/>
              <a:buFont typeface="Calibri"/>
              <a:buAutoNum type="alphaUcPeriod"/>
            </a:pPr>
            <a:r>
              <a:rPr lang="fr" sz="2200" b="0" i="0" u="none" strike="noStrike" cap="none">
                <a:solidFill>
                  <a:schemeClr val="dk1"/>
                </a:solidFill>
                <a:latin typeface="Calibri"/>
                <a:ea typeface="Calibri"/>
                <a:cs typeface="Calibri"/>
                <a:sym typeface="Calibri"/>
              </a:rPr>
              <a:t> Alignement multiple optimal</a:t>
            </a:r>
          </a:p>
        </p:txBody>
      </p:sp>
      <p:pic>
        <p:nvPicPr>
          <p:cNvPr id="398" name="Shape 398" descr="ali_3d"/>
          <p:cNvPicPr preferRelativeResize="0"/>
          <p:nvPr/>
        </p:nvPicPr>
        <p:blipFill rotWithShape="1">
          <a:blip r:embed="rId3">
            <a:alphaModFix/>
          </a:blip>
          <a:srcRect/>
          <a:stretch/>
        </p:blipFill>
        <p:spPr>
          <a:xfrm>
            <a:off x="2274356" y="716550"/>
            <a:ext cx="2377272" cy="1417361"/>
          </a:xfrm>
          <a:prstGeom prst="rect">
            <a:avLst/>
          </a:prstGeom>
          <a:noFill/>
          <a:ln w="9525" cap="flat" cmpd="sng">
            <a:solidFill>
              <a:schemeClr val="accent1"/>
            </a:solidFill>
            <a:prstDash val="solid"/>
            <a:miter/>
            <a:headEnd type="none" w="med" len="med"/>
            <a:tailEnd type="none" w="med" len="med"/>
          </a:ln>
        </p:spPr>
      </p:pic>
      <p:pic>
        <p:nvPicPr>
          <p:cNvPr id="399" name="Shape 399" descr="ali_3d2"/>
          <p:cNvPicPr preferRelativeResize="0"/>
          <p:nvPr/>
        </p:nvPicPr>
        <p:blipFill rotWithShape="1">
          <a:blip r:embed="rId4">
            <a:alphaModFix/>
          </a:blip>
          <a:srcRect/>
          <a:stretch/>
        </p:blipFill>
        <p:spPr>
          <a:xfrm>
            <a:off x="5600858" y="908242"/>
            <a:ext cx="1218949" cy="909389"/>
          </a:xfrm>
          <a:prstGeom prst="rect">
            <a:avLst/>
          </a:prstGeom>
          <a:noFill/>
          <a:ln w="9525" cap="flat" cmpd="sng">
            <a:solidFill>
              <a:schemeClr val="accent1"/>
            </a:solidFill>
            <a:prstDash val="solid"/>
            <a:miter/>
            <a:headEnd type="none" w="med" len="med"/>
            <a:tailEnd type="none" w="med" len="med"/>
          </a:ln>
        </p:spPr>
      </p:pic>
      <p:sp>
        <p:nvSpPr>
          <p:cNvPr id="400" name="Shape 400"/>
          <p:cNvSpPr/>
          <p:nvPr/>
        </p:nvSpPr>
        <p:spPr>
          <a:xfrm>
            <a:off x="1367984" y="2350962"/>
            <a:ext cx="6279397" cy="2289809"/>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r>
              <a:rPr lang="fr" sz="1600" u="sng">
                <a:solidFill>
                  <a:schemeClr val="dk1"/>
                </a:solidFill>
                <a:latin typeface="Calibri"/>
                <a:ea typeface="Calibri"/>
                <a:cs typeface="Calibri"/>
                <a:sym typeface="Calibri"/>
              </a:rPr>
              <a:t>Problème</a:t>
            </a:r>
            <a:r>
              <a:rPr lang="fr" sz="1600">
                <a:solidFill>
                  <a:schemeClr val="dk1"/>
                </a:solidFill>
                <a:latin typeface="Calibri"/>
                <a:ea typeface="Calibri"/>
                <a:cs typeface="Calibri"/>
                <a:sym typeface="Calibri"/>
              </a:rPr>
              <a:t> </a:t>
            </a:r>
          </a:p>
          <a:p>
            <a:pPr marL="0" marR="0" lvl="0" indent="0" algn="l" rtl="0">
              <a:spcBef>
                <a:spcPts val="1200"/>
              </a:spcBef>
              <a:spcAft>
                <a:spcPts val="0"/>
              </a:spcAft>
              <a:buSzPct val="25000"/>
              <a:buNone/>
            </a:pPr>
            <a:r>
              <a:rPr lang="fr" sz="1600">
                <a:solidFill>
                  <a:schemeClr val="dk1"/>
                </a:solidFill>
                <a:latin typeface="Calibri"/>
                <a:ea typeface="Calibri"/>
                <a:cs typeface="Calibri"/>
                <a:sym typeface="Calibri"/>
              </a:rPr>
              <a:t>L’alignement mathématique optimisé n’est pas nécessairement l’alignement biologique optimal.</a:t>
            </a:r>
          </a:p>
          <a:p>
            <a:pPr marL="0" marR="0" lvl="0" indent="0" algn="l" rtl="0">
              <a:spcBef>
                <a:spcPts val="1200"/>
              </a:spcBef>
              <a:spcAft>
                <a:spcPts val="0"/>
              </a:spcAft>
              <a:buSzPct val="25000"/>
              <a:buNone/>
            </a:pPr>
            <a:r>
              <a:rPr lang="fr" sz="1600">
                <a:solidFill>
                  <a:schemeClr val="dk1"/>
                </a:solidFill>
                <a:latin typeface="Calibri"/>
                <a:ea typeface="Calibri"/>
                <a:cs typeface="Calibri"/>
                <a:sym typeface="Calibri"/>
              </a:rPr>
              <a:t>Le temps CPU (temps de calcul sur ordinateur) et la mémoire requise sont prohibitifs pour un usage classique (temps requis est proportionnel à N</a:t>
            </a:r>
            <a:r>
              <a:rPr lang="fr" sz="1600" baseline="30000">
                <a:solidFill>
                  <a:schemeClr val="dk1"/>
                </a:solidFill>
                <a:latin typeface="Calibri"/>
                <a:ea typeface="Calibri"/>
                <a:cs typeface="Calibri"/>
                <a:sym typeface="Calibri"/>
              </a:rPr>
              <a:t>k</a:t>
            </a:r>
            <a:r>
              <a:rPr lang="fr" sz="1600">
                <a:solidFill>
                  <a:schemeClr val="dk1"/>
                </a:solidFill>
                <a:latin typeface="Calibri"/>
                <a:ea typeface="Calibri"/>
                <a:cs typeface="Calibri"/>
                <a:sym typeface="Calibri"/>
              </a:rPr>
              <a:t> avec k séquences de longueur N).</a:t>
            </a:r>
          </a:p>
          <a:p>
            <a:pPr marL="0" marR="0" lvl="0" indent="0" algn="l" rtl="0">
              <a:spcBef>
                <a:spcPts val="1200"/>
              </a:spcBef>
              <a:buSzPct val="25000"/>
              <a:buNone/>
            </a:pPr>
            <a:r>
              <a:rPr lang="fr" sz="1600">
                <a:solidFill>
                  <a:schemeClr val="dk1"/>
                </a:solidFill>
                <a:latin typeface="Calibri"/>
                <a:ea typeface="Calibri"/>
                <a:cs typeface="Calibri"/>
                <a:sym typeface="Calibri"/>
              </a:rPr>
              <a:t>En pratique, moins de 10 séquences peuvent être alignées.</a:t>
            </a:r>
          </a:p>
        </p:txBody>
      </p:sp>
      <p:sp>
        <p:nvSpPr>
          <p:cNvPr id="401" name="Shape 40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28</a:t>
            </a:fld>
            <a:endParaRPr lang="fr" sz="9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1485036" y="205222"/>
            <a:ext cx="6320518" cy="45579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Stratégies d’alignements non-optimales</a:t>
            </a:r>
          </a:p>
        </p:txBody>
      </p:sp>
      <p:sp>
        <p:nvSpPr>
          <p:cNvPr id="407" name="Shape 40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29</a:t>
            </a:fld>
            <a:endParaRPr lang="fr" sz="900">
              <a:solidFill>
                <a:srgbClr val="888888"/>
              </a:solidFill>
              <a:latin typeface="Calibri"/>
              <a:ea typeface="Calibri"/>
              <a:cs typeface="Calibri"/>
              <a:sym typeface="Calibri"/>
            </a:endParaRPr>
          </a:p>
        </p:txBody>
      </p:sp>
      <p:sp>
        <p:nvSpPr>
          <p:cNvPr id="408" name="Shape 408"/>
          <p:cNvSpPr/>
          <p:nvPr/>
        </p:nvSpPr>
        <p:spPr>
          <a:xfrm>
            <a:off x="3641127" y="1101952"/>
            <a:ext cx="1910737" cy="587919"/>
          </a:xfrm>
          <a:prstGeom prst="roundRect">
            <a:avLst>
              <a:gd name="adj" fmla="val 16667"/>
            </a:avLst>
          </a:prstGeom>
          <a:solidFill>
            <a:srgbClr val="C4E0B2"/>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ctr" rtl="0">
              <a:lnSpc>
                <a:spcPct val="94000"/>
              </a:lnSpc>
              <a:spcBef>
                <a:spcPts val="0"/>
              </a:spcBef>
              <a:spcAft>
                <a:spcPts val="0"/>
              </a:spcAft>
              <a:buSzPct val="25000"/>
              <a:buNone/>
            </a:pPr>
            <a:r>
              <a:rPr lang="fr" sz="1200">
                <a:solidFill>
                  <a:schemeClr val="dk1"/>
                </a:solidFill>
                <a:latin typeface="Arial"/>
                <a:ea typeface="Arial"/>
                <a:cs typeface="Arial"/>
                <a:sym typeface="Arial"/>
              </a:rPr>
              <a:t>Comparaison de toutes les paires de séquences</a:t>
            </a:r>
          </a:p>
        </p:txBody>
      </p:sp>
      <p:sp>
        <p:nvSpPr>
          <p:cNvPr id="409" name="Shape 409"/>
          <p:cNvSpPr/>
          <p:nvPr/>
        </p:nvSpPr>
        <p:spPr>
          <a:xfrm>
            <a:off x="5184415" y="2130810"/>
            <a:ext cx="1910737" cy="587919"/>
          </a:xfrm>
          <a:prstGeom prst="roundRect">
            <a:avLst>
              <a:gd name="adj" fmla="val 16667"/>
            </a:avLst>
          </a:prstGeom>
          <a:solidFill>
            <a:srgbClr val="DBDBDB"/>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ctr" rtl="0">
              <a:lnSpc>
                <a:spcPct val="94000"/>
              </a:lnSpc>
              <a:spcBef>
                <a:spcPts val="0"/>
              </a:spcBef>
              <a:spcAft>
                <a:spcPts val="0"/>
              </a:spcAft>
              <a:buNone/>
            </a:pPr>
            <a:endParaRPr sz="1200">
              <a:solidFill>
                <a:schemeClr val="dk1"/>
              </a:solidFill>
              <a:latin typeface="Arial"/>
              <a:ea typeface="Arial"/>
              <a:cs typeface="Arial"/>
              <a:sym typeface="Arial"/>
            </a:endParaRPr>
          </a:p>
          <a:p>
            <a:pPr marL="0" marR="0" lvl="0" indent="0" algn="ctr" rtl="0">
              <a:lnSpc>
                <a:spcPct val="94000"/>
              </a:lnSpc>
              <a:spcBef>
                <a:spcPts val="0"/>
              </a:spcBef>
              <a:spcAft>
                <a:spcPts val="0"/>
              </a:spcAft>
              <a:buSzPct val="25000"/>
              <a:buNone/>
            </a:pPr>
            <a:r>
              <a:rPr lang="fr" sz="1200">
                <a:solidFill>
                  <a:schemeClr val="dk1"/>
                </a:solidFill>
                <a:latin typeface="Arial"/>
                <a:ea typeface="Arial"/>
                <a:cs typeface="Arial"/>
                <a:sym typeface="Arial"/>
              </a:rPr>
              <a:t>Tri des séquences</a:t>
            </a:r>
          </a:p>
        </p:txBody>
      </p:sp>
      <p:sp>
        <p:nvSpPr>
          <p:cNvPr id="410" name="Shape 410"/>
          <p:cNvSpPr/>
          <p:nvPr/>
        </p:nvSpPr>
        <p:spPr>
          <a:xfrm>
            <a:off x="5184415" y="3331146"/>
            <a:ext cx="1910737" cy="587919"/>
          </a:xfrm>
          <a:prstGeom prst="roundRect">
            <a:avLst>
              <a:gd name="adj" fmla="val 16667"/>
            </a:avLst>
          </a:prstGeom>
          <a:solidFill>
            <a:srgbClr val="DBDBDB"/>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ctr" rtl="0">
              <a:lnSpc>
                <a:spcPct val="94000"/>
              </a:lnSpc>
              <a:spcBef>
                <a:spcPts val="0"/>
              </a:spcBef>
              <a:spcAft>
                <a:spcPts val="0"/>
              </a:spcAft>
              <a:buSzPct val="25000"/>
              <a:buNone/>
            </a:pPr>
            <a:r>
              <a:rPr lang="fr" sz="1200">
                <a:solidFill>
                  <a:schemeClr val="dk1"/>
                </a:solidFill>
                <a:latin typeface="Arial"/>
                <a:ea typeface="Arial"/>
                <a:cs typeface="Arial"/>
                <a:sym typeface="Arial"/>
              </a:rPr>
              <a:t>Alignements des séquences par ordre croissant</a:t>
            </a:r>
          </a:p>
        </p:txBody>
      </p:sp>
      <p:cxnSp>
        <p:nvCxnSpPr>
          <p:cNvPr id="411" name="Shape 411"/>
          <p:cNvCxnSpPr/>
          <p:nvPr/>
        </p:nvCxnSpPr>
        <p:spPr>
          <a:xfrm>
            <a:off x="4572000" y="2130810"/>
            <a:ext cx="0" cy="1788254"/>
          </a:xfrm>
          <a:prstGeom prst="straightConnector1">
            <a:avLst/>
          </a:prstGeom>
          <a:solidFill>
            <a:srgbClr val="00B8FF"/>
          </a:solidFill>
          <a:ln w="88900" cap="flat" cmpd="sng">
            <a:solidFill>
              <a:schemeClr val="dk1"/>
            </a:solidFill>
            <a:prstDash val="solid"/>
            <a:round/>
            <a:headEnd type="none" w="med" len="med"/>
            <a:tailEnd type="none" w="med" len="med"/>
          </a:ln>
        </p:spPr>
      </p:cxnSp>
      <p:cxnSp>
        <p:nvCxnSpPr>
          <p:cNvPr id="412" name="Shape 412"/>
          <p:cNvCxnSpPr>
            <a:stCxn id="408" idx="2"/>
            <a:endCxn id="409" idx="0"/>
          </p:cNvCxnSpPr>
          <p:nvPr/>
        </p:nvCxnSpPr>
        <p:spPr>
          <a:xfrm>
            <a:off x="4596496" y="1689871"/>
            <a:ext cx="1543200" cy="441000"/>
          </a:xfrm>
          <a:prstGeom prst="straightConnector1">
            <a:avLst/>
          </a:prstGeom>
          <a:solidFill>
            <a:srgbClr val="00B8FF"/>
          </a:solidFill>
          <a:ln w="9525" cap="flat" cmpd="sng">
            <a:solidFill>
              <a:schemeClr val="dk1"/>
            </a:solidFill>
            <a:prstDash val="solid"/>
            <a:round/>
            <a:headEnd type="none" w="med" len="med"/>
            <a:tailEnd type="none" w="med" len="med"/>
          </a:ln>
        </p:spPr>
      </p:cxnSp>
      <p:cxnSp>
        <p:nvCxnSpPr>
          <p:cNvPr id="413" name="Shape 413"/>
          <p:cNvCxnSpPr>
            <a:stCxn id="408" idx="2"/>
          </p:cNvCxnSpPr>
          <p:nvPr/>
        </p:nvCxnSpPr>
        <p:spPr>
          <a:xfrm flipH="1">
            <a:off x="2982496" y="1689871"/>
            <a:ext cx="1614000" cy="441000"/>
          </a:xfrm>
          <a:prstGeom prst="straightConnector1">
            <a:avLst/>
          </a:prstGeom>
          <a:solidFill>
            <a:srgbClr val="00B8FF"/>
          </a:solidFill>
          <a:ln w="9525" cap="flat" cmpd="sng">
            <a:solidFill>
              <a:schemeClr val="dk1"/>
            </a:solidFill>
            <a:prstDash val="solid"/>
            <a:round/>
            <a:headEnd type="none" w="med" len="med"/>
            <a:tailEnd type="none" w="med" len="med"/>
          </a:ln>
        </p:spPr>
      </p:cxnSp>
      <p:cxnSp>
        <p:nvCxnSpPr>
          <p:cNvPr id="414" name="Shape 414"/>
          <p:cNvCxnSpPr>
            <a:stCxn id="409" idx="2"/>
            <a:endCxn id="410" idx="0"/>
          </p:cNvCxnSpPr>
          <p:nvPr/>
        </p:nvCxnSpPr>
        <p:spPr>
          <a:xfrm>
            <a:off x="6139784" y="2718729"/>
            <a:ext cx="0" cy="612300"/>
          </a:xfrm>
          <a:prstGeom prst="straightConnector1">
            <a:avLst/>
          </a:prstGeom>
          <a:solidFill>
            <a:srgbClr val="00B8FF"/>
          </a:solidFill>
          <a:ln w="9525" cap="flat" cmpd="sng">
            <a:solidFill>
              <a:schemeClr val="dk1"/>
            </a:solidFill>
            <a:prstDash val="solid"/>
            <a:round/>
            <a:headEnd type="none" w="med" len="med"/>
            <a:tailEnd type="none" w="med" len="med"/>
          </a:ln>
        </p:spPr>
      </p:cxnSp>
      <p:sp>
        <p:nvSpPr>
          <p:cNvPr id="415" name="Shape 415"/>
          <p:cNvSpPr txBox="1"/>
          <p:nvPr/>
        </p:nvSpPr>
        <p:spPr>
          <a:xfrm rot="-5400000">
            <a:off x="4114308" y="2864677"/>
            <a:ext cx="1643960" cy="32052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600">
                <a:solidFill>
                  <a:srgbClr val="7B7B7B"/>
                </a:solidFill>
                <a:latin typeface="Calibri"/>
                <a:ea typeface="Calibri"/>
                <a:cs typeface="Calibri"/>
                <a:sym typeface="Calibri"/>
              </a:rPr>
              <a:t>Stratégie itérative</a:t>
            </a:r>
          </a:p>
        </p:txBody>
      </p:sp>
      <p:sp>
        <p:nvSpPr>
          <p:cNvPr id="416" name="Shape 416"/>
          <p:cNvSpPr/>
          <p:nvPr/>
        </p:nvSpPr>
        <p:spPr>
          <a:xfrm>
            <a:off x="2027201" y="2130810"/>
            <a:ext cx="1910737" cy="587919"/>
          </a:xfrm>
          <a:prstGeom prst="roundRect">
            <a:avLst>
              <a:gd name="adj" fmla="val 16667"/>
            </a:avLst>
          </a:prstGeom>
          <a:solidFill>
            <a:srgbClr val="BBD6EE"/>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ctr" rtl="0">
              <a:lnSpc>
                <a:spcPct val="94000"/>
              </a:lnSpc>
              <a:spcBef>
                <a:spcPts val="0"/>
              </a:spcBef>
              <a:spcAft>
                <a:spcPts val="0"/>
              </a:spcAft>
              <a:buSzPct val="25000"/>
              <a:buNone/>
            </a:pPr>
            <a:r>
              <a:rPr lang="fr" sz="1200">
                <a:solidFill>
                  <a:schemeClr val="dk1"/>
                </a:solidFill>
                <a:latin typeface="Arial"/>
                <a:ea typeface="Arial"/>
                <a:cs typeface="Arial"/>
                <a:sym typeface="Arial"/>
              </a:rPr>
              <a:t>Calcul d’un arbre de guidage</a:t>
            </a:r>
          </a:p>
        </p:txBody>
      </p:sp>
      <p:sp>
        <p:nvSpPr>
          <p:cNvPr id="417" name="Shape 417"/>
          <p:cNvSpPr/>
          <p:nvPr/>
        </p:nvSpPr>
        <p:spPr>
          <a:xfrm>
            <a:off x="2027201" y="3331146"/>
            <a:ext cx="1910737" cy="587919"/>
          </a:xfrm>
          <a:prstGeom prst="roundRect">
            <a:avLst>
              <a:gd name="adj" fmla="val 16667"/>
            </a:avLst>
          </a:prstGeom>
          <a:solidFill>
            <a:srgbClr val="BBD6EE"/>
          </a:solidFill>
          <a:ln w="9525" cap="flat" cmpd="sng">
            <a:solidFill>
              <a:schemeClr val="dk1"/>
            </a:solidFill>
            <a:prstDash val="solid"/>
            <a:round/>
            <a:headEnd type="none" w="med" len="med"/>
            <a:tailEnd type="none" w="med" len="med"/>
          </a:ln>
        </p:spPr>
        <p:txBody>
          <a:bodyPr lIns="62225" tIns="31100" rIns="62225" bIns="31100" anchor="t" anchorCtr="0">
            <a:noAutofit/>
          </a:bodyPr>
          <a:lstStyle/>
          <a:p>
            <a:pPr marL="0" marR="0" lvl="0" indent="0" algn="ctr" rtl="0">
              <a:lnSpc>
                <a:spcPct val="94000"/>
              </a:lnSpc>
              <a:spcBef>
                <a:spcPts val="0"/>
              </a:spcBef>
              <a:spcAft>
                <a:spcPts val="0"/>
              </a:spcAft>
              <a:buSzPct val="25000"/>
              <a:buNone/>
            </a:pPr>
            <a:r>
              <a:rPr lang="fr" sz="1200">
                <a:solidFill>
                  <a:schemeClr val="dk1"/>
                </a:solidFill>
                <a:latin typeface="Arial"/>
                <a:ea typeface="Arial"/>
                <a:cs typeface="Arial"/>
                <a:sym typeface="Arial"/>
              </a:rPr>
              <a:t>Alignements des groupes les plus proches</a:t>
            </a:r>
          </a:p>
        </p:txBody>
      </p:sp>
      <p:cxnSp>
        <p:nvCxnSpPr>
          <p:cNvPr id="418" name="Shape 418"/>
          <p:cNvCxnSpPr>
            <a:stCxn id="416" idx="2"/>
            <a:endCxn id="417" idx="0"/>
          </p:cNvCxnSpPr>
          <p:nvPr/>
        </p:nvCxnSpPr>
        <p:spPr>
          <a:xfrm>
            <a:off x="2982570" y="2718729"/>
            <a:ext cx="0" cy="612300"/>
          </a:xfrm>
          <a:prstGeom prst="straightConnector1">
            <a:avLst/>
          </a:prstGeom>
          <a:solidFill>
            <a:srgbClr val="00B8FF"/>
          </a:solidFill>
          <a:ln w="9525" cap="flat" cmpd="sng">
            <a:solidFill>
              <a:schemeClr val="dk1"/>
            </a:solidFill>
            <a:prstDash val="solid"/>
            <a:round/>
            <a:headEnd type="none" w="med" len="med"/>
            <a:tailEnd type="none" w="med" len="med"/>
          </a:ln>
        </p:spPr>
      </p:cxnSp>
      <p:sp>
        <p:nvSpPr>
          <p:cNvPr id="419" name="Shape 419"/>
          <p:cNvSpPr txBox="1"/>
          <p:nvPr/>
        </p:nvSpPr>
        <p:spPr>
          <a:xfrm rot="5400000">
            <a:off x="3268076" y="2864678"/>
            <a:ext cx="1915620" cy="32052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600">
                <a:solidFill>
                  <a:srgbClr val="323F4F"/>
                </a:solidFill>
                <a:latin typeface="Calibri"/>
                <a:ea typeface="Calibri"/>
                <a:cs typeface="Calibri"/>
                <a:sym typeface="Calibri"/>
              </a:rPr>
              <a:t>Stratégie progressive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723900" y="2289575"/>
            <a:ext cx="7791300" cy="1790700"/>
          </a:xfrm>
          <a:prstGeom prst="rect">
            <a:avLst/>
          </a:prstGeom>
        </p:spPr>
        <p:txBody>
          <a:bodyPr lIns="68575" tIns="68575" rIns="68575" bIns="68575" anchor="b" anchorCtr="0">
            <a:noAutofit/>
          </a:bodyPr>
          <a:lstStyle/>
          <a:p>
            <a:pPr lvl="0">
              <a:spcBef>
                <a:spcPts val="0"/>
              </a:spcBef>
              <a:buNone/>
            </a:pPr>
            <a:r>
              <a:rPr lang="fr"/>
              <a:t>Tour de table</a:t>
            </a:r>
          </a:p>
          <a:p>
            <a:pPr lvl="0">
              <a:spcBef>
                <a:spcPts val="0"/>
              </a:spcBef>
              <a:buNone/>
            </a:pPr>
            <a:endParaRPr sz="3600"/>
          </a:p>
          <a:p>
            <a:pPr lvl="0" rtl="0">
              <a:spcBef>
                <a:spcPts val="0"/>
              </a:spcBef>
              <a:buNone/>
            </a:pPr>
            <a:r>
              <a:rPr lang="fr" sz="3000" i="1"/>
              <a:t>Qui êtes vous ?</a:t>
            </a:r>
          </a:p>
          <a:p>
            <a:pPr lvl="0">
              <a:spcBef>
                <a:spcPts val="0"/>
              </a:spcBef>
              <a:buNone/>
            </a:pPr>
            <a:r>
              <a:rPr lang="fr" sz="3000" i="1"/>
              <a:t>Quelle expérience avez-vous en bioinfo ?</a:t>
            </a:r>
          </a:p>
          <a:p>
            <a:pPr lvl="0">
              <a:spcBef>
                <a:spcPts val="0"/>
              </a:spcBef>
              <a:buNone/>
            </a:pPr>
            <a:r>
              <a:rPr lang="fr" sz="3000" i="1"/>
              <a:t>Quelles attentes avez-vous pour cette formation ?</a:t>
            </a:r>
          </a:p>
        </p:txBody>
      </p:sp>
      <p:sp>
        <p:nvSpPr>
          <p:cNvPr id="145" name="Shape 14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3</a:t>
            </a:fld>
            <a:endParaRPr lang="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Approches traditionnelles</a:t>
            </a:r>
          </a:p>
        </p:txBody>
      </p:sp>
      <p:sp>
        <p:nvSpPr>
          <p:cNvPr id="425" name="Shape 425"/>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419100" marR="0" lvl="0" indent="-400050" algn="l" rtl="0">
              <a:lnSpc>
                <a:spcPct val="90000"/>
              </a:lnSpc>
              <a:spcBef>
                <a:spcPts val="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optimal</a:t>
            </a:r>
          </a:p>
          <a:p>
            <a:pPr marL="419100" marR="0" lvl="0" indent="-400050" algn="l" rtl="0">
              <a:lnSpc>
                <a:spcPct val="90000"/>
              </a:lnSpc>
              <a:spcBef>
                <a:spcPts val="800"/>
              </a:spcBef>
              <a:spcAft>
                <a:spcPts val="0"/>
              </a:spcAft>
              <a:buClr>
                <a:srgbClr val="FF0000"/>
              </a:buClr>
              <a:buSzPct val="100000"/>
              <a:buFont typeface="Calibri"/>
              <a:buAutoNum type="alphaUcPeriod"/>
            </a:pPr>
            <a:r>
              <a:rPr lang="fr" sz="2100" b="0" i="0" u="none" strike="noStrike" cap="none">
                <a:solidFill>
                  <a:srgbClr val="FF0000"/>
                </a:solidFill>
                <a:latin typeface="Calibri"/>
                <a:ea typeface="Calibri"/>
                <a:cs typeface="Calibri"/>
                <a:sym typeface="Calibri"/>
              </a:rPr>
              <a:t>alignement multiple progressif</a:t>
            </a:r>
          </a:p>
          <a:p>
            <a:pPr marL="419100" marR="0" lvl="0" indent="-400050" algn="l" rtl="0">
              <a:lnSpc>
                <a:spcPct val="90000"/>
              </a:lnSpc>
              <a:spcBef>
                <a:spcPts val="800"/>
              </a:spcBef>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itératif</a:t>
            </a:r>
          </a:p>
        </p:txBody>
      </p:sp>
      <p:sp>
        <p:nvSpPr>
          <p:cNvPr id="426" name="Shape 42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30</a:t>
            </a:fld>
            <a:endParaRPr lang="fr" sz="90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558800" marR="0" lvl="0" indent="-558800" algn="l" rtl="0">
              <a:lnSpc>
                <a:spcPct val="90000"/>
              </a:lnSpc>
              <a:spcBef>
                <a:spcPts val="0"/>
              </a:spcBef>
              <a:buClr>
                <a:schemeClr val="dk1"/>
              </a:buClr>
              <a:buSzPct val="100000"/>
              <a:buFont typeface="Calibri"/>
              <a:buAutoNum type="alphaUcPeriod" startAt="2"/>
            </a:pPr>
            <a:r>
              <a:rPr lang="fr" sz="2200" b="0" i="0" u="none" strike="noStrike" cap="none">
                <a:solidFill>
                  <a:schemeClr val="dk1"/>
                </a:solidFill>
                <a:latin typeface="Calibri"/>
                <a:ea typeface="Calibri"/>
                <a:cs typeface="Calibri"/>
                <a:sym typeface="Calibri"/>
              </a:rPr>
              <a:t> Alignement multiple progressif</a:t>
            </a:r>
          </a:p>
        </p:txBody>
      </p:sp>
      <p:sp>
        <p:nvSpPr>
          <p:cNvPr id="432" name="Shape 432"/>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fr" sz="2000"/>
              <a:t>Évite</a:t>
            </a:r>
            <a:r>
              <a:rPr lang="fr" sz="2000" b="0" i="0" u="none" strike="noStrike" cap="none">
                <a:solidFill>
                  <a:schemeClr val="dk1"/>
                </a:solidFill>
                <a:latin typeface="Calibri"/>
                <a:ea typeface="Calibri"/>
                <a:cs typeface="Calibri"/>
                <a:sym typeface="Calibri"/>
              </a:rPr>
              <a:t> le calcul de l’ensemble des alignements possibles</a:t>
            </a:r>
          </a:p>
          <a:p>
            <a:pPr marL="0" marR="0" lvl="0" indent="0" algn="l" rtl="0">
              <a:lnSpc>
                <a:spcPct val="80000"/>
              </a:lnSpc>
              <a:spcBef>
                <a:spcPts val="1000"/>
              </a:spcBef>
              <a:spcAft>
                <a:spcPts val="0"/>
              </a:spcAft>
              <a:buClr>
                <a:schemeClr val="dk1"/>
              </a:buClr>
              <a:buSzPct val="25000"/>
              <a:buFont typeface="Arial"/>
              <a:buNone/>
            </a:pPr>
            <a:r>
              <a:rPr lang="fr" sz="2000" b="0" i="0" u="none" strike="noStrike" cap="none">
                <a:solidFill>
                  <a:schemeClr val="dk1"/>
                </a:solidFill>
                <a:latin typeface="Calibri"/>
                <a:ea typeface="Calibri"/>
                <a:cs typeface="Calibri"/>
                <a:sym typeface="Calibri"/>
              </a:rPr>
              <a:t>Non garantie d’obtenir l’alignement optimal</a:t>
            </a:r>
          </a:p>
          <a:p>
            <a:pPr marL="0" marR="0" lvl="0" indent="0" algn="l" rtl="0">
              <a:lnSpc>
                <a:spcPct val="80000"/>
              </a:lnSpc>
              <a:spcBef>
                <a:spcPts val="1000"/>
              </a:spcBef>
              <a:spcAft>
                <a:spcPts val="0"/>
              </a:spcAft>
              <a:buClr>
                <a:schemeClr val="dk1"/>
              </a:buClr>
              <a:buSzPct val="25000"/>
              <a:buFont typeface="Arial"/>
              <a:buNone/>
            </a:pPr>
            <a:endParaRPr sz="2000"/>
          </a:p>
          <a:p>
            <a:pPr marL="0" marR="0" lvl="0" indent="0" algn="l" rtl="0">
              <a:lnSpc>
                <a:spcPct val="80000"/>
              </a:lnSpc>
              <a:spcBef>
                <a:spcPts val="1000"/>
              </a:spcBef>
              <a:spcAft>
                <a:spcPts val="0"/>
              </a:spcAft>
              <a:buClr>
                <a:schemeClr val="dk1"/>
              </a:buClr>
              <a:buSzPct val="25000"/>
              <a:buFont typeface="Arial"/>
              <a:buNone/>
            </a:pPr>
            <a:r>
              <a:rPr lang="fr" sz="2000" b="0" i="0" u="none" strike="noStrike" cap="none">
                <a:solidFill>
                  <a:schemeClr val="dk1"/>
                </a:solidFill>
                <a:latin typeface="Calibri"/>
                <a:ea typeface="Calibri"/>
                <a:cs typeface="Calibri"/>
                <a:sym typeface="Calibri"/>
              </a:rPr>
              <a:t>Principe : </a:t>
            </a:r>
          </a:p>
          <a:p>
            <a:pPr marL="0" marR="0" lvl="1" indent="0" algn="l" rtl="0">
              <a:lnSpc>
                <a:spcPct val="80000"/>
              </a:lnSpc>
              <a:spcBef>
                <a:spcPts val="800"/>
              </a:spcBef>
              <a:buClr>
                <a:schemeClr val="dk1"/>
              </a:buClr>
              <a:buSzPct val="25000"/>
              <a:buFont typeface="Arial"/>
              <a:buNone/>
            </a:pPr>
            <a:r>
              <a:rPr lang="fr" sz="2000" b="0" i="0" u="none" strike="noStrike" cap="none">
                <a:solidFill>
                  <a:schemeClr val="dk1"/>
                </a:solidFill>
                <a:latin typeface="Calibri"/>
                <a:ea typeface="Calibri"/>
                <a:cs typeface="Calibri"/>
                <a:sym typeface="Calibri"/>
              </a:rPr>
              <a:t>Les séquences (ou groupe de séquences) sont alignées progressivement par paires</a:t>
            </a:r>
          </a:p>
          <a:p>
            <a:pPr marL="0" marR="0" lvl="1" indent="0" algn="l" rtl="0">
              <a:lnSpc>
                <a:spcPct val="80000"/>
              </a:lnSpc>
              <a:spcBef>
                <a:spcPts val="800"/>
              </a:spcBef>
              <a:buClr>
                <a:schemeClr val="dk1"/>
              </a:buClr>
              <a:buSzPct val="25000"/>
              <a:buFont typeface="Arial"/>
              <a:buNone/>
            </a:pPr>
            <a:endParaRPr sz="2000"/>
          </a:p>
          <a:p>
            <a:pPr marL="0" marR="0" lvl="1" indent="0" algn="l" rtl="0">
              <a:lnSpc>
                <a:spcPct val="80000"/>
              </a:lnSpc>
              <a:spcBef>
                <a:spcPts val="800"/>
              </a:spcBef>
              <a:buClr>
                <a:schemeClr val="dk1"/>
              </a:buClr>
              <a:buSzPct val="25000"/>
              <a:buFont typeface="Arial"/>
              <a:buNone/>
            </a:pPr>
            <a:r>
              <a:rPr lang="fr" sz="2000"/>
              <a:t>-&gt; exemple Clustal, MUSCLE</a:t>
            </a:r>
          </a:p>
        </p:txBody>
      </p:sp>
      <p:sp>
        <p:nvSpPr>
          <p:cNvPr id="433" name="Shape 43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31</a:t>
            </a:fld>
            <a:endParaRPr lang="fr" sz="90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marL="558800" lvl="0" indent="-558800" rtl="0">
              <a:spcBef>
                <a:spcPts val="0"/>
              </a:spcBef>
              <a:buSzPct val="100000"/>
              <a:buAutoNum type="alphaUcPeriod" startAt="2"/>
            </a:pPr>
            <a:r>
              <a:rPr lang="fr" sz="2200"/>
              <a:t> Alignement multiple progressif</a:t>
            </a:r>
          </a:p>
        </p:txBody>
      </p:sp>
      <p:sp>
        <p:nvSpPr>
          <p:cNvPr id="439" name="Shape 439"/>
          <p:cNvSpPr txBox="1">
            <a:spLocks noGrp="1"/>
          </p:cNvSpPr>
          <p:nvPr>
            <p:ph type="body" idx="1"/>
          </p:nvPr>
        </p:nvSpPr>
        <p:spPr>
          <a:xfrm>
            <a:off x="628650" y="1056950"/>
            <a:ext cx="7886700" cy="3857700"/>
          </a:xfrm>
          <a:prstGeom prst="rect">
            <a:avLst/>
          </a:prstGeom>
        </p:spPr>
        <p:txBody>
          <a:bodyPr lIns="68575" tIns="68575" rIns="68575" bIns="68575" anchor="t" anchorCtr="0">
            <a:noAutofit/>
          </a:bodyPr>
          <a:lstStyle/>
          <a:p>
            <a:pPr marL="0" lvl="0" indent="0">
              <a:spcBef>
                <a:spcPts val="0"/>
              </a:spcBef>
              <a:buNone/>
            </a:pPr>
            <a:r>
              <a:rPr lang="fr" sz="1800"/>
              <a:t>Une approche alternative pour aligner des séquences multiples est de réaliser un </a:t>
            </a:r>
            <a:r>
              <a:rPr lang="fr" sz="1800">
                <a:solidFill>
                  <a:srgbClr val="FF0000"/>
                </a:solidFill>
              </a:rPr>
              <a:t>alignement progressif</a:t>
            </a:r>
            <a:r>
              <a:rPr lang="fr" sz="1800"/>
              <a:t>.</a:t>
            </a:r>
          </a:p>
          <a:p>
            <a:pPr marL="0" lvl="0" indent="0">
              <a:spcBef>
                <a:spcPts val="0"/>
              </a:spcBef>
              <a:buNone/>
            </a:pPr>
            <a:r>
              <a:rPr lang="fr" sz="1800"/>
              <a:t>L’algorithme procède en plusieurs étapes:</a:t>
            </a:r>
          </a:p>
          <a:p>
            <a:pPr marL="457200" lvl="0" indent="-342900" rtl="0">
              <a:spcBef>
                <a:spcPts val="0"/>
              </a:spcBef>
              <a:buSzPct val="100000"/>
            </a:pPr>
            <a:r>
              <a:rPr lang="fr" sz="1800"/>
              <a:t>Calculer une </a:t>
            </a:r>
            <a:r>
              <a:rPr lang="fr" sz="1800">
                <a:solidFill>
                  <a:srgbClr val="FF0000"/>
                </a:solidFill>
              </a:rPr>
              <a:t>matrice de distances</a:t>
            </a:r>
            <a:r>
              <a:rPr lang="fr" sz="1800"/>
              <a:t>, qui indique la distance entre chaque paire de séquences.</a:t>
            </a:r>
          </a:p>
          <a:p>
            <a:pPr marL="457200" lvl="0" indent="-342900" rtl="0">
              <a:spcBef>
                <a:spcPts val="0"/>
              </a:spcBef>
              <a:buSzPct val="100000"/>
            </a:pPr>
            <a:r>
              <a:rPr lang="fr" sz="1800"/>
              <a:t>Construire un </a:t>
            </a:r>
            <a:r>
              <a:rPr lang="fr" sz="1800">
                <a:solidFill>
                  <a:srgbClr val="FF0000"/>
                </a:solidFill>
              </a:rPr>
              <a:t>arbre guide</a:t>
            </a:r>
            <a:r>
              <a:rPr lang="fr" sz="1800"/>
              <a:t> qui regroupe en premier lieu les séquences les plus proches, et remonte en regroupant progressivement les séquences les plus éloignées.</a:t>
            </a:r>
          </a:p>
          <a:p>
            <a:pPr marL="457200" lvl="0" indent="-342900" rtl="0">
              <a:spcBef>
                <a:spcPts val="0"/>
              </a:spcBef>
              <a:buSzPct val="100000"/>
            </a:pPr>
            <a:r>
              <a:rPr lang="fr" sz="1800"/>
              <a:t>Utiliser cet arbre pour </a:t>
            </a:r>
            <a:r>
              <a:rPr lang="fr" sz="1800">
                <a:solidFill>
                  <a:srgbClr val="FF0000"/>
                </a:solidFill>
              </a:rPr>
              <a:t>aligner progressivement les séquences</a:t>
            </a:r>
            <a:r>
              <a:rPr lang="fr" sz="1800"/>
              <a:t>.</a:t>
            </a:r>
          </a:p>
          <a:p>
            <a:pPr marL="0" lvl="0" indent="0">
              <a:spcBef>
                <a:spcPts val="0"/>
              </a:spcBef>
              <a:buNone/>
            </a:pPr>
            <a:r>
              <a:rPr lang="fr" sz="1800"/>
              <a:t>Il s’agit d’une approche heuristique. Cette approche est possible pour un grand nombre de séquences, mais ne peut pas garantir de retourner l’alignement optimal.</a:t>
            </a:r>
          </a:p>
        </p:txBody>
      </p:sp>
      <p:sp>
        <p:nvSpPr>
          <p:cNvPr id="440" name="Shape 440"/>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32</a:t>
            </a:fld>
            <a:endParaRPr lang="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marL="558800" lvl="0" indent="-558800" rtl="0">
              <a:spcBef>
                <a:spcPts val="0"/>
              </a:spcBef>
              <a:buSzPct val="100000"/>
              <a:buAutoNum type="alphaUcPeriod" startAt="2"/>
            </a:pPr>
            <a:r>
              <a:rPr lang="fr" sz="2200"/>
              <a:t> Alignement multiple progressif</a:t>
            </a:r>
          </a:p>
        </p:txBody>
      </p:sp>
      <p:sp>
        <p:nvSpPr>
          <p:cNvPr id="446" name="Shape 446"/>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r>
              <a:rPr lang="fr"/>
              <a:t>1 ère étape: construction de la matrice de distance On effectue un alignement par paires entre chaque paire de protéines</a:t>
            </a:r>
          </a:p>
          <a:p>
            <a:pPr lvl="0">
              <a:spcBef>
                <a:spcPts val="0"/>
              </a:spcBef>
              <a:buNone/>
            </a:pPr>
            <a:r>
              <a:rPr lang="fr"/>
              <a:t>A partir de chaque alignement par paire, calculer la distance entre les deux séquences. </a:t>
            </a:r>
          </a:p>
        </p:txBody>
      </p:sp>
      <p:sp>
        <p:nvSpPr>
          <p:cNvPr id="447" name="Shape 44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33</a:t>
            </a:fld>
            <a:endParaRPr lang="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marL="558800" lvl="0" indent="-558800" rtl="0">
              <a:spcBef>
                <a:spcPts val="0"/>
              </a:spcBef>
              <a:buSzPct val="100000"/>
              <a:buAutoNum type="alphaUcPeriod" startAt="2"/>
            </a:pPr>
            <a:r>
              <a:rPr lang="fr" sz="2200"/>
              <a:t> Alignement multiple progressif</a:t>
            </a:r>
          </a:p>
        </p:txBody>
      </p:sp>
      <p:sp>
        <p:nvSpPr>
          <p:cNvPr id="453" name="Shape 453"/>
          <p:cNvSpPr txBox="1">
            <a:spLocks noGrp="1"/>
          </p:cNvSpPr>
          <p:nvPr>
            <p:ph type="body" idx="1"/>
          </p:nvPr>
        </p:nvSpPr>
        <p:spPr>
          <a:xfrm>
            <a:off x="280075" y="1056950"/>
            <a:ext cx="6643800" cy="3575700"/>
          </a:xfrm>
          <a:prstGeom prst="rect">
            <a:avLst/>
          </a:prstGeom>
        </p:spPr>
        <p:txBody>
          <a:bodyPr lIns="68575" tIns="68575" rIns="68575" bIns="68575" anchor="t" anchorCtr="0">
            <a:noAutofit/>
          </a:bodyPr>
          <a:lstStyle/>
          <a:p>
            <a:pPr lvl="0">
              <a:spcBef>
                <a:spcPts val="0"/>
              </a:spcBef>
              <a:buNone/>
            </a:pPr>
            <a:r>
              <a:rPr lang="fr" sz="1800"/>
              <a:t>2ème étape : construire l’arbre guide</a:t>
            </a:r>
          </a:p>
          <a:p>
            <a:pPr lvl="0">
              <a:spcBef>
                <a:spcPts val="0"/>
              </a:spcBef>
              <a:buNone/>
            </a:pPr>
            <a:r>
              <a:rPr lang="fr" sz="1800"/>
              <a:t>On peut calculer un arbre à partir d’une matrice de distance par regroupement hiérarchique.</a:t>
            </a:r>
          </a:p>
          <a:p>
            <a:pPr lvl="0" rtl="0">
              <a:spcBef>
                <a:spcPts val="0"/>
              </a:spcBef>
              <a:buNone/>
            </a:pPr>
            <a:r>
              <a:rPr lang="fr" sz="1400"/>
              <a:t>On commence par regrouper les deux séquences les plus proches (groupe 1). On regroupe ensuite les groupes les plus proches. Les deux séquences les plus proches (groupe 2). Un groupe avec un groupe (groupe 3). Une séquence avec un groupe précédent (groupe 4).</a:t>
            </a:r>
          </a:p>
          <a:p>
            <a:pPr lvl="0">
              <a:spcBef>
                <a:spcPts val="0"/>
              </a:spcBef>
              <a:buNone/>
            </a:pPr>
            <a:r>
              <a:rPr lang="fr" sz="1800"/>
              <a:t>Cet arbre sera ensuite utilisé comme guide pour déterminer l’ordre d’incorporation des séquences dans l’alignement multiple.</a:t>
            </a:r>
          </a:p>
          <a:p>
            <a:pPr lvl="0" rtl="0">
              <a:spcBef>
                <a:spcPts val="0"/>
              </a:spcBef>
              <a:buNone/>
            </a:pPr>
            <a:r>
              <a:rPr lang="fr" sz="1800"/>
              <a:t>Attention ! Cet arbre ne doit pas être interprété comme un arbre phylogénétique. Il sert uniquement à identifier les similarités les plus fortes entre séquences pour construire l’alignement multiple. </a:t>
            </a:r>
          </a:p>
        </p:txBody>
      </p:sp>
      <p:sp>
        <p:nvSpPr>
          <p:cNvPr id="454" name="Shape 45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34</a:t>
            </a:fld>
            <a:endParaRPr lang="fr"/>
          </a:p>
        </p:txBody>
      </p:sp>
      <p:pic>
        <p:nvPicPr>
          <p:cNvPr id="455" name="Shape 455"/>
          <p:cNvPicPr preferRelativeResize="0"/>
          <p:nvPr/>
        </p:nvPicPr>
        <p:blipFill>
          <a:blip r:embed="rId3">
            <a:alphaModFix/>
          </a:blip>
          <a:stretch>
            <a:fillRect/>
          </a:stretch>
        </p:blipFill>
        <p:spPr>
          <a:xfrm>
            <a:off x="6709450" y="1433525"/>
            <a:ext cx="2155524" cy="2058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marL="558800" lvl="0" indent="-558800" rtl="0">
              <a:spcBef>
                <a:spcPts val="0"/>
              </a:spcBef>
              <a:buSzPct val="100000"/>
              <a:buAutoNum type="alphaUcPeriod" startAt="2"/>
            </a:pPr>
            <a:r>
              <a:rPr lang="fr" sz="2200"/>
              <a:t> Alignement multiple progressif</a:t>
            </a:r>
          </a:p>
        </p:txBody>
      </p:sp>
      <p:sp>
        <p:nvSpPr>
          <p:cNvPr id="461" name="Shape 461"/>
          <p:cNvSpPr txBox="1">
            <a:spLocks noGrp="1"/>
          </p:cNvSpPr>
          <p:nvPr>
            <p:ph type="body" idx="1"/>
          </p:nvPr>
        </p:nvSpPr>
        <p:spPr>
          <a:xfrm>
            <a:off x="280075" y="1056950"/>
            <a:ext cx="6643800" cy="3575700"/>
          </a:xfrm>
          <a:prstGeom prst="rect">
            <a:avLst/>
          </a:prstGeom>
        </p:spPr>
        <p:txBody>
          <a:bodyPr lIns="68575" tIns="68575" rIns="68575" bIns="68575" anchor="t" anchorCtr="0">
            <a:noAutofit/>
          </a:bodyPr>
          <a:lstStyle/>
          <a:p>
            <a:pPr lvl="0">
              <a:spcBef>
                <a:spcPts val="0"/>
              </a:spcBef>
              <a:buNone/>
            </a:pPr>
            <a:r>
              <a:rPr lang="fr" sz="1800"/>
              <a:t>3 ème étape: alignement multiple</a:t>
            </a:r>
          </a:p>
          <a:p>
            <a:pPr lvl="0" rtl="0">
              <a:spcBef>
                <a:spcPts val="0"/>
              </a:spcBef>
              <a:buNone/>
            </a:pPr>
            <a:r>
              <a:rPr lang="fr" sz="1800"/>
              <a:t>On construit un alignement multiple en incorporant progressivement les séquences selon leur ordre de branchement dans l’arbre guide, en remontant des plus proches aux plus éloignées. </a:t>
            </a:r>
          </a:p>
        </p:txBody>
      </p:sp>
      <p:sp>
        <p:nvSpPr>
          <p:cNvPr id="462" name="Shape 46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35</a:t>
            </a:fld>
            <a:endParaRPr lang="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marL="558800" lvl="0" indent="-558800" rtl="0">
              <a:spcBef>
                <a:spcPts val="0"/>
              </a:spcBef>
              <a:buSzPct val="100000"/>
              <a:buAutoNum type="alphaUcPeriod" startAt="2"/>
            </a:pPr>
            <a:r>
              <a:rPr lang="fr" sz="2200"/>
              <a:t> Alignement multiple progressif</a:t>
            </a:r>
          </a:p>
        </p:txBody>
      </p:sp>
      <p:sp>
        <p:nvSpPr>
          <p:cNvPr id="468" name="Shape 468"/>
          <p:cNvSpPr txBox="1">
            <a:spLocks noGrp="1"/>
          </p:cNvSpPr>
          <p:nvPr>
            <p:ph type="body" idx="1"/>
          </p:nvPr>
        </p:nvSpPr>
        <p:spPr>
          <a:xfrm>
            <a:off x="280075" y="1056950"/>
            <a:ext cx="6643800" cy="3575700"/>
          </a:xfrm>
          <a:prstGeom prst="rect">
            <a:avLst/>
          </a:prstGeom>
        </p:spPr>
        <p:txBody>
          <a:bodyPr lIns="68575" tIns="68575" rIns="68575" bIns="68575" anchor="t" anchorCtr="0">
            <a:noAutofit/>
          </a:bodyPr>
          <a:lstStyle/>
          <a:p>
            <a:pPr lvl="0" rtl="0">
              <a:spcBef>
                <a:spcPts val="0"/>
              </a:spcBef>
              <a:buNone/>
            </a:pPr>
            <a:r>
              <a:rPr lang="fr" sz="1800"/>
              <a:t>3 ème étape: alignement multiple</a:t>
            </a:r>
          </a:p>
          <a:p>
            <a:pPr lvl="0" rtl="0">
              <a:spcBef>
                <a:spcPts val="0"/>
              </a:spcBef>
              <a:buNone/>
            </a:pPr>
            <a:endParaRPr sz="1800"/>
          </a:p>
        </p:txBody>
      </p:sp>
      <p:sp>
        <p:nvSpPr>
          <p:cNvPr id="469" name="Shape 46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36</a:t>
            </a:fld>
            <a:endParaRPr lang="fr"/>
          </a:p>
        </p:txBody>
      </p:sp>
      <p:pic>
        <p:nvPicPr>
          <p:cNvPr id="470" name="Shape 470"/>
          <p:cNvPicPr preferRelativeResize="0"/>
          <p:nvPr/>
        </p:nvPicPr>
        <p:blipFill>
          <a:blip r:embed="rId3">
            <a:alphaModFix/>
          </a:blip>
          <a:stretch>
            <a:fillRect/>
          </a:stretch>
        </p:blipFill>
        <p:spPr>
          <a:xfrm>
            <a:off x="1873187" y="2029475"/>
            <a:ext cx="5534025" cy="2857500"/>
          </a:xfrm>
          <a:prstGeom prst="rect">
            <a:avLst/>
          </a:prstGeom>
          <a:noFill/>
          <a:ln>
            <a:noFill/>
          </a:ln>
        </p:spPr>
      </p:pic>
      <p:pic>
        <p:nvPicPr>
          <p:cNvPr id="471" name="Shape 471"/>
          <p:cNvPicPr preferRelativeResize="0"/>
          <p:nvPr/>
        </p:nvPicPr>
        <p:blipFill>
          <a:blip r:embed="rId4">
            <a:alphaModFix/>
          </a:blip>
          <a:stretch>
            <a:fillRect/>
          </a:stretch>
        </p:blipFill>
        <p:spPr>
          <a:xfrm>
            <a:off x="7747275" y="595300"/>
            <a:ext cx="1123950" cy="3952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Approches traditionnelles</a:t>
            </a:r>
          </a:p>
        </p:txBody>
      </p:sp>
      <p:sp>
        <p:nvSpPr>
          <p:cNvPr id="477" name="Shape 477"/>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419100" marR="0" lvl="0" indent="-400050" algn="l" rtl="0">
              <a:lnSpc>
                <a:spcPct val="90000"/>
              </a:lnSpc>
              <a:spcBef>
                <a:spcPts val="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optimal</a:t>
            </a:r>
          </a:p>
          <a:p>
            <a:pPr marL="419100" marR="0" lvl="0" indent="-400050" algn="l" rtl="0">
              <a:lnSpc>
                <a:spcPct val="90000"/>
              </a:lnSpc>
              <a:spcBef>
                <a:spcPts val="800"/>
              </a:spcBef>
              <a:spcAft>
                <a:spcPts val="0"/>
              </a:spcAft>
              <a:buClr>
                <a:schemeClr val="dk1"/>
              </a:buClr>
              <a:buSzPct val="100000"/>
              <a:buFont typeface="Calibri"/>
              <a:buAutoNum type="alphaUcPeriod"/>
            </a:pPr>
            <a:r>
              <a:rPr lang="fr" sz="2100" b="0" i="0" u="none" strike="noStrike" cap="none">
                <a:solidFill>
                  <a:schemeClr val="dk1"/>
                </a:solidFill>
                <a:latin typeface="Calibri"/>
                <a:ea typeface="Calibri"/>
                <a:cs typeface="Calibri"/>
                <a:sym typeface="Calibri"/>
              </a:rPr>
              <a:t>alignement multiple progressif</a:t>
            </a:r>
          </a:p>
          <a:p>
            <a:pPr marL="419100" marR="0" lvl="0" indent="-400050" algn="l" rtl="0">
              <a:lnSpc>
                <a:spcPct val="90000"/>
              </a:lnSpc>
              <a:spcBef>
                <a:spcPts val="800"/>
              </a:spcBef>
              <a:buClr>
                <a:srgbClr val="FF0000"/>
              </a:buClr>
              <a:buSzPct val="100000"/>
              <a:buFont typeface="Calibri"/>
              <a:buAutoNum type="alphaUcPeriod"/>
            </a:pPr>
            <a:r>
              <a:rPr lang="fr" sz="2100" b="0" i="0" u="none" strike="noStrike" cap="none">
                <a:solidFill>
                  <a:srgbClr val="FF0000"/>
                </a:solidFill>
                <a:latin typeface="Calibri"/>
                <a:ea typeface="Calibri"/>
                <a:cs typeface="Calibri"/>
                <a:sym typeface="Calibri"/>
              </a:rPr>
              <a:t>alignement multiple itératif</a:t>
            </a:r>
          </a:p>
        </p:txBody>
      </p:sp>
      <p:sp>
        <p:nvSpPr>
          <p:cNvPr id="478" name="Shape 47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37</a:t>
            </a:fld>
            <a:endParaRPr lang="fr" sz="9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rtl="0">
              <a:spcBef>
                <a:spcPts val="0"/>
              </a:spcBef>
              <a:buNone/>
            </a:pPr>
            <a:r>
              <a:rPr lang="fr" sz="2200"/>
              <a:t>C.	 Alignement multiple itératif</a:t>
            </a:r>
          </a:p>
        </p:txBody>
      </p:sp>
      <p:sp>
        <p:nvSpPr>
          <p:cNvPr id="484" name="Shape 484"/>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r>
              <a:rPr lang="fr"/>
              <a:t>Les méthodes itératives calculent une solution sous-optimale et continuent de la modifier intelligemment en utilisant la programmation dynamique ou d'autres méthodes jusqu'à ce que la solution converge. Contrairement aux méthodes progressives, les méthodes itératives peuvent corriger de façon dynamique les erreurs d'alignement.</a:t>
            </a:r>
          </a:p>
        </p:txBody>
      </p:sp>
      <p:sp>
        <p:nvSpPr>
          <p:cNvPr id="485" name="Shape 48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38</a:t>
            </a:fld>
            <a:endParaRPr lang="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MAFFT: méthode itérative </a:t>
            </a:r>
            <a:r>
              <a:rPr lang="fr" sz="1400" b="0" i="0" u="none" strike="noStrike" cap="none">
                <a:solidFill>
                  <a:schemeClr val="dk1"/>
                </a:solidFill>
                <a:latin typeface="Calibri"/>
                <a:ea typeface="Calibri"/>
                <a:cs typeface="Calibri"/>
                <a:sym typeface="Calibri"/>
              </a:rPr>
              <a:t>(Katoh et al, 2002) </a:t>
            </a:r>
            <a:r>
              <a:rPr lang="fr" sz="2200" b="0" i="0" u="none" strike="noStrike" cap="none">
                <a:solidFill>
                  <a:schemeClr val="dk1"/>
                </a:solidFill>
                <a:latin typeface="Calibri"/>
                <a:ea typeface="Calibri"/>
                <a:cs typeface="Calibri"/>
                <a:sym typeface="Calibri"/>
              </a:rPr>
              <a:t>d’alignement multiple</a:t>
            </a:r>
          </a:p>
        </p:txBody>
      </p:sp>
      <p:sp>
        <p:nvSpPr>
          <p:cNvPr id="491" name="Shape 491"/>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just" rtl="0">
              <a:lnSpc>
                <a:spcPct val="9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MAFFT = programmes de </a:t>
            </a:r>
            <a:r>
              <a:rPr lang="fr" sz="1900" b="0" i="0" u="none" strike="noStrike" cap="none">
                <a:solidFill>
                  <a:srgbClr val="ED058F"/>
                </a:solidFill>
                <a:latin typeface="Calibri"/>
                <a:ea typeface="Calibri"/>
                <a:cs typeface="Calibri"/>
                <a:sym typeface="Calibri"/>
              </a:rPr>
              <a:t>nouvelle génération</a:t>
            </a:r>
          </a:p>
          <a:p>
            <a:pPr marL="0" marR="0" lvl="0" indent="0" algn="just" rtl="0">
              <a:lnSpc>
                <a:spcPct val="90000"/>
              </a:lnSpc>
              <a:spcBef>
                <a:spcPts val="800"/>
              </a:spcBef>
              <a:spcAft>
                <a:spcPts val="0"/>
              </a:spcAft>
              <a:buClr>
                <a:schemeClr val="dk1"/>
              </a:buClr>
              <a:buSzPct val="25000"/>
              <a:buFont typeface="Arial"/>
              <a:buNone/>
            </a:pPr>
            <a:endParaRPr sz="1900" b="0" i="0" u="none" strike="noStrike" cap="none">
              <a:solidFill>
                <a:srgbClr val="ED058F"/>
              </a:solidFill>
              <a:latin typeface="Calibri"/>
              <a:ea typeface="Calibri"/>
              <a:cs typeface="Calibri"/>
              <a:sym typeface="Calibri"/>
            </a:endParaRP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MAFFT a été écrit dans le but explicite d’</a:t>
            </a:r>
            <a:r>
              <a:rPr lang="fr" sz="1900" b="0" i="0" u="none" strike="noStrike" cap="none">
                <a:solidFill>
                  <a:srgbClr val="ED058F"/>
                </a:solidFill>
                <a:latin typeface="Calibri"/>
                <a:ea typeface="Calibri"/>
                <a:cs typeface="Calibri"/>
                <a:sym typeface="Calibri"/>
              </a:rPr>
              <a:t>accélérer considérablement</a:t>
            </a:r>
            <a:r>
              <a:rPr lang="fr" sz="1900" b="0" i="0" u="none" strike="noStrike" cap="none">
                <a:solidFill>
                  <a:schemeClr val="dk1"/>
                </a:solidFill>
                <a:latin typeface="Calibri"/>
                <a:ea typeface="Calibri"/>
                <a:cs typeface="Calibri"/>
                <a:sym typeface="Calibri"/>
              </a:rPr>
              <a:t> le processus d’alignement multiple,</a:t>
            </a:r>
          </a:p>
          <a:p>
            <a:pPr marL="0" marR="0" lvl="0" indent="0" algn="just" rtl="0">
              <a:lnSpc>
                <a:spcPct val="90000"/>
              </a:lnSpc>
              <a:spcBef>
                <a:spcPts val="800"/>
              </a:spcBef>
              <a:spcAft>
                <a:spcPts val="0"/>
              </a:spcAft>
              <a:buClr>
                <a:schemeClr val="dk1"/>
              </a:buClr>
              <a:buSzPct val="25000"/>
              <a:buFont typeface="Arial"/>
              <a:buNone/>
            </a:pPr>
            <a:endParaRPr sz="1900" b="0" i="0" u="none" strike="noStrike" cap="none">
              <a:solidFill>
                <a:schemeClr val="dk1"/>
              </a:solidFill>
              <a:latin typeface="Calibri"/>
              <a:ea typeface="Calibri"/>
              <a:cs typeface="Calibri"/>
              <a:sym typeface="Calibri"/>
            </a:endParaRPr>
          </a:p>
          <a:p>
            <a:pPr marL="0" marR="0" lvl="0" indent="0" algn="just" rtl="0">
              <a:lnSpc>
                <a:spcPct val="90000"/>
              </a:lnSpc>
              <a:spcBef>
                <a:spcPts val="800"/>
              </a:spcBef>
              <a:buClr>
                <a:schemeClr val="dk1"/>
              </a:buClr>
              <a:buSzPct val="25000"/>
              <a:buFont typeface="Arial"/>
              <a:buNone/>
            </a:pPr>
            <a:r>
              <a:rPr lang="fr" sz="1900" b="0" i="0" u="none" strike="noStrike" cap="none">
                <a:solidFill>
                  <a:schemeClr val="dk1"/>
                </a:solidFill>
                <a:latin typeface="Calibri"/>
                <a:ea typeface="Calibri"/>
                <a:cs typeface="Calibri"/>
                <a:sym typeface="Calibri"/>
              </a:rPr>
              <a:t>permettant ainsi d’aligner </a:t>
            </a:r>
            <a:r>
              <a:rPr lang="fr" sz="1900" b="0" i="0" u="none" strike="noStrike" cap="none">
                <a:solidFill>
                  <a:srgbClr val="ED058F"/>
                </a:solidFill>
                <a:latin typeface="Calibri"/>
                <a:ea typeface="Calibri"/>
                <a:cs typeface="Calibri"/>
                <a:sym typeface="Calibri"/>
              </a:rPr>
              <a:t>un grand nombre de séquences</a:t>
            </a:r>
            <a:r>
              <a:rPr lang="fr" sz="1900" b="0" i="0" u="none" strike="noStrike" cap="none">
                <a:solidFill>
                  <a:schemeClr val="dk1"/>
                </a:solidFill>
                <a:latin typeface="Calibri"/>
                <a:ea typeface="Calibri"/>
                <a:cs typeface="Calibri"/>
                <a:sym typeface="Calibri"/>
              </a:rPr>
              <a:t> sans pour autant sacrifier à la qualité de l’alignement.</a:t>
            </a:r>
          </a:p>
        </p:txBody>
      </p:sp>
      <p:sp>
        <p:nvSpPr>
          <p:cNvPr id="492" name="Shape 49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39</a:t>
            </a:fld>
            <a:endParaRPr lang="fr" sz="9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Objectifs</a:t>
            </a:r>
            <a:r>
              <a:rPr lang="fr" sz="3300" b="0" i="0" u="none" strike="noStrike" cap="none">
                <a:solidFill>
                  <a:schemeClr val="dk1"/>
                </a:solidFill>
                <a:latin typeface="Calibri"/>
                <a:ea typeface="Calibri"/>
                <a:cs typeface="Calibri"/>
                <a:sym typeface="Calibri"/>
              </a:rPr>
              <a:t> de la formation</a:t>
            </a:r>
          </a:p>
        </p:txBody>
      </p:sp>
      <p:sp>
        <p:nvSpPr>
          <p:cNvPr id="151" name="Shape 151"/>
          <p:cNvSpPr txBox="1">
            <a:spLocks noGrp="1"/>
          </p:cNvSpPr>
          <p:nvPr>
            <p:ph type="body" idx="1"/>
          </p:nvPr>
        </p:nvSpPr>
        <p:spPr>
          <a:xfrm>
            <a:off x="628650" y="1321593"/>
            <a:ext cx="7886700" cy="3263400"/>
          </a:xfrm>
          <a:prstGeom prst="rect">
            <a:avLst/>
          </a:prstGeom>
          <a:noFill/>
          <a:ln>
            <a:noFill/>
          </a:ln>
        </p:spPr>
        <p:txBody>
          <a:bodyPr lIns="68575" tIns="34275" rIns="68575" bIns="34275" anchor="t" anchorCtr="0">
            <a:noAutofit/>
          </a:bodyPr>
          <a:lstStyle/>
          <a:p>
            <a:pPr marL="177800" marR="0" lvl="0" indent="-171450" algn="l" rtl="0">
              <a:lnSpc>
                <a:spcPct val="80000"/>
              </a:lnSpc>
              <a:spcBef>
                <a:spcPts val="800"/>
              </a:spcBef>
              <a:buClr>
                <a:schemeClr val="dk1"/>
              </a:buClr>
              <a:buSzPct val="100000"/>
              <a:buFont typeface="Arial"/>
              <a:buChar char="•"/>
            </a:pPr>
            <a:r>
              <a:rPr lang="fr" sz="1900"/>
              <a:t>Acquérir les </a:t>
            </a:r>
            <a:r>
              <a:rPr lang="fr" sz="1900" b="1"/>
              <a:t>concepts de base en bioinformatique</a:t>
            </a:r>
            <a:r>
              <a:rPr lang="fr" sz="1900"/>
              <a:t> pour</a:t>
            </a:r>
          </a:p>
          <a:p>
            <a:pPr marR="0" lvl="1" algn="l" rtl="0">
              <a:lnSpc>
                <a:spcPct val="80000"/>
              </a:lnSpc>
              <a:spcBef>
                <a:spcPts val="800"/>
              </a:spcBef>
              <a:buClr>
                <a:schemeClr val="dk1"/>
              </a:buClr>
              <a:buSzPct val="100000"/>
              <a:buFont typeface="Arial"/>
              <a:buChar char="-"/>
            </a:pPr>
            <a:r>
              <a:rPr lang="fr" sz="1900"/>
              <a:t>Réaliser des alignements de séquences multiples</a:t>
            </a:r>
          </a:p>
          <a:p>
            <a:pPr marR="0" lvl="1" algn="l" rtl="0">
              <a:lnSpc>
                <a:spcPct val="80000"/>
              </a:lnSpc>
              <a:spcBef>
                <a:spcPts val="800"/>
              </a:spcBef>
              <a:buClr>
                <a:schemeClr val="dk1"/>
              </a:buClr>
              <a:buSzPct val="100000"/>
              <a:buFont typeface="Arial"/>
              <a:buChar char="-"/>
            </a:pPr>
            <a:r>
              <a:rPr lang="fr" sz="1900"/>
              <a:t>Construire et manipuler des arbres phylogénétiques </a:t>
            </a:r>
          </a:p>
          <a:p>
            <a:pPr marR="0" lvl="1" algn="l" rtl="0">
              <a:lnSpc>
                <a:spcPct val="80000"/>
              </a:lnSpc>
              <a:spcBef>
                <a:spcPts val="800"/>
              </a:spcBef>
              <a:buClr>
                <a:schemeClr val="dk1"/>
              </a:buClr>
              <a:buSzPct val="100000"/>
              <a:buFont typeface="Arial"/>
              <a:buChar char="-"/>
            </a:pPr>
            <a:r>
              <a:rPr lang="fr" sz="1900"/>
              <a:t>Rechercher des motifs conservés dans les séquences </a:t>
            </a:r>
          </a:p>
          <a:p>
            <a:pPr marL="177800" marR="0" lvl="0" indent="-171450" algn="l" rtl="0">
              <a:lnSpc>
                <a:spcPct val="80000"/>
              </a:lnSpc>
              <a:spcBef>
                <a:spcPts val="800"/>
              </a:spcBef>
              <a:buClr>
                <a:schemeClr val="dk1"/>
              </a:buClr>
              <a:buSzPct val="100000"/>
              <a:buFont typeface="Arial"/>
              <a:buChar char="•"/>
            </a:pPr>
            <a:r>
              <a:rPr lang="fr" sz="1900"/>
              <a:t>Acquérir une </a:t>
            </a:r>
            <a:r>
              <a:rPr lang="fr" sz="1900" b="1"/>
              <a:t>autonomie de pratique des outils bioinformatique</a:t>
            </a:r>
            <a:r>
              <a:rPr lang="fr" sz="1900"/>
              <a:t> sans utiliser la ligne de commande </a:t>
            </a:r>
          </a:p>
          <a:p>
            <a:pPr marL="177800" marR="0" lvl="0" indent="-171450" algn="l" rtl="0">
              <a:lnSpc>
                <a:spcPct val="80000"/>
              </a:lnSpc>
              <a:spcBef>
                <a:spcPts val="800"/>
              </a:spcBef>
              <a:buClr>
                <a:schemeClr val="dk1"/>
              </a:buClr>
              <a:buSzPct val="100000"/>
              <a:buFont typeface="Arial"/>
              <a:buChar char="•"/>
            </a:pPr>
            <a:r>
              <a:rPr lang="fr" sz="1900"/>
              <a:t>Vous proposer une </a:t>
            </a:r>
            <a:r>
              <a:rPr lang="fr" sz="1900" b="1"/>
              <a:t>démarche bioinformatique générique adaptée à votre question de recherche</a:t>
            </a:r>
            <a:r>
              <a:rPr lang="fr" sz="1900"/>
              <a:t> </a:t>
            </a:r>
          </a:p>
        </p:txBody>
      </p:sp>
      <p:sp>
        <p:nvSpPr>
          <p:cNvPr id="152" name="Shape 152"/>
          <p:cNvSpPr txBox="1">
            <a:spLocks noGrp="1"/>
          </p:cNvSpPr>
          <p:nvPr>
            <p:ph type="sldNum" idx="12"/>
          </p:nvPr>
        </p:nvSpPr>
        <p:spPr>
          <a:xfrm>
            <a:off x="6610350" y="4733787"/>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4</a:t>
            </a:fld>
            <a:endParaRPr lang="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200" b="0" i="0" u="none" strike="noStrike" cap="none">
                <a:solidFill>
                  <a:schemeClr val="dk1"/>
                </a:solidFill>
                <a:latin typeface="Calibri"/>
                <a:ea typeface="Calibri"/>
                <a:cs typeface="Calibri"/>
                <a:sym typeface="Calibri"/>
              </a:rPr>
              <a:t>MAFFT: méthode itérative </a:t>
            </a:r>
            <a:r>
              <a:rPr lang="fr" sz="1400" b="0" i="0" u="none" strike="noStrike" cap="none">
                <a:solidFill>
                  <a:schemeClr val="dk1"/>
                </a:solidFill>
                <a:latin typeface="Calibri"/>
                <a:ea typeface="Calibri"/>
                <a:cs typeface="Calibri"/>
                <a:sym typeface="Calibri"/>
              </a:rPr>
              <a:t>(Katoh et al, 2002) </a:t>
            </a:r>
            <a:r>
              <a:rPr lang="fr" sz="2200" b="0" i="0" u="none" strike="noStrike" cap="none">
                <a:solidFill>
                  <a:schemeClr val="dk1"/>
                </a:solidFill>
                <a:latin typeface="Calibri"/>
                <a:ea typeface="Calibri"/>
                <a:cs typeface="Calibri"/>
                <a:sym typeface="Calibri"/>
              </a:rPr>
              <a:t>d’alignement multiple</a:t>
            </a:r>
          </a:p>
        </p:txBody>
      </p:sp>
      <p:sp>
        <p:nvSpPr>
          <p:cNvPr id="498" name="Shape 498"/>
          <p:cNvSpPr txBox="1">
            <a:spLocks noGrp="1"/>
          </p:cNvSpPr>
          <p:nvPr>
            <p:ph type="body" idx="1"/>
          </p:nvPr>
        </p:nvSpPr>
        <p:spPr>
          <a:xfrm>
            <a:off x="328775" y="1037475"/>
            <a:ext cx="8504400" cy="3595200"/>
          </a:xfrm>
          <a:prstGeom prst="rect">
            <a:avLst/>
          </a:prstGeom>
          <a:noFill/>
          <a:ln>
            <a:noFill/>
          </a:ln>
        </p:spPr>
        <p:txBody>
          <a:bodyPr lIns="68575" tIns="34275" rIns="68575" bIns="34275" anchor="t" anchorCtr="0">
            <a:noAutofit/>
          </a:bodyPr>
          <a:lstStyle/>
          <a:p>
            <a:pPr marL="177800" marR="0" lvl="0" indent="-177800" algn="just" rtl="0">
              <a:lnSpc>
                <a:spcPct val="90000"/>
              </a:lnSpc>
              <a:spcBef>
                <a:spcPts val="0"/>
              </a:spcBef>
              <a:spcAft>
                <a:spcPts val="0"/>
              </a:spcAft>
              <a:buClr>
                <a:schemeClr val="dk1"/>
              </a:buClr>
              <a:buSzPct val="25000"/>
              <a:buFont typeface="Arial"/>
              <a:buNone/>
            </a:pPr>
            <a:r>
              <a:rPr lang="fr" sz="1600" b="0" i="0" u="sng" strike="noStrike" cap="none">
                <a:solidFill>
                  <a:schemeClr val="dk1"/>
                </a:solidFill>
                <a:latin typeface="Calibri"/>
                <a:ea typeface="Calibri"/>
                <a:cs typeface="Calibri"/>
                <a:sym typeface="Calibri"/>
              </a:rPr>
              <a:t>3 grandes étapes : </a:t>
            </a:r>
          </a:p>
          <a:p>
            <a:pPr marL="0" marR="0" lvl="0" indent="0" algn="just" rtl="0">
              <a:lnSpc>
                <a:spcPct val="90000"/>
              </a:lnSpc>
              <a:spcBef>
                <a:spcPts val="800"/>
              </a:spcBef>
              <a:spcAft>
                <a:spcPts val="0"/>
              </a:spcAft>
              <a:buClr>
                <a:schemeClr val="dk1"/>
              </a:buClr>
              <a:buSzPct val="25000"/>
              <a:buFont typeface="Arial"/>
              <a:buNone/>
            </a:pPr>
            <a:r>
              <a:rPr lang="fr" sz="1600" b="0" i="0" u="none" strike="noStrike" cap="none">
                <a:solidFill>
                  <a:schemeClr val="dk1"/>
                </a:solidFill>
                <a:latin typeface="Calibri"/>
                <a:ea typeface="Calibri"/>
                <a:cs typeface="Calibri"/>
                <a:sym typeface="Calibri"/>
              </a:rPr>
              <a:t>1</a:t>
            </a:r>
            <a:r>
              <a:rPr lang="fr" sz="1600" b="0" i="0" u="none" strike="noStrike" cap="none" baseline="30000">
                <a:solidFill>
                  <a:schemeClr val="dk1"/>
                </a:solidFill>
                <a:latin typeface="Calibri"/>
                <a:ea typeface="Calibri"/>
                <a:cs typeface="Calibri"/>
                <a:sym typeface="Calibri"/>
              </a:rPr>
              <a:t>ère</a:t>
            </a:r>
            <a:r>
              <a:rPr lang="fr" sz="1600" b="0" i="0" u="none" strike="noStrike" cap="none">
                <a:solidFill>
                  <a:schemeClr val="dk1"/>
                </a:solidFill>
                <a:latin typeface="Calibri"/>
                <a:ea typeface="Calibri"/>
                <a:cs typeface="Calibri"/>
                <a:sym typeface="Calibri"/>
              </a:rPr>
              <a:t> ETAPE</a:t>
            </a:r>
          </a:p>
          <a:p>
            <a:pPr marL="457200" marR="0" lvl="0" indent="-330200" algn="just" rtl="0">
              <a:lnSpc>
                <a:spcPct val="90000"/>
              </a:lnSpc>
              <a:spcBef>
                <a:spcPts val="800"/>
              </a:spcBef>
              <a:spcAft>
                <a:spcPts val="0"/>
              </a:spcAft>
              <a:buSzPct val="100000"/>
            </a:pPr>
            <a:r>
              <a:rPr lang="fr" sz="1600"/>
              <a:t>C</a:t>
            </a:r>
            <a:r>
              <a:rPr lang="fr" sz="1600" b="0" i="0" u="none" strike="noStrike" cap="none">
                <a:solidFill>
                  <a:schemeClr val="dk1"/>
                </a:solidFill>
                <a:latin typeface="Calibri"/>
                <a:ea typeface="Calibri"/>
                <a:cs typeface="Calibri"/>
                <a:sym typeface="Calibri"/>
              </a:rPr>
              <a:t>haque </a:t>
            </a:r>
            <a:r>
              <a:rPr lang="fr" sz="1600" b="0" i="0" u="none" strike="noStrike" cap="none">
                <a:solidFill>
                  <a:srgbClr val="ED058F"/>
                </a:solidFill>
                <a:latin typeface="Calibri"/>
                <a:ea typeface="Calibri"/>
                <a:cs typeface="Calibri"/>
                <a:sym typeface="Calibri"/>
              </a:rPr>
              <a:t>acide aminé</a:t>
            </a:r>
            <a:r>
              <a:rPr lang="fr" sz="1600" b="0" i="0" u="none" strike="noStrike" cap="none">
                <a:solidFill>
                  <a:schemeClr val="dk1"/>
                </a:solidFill>
                <a:latin typeface="Calibri"/>
                <a:ea typeface="Calibri"/>
                <a:cs typeface="Calibri"/>
                <a:sym typeface="Calibri"/>
              </a:rPr>
              <a:t> est décrit par sa </a:t>
            </a:r>
            <a:r>
              <a:rPr lang="fr" sz="1600" b="0" i="0" u="none" strike="noStrike" cap="none">
                <a:solidFill>
                  <a:srgbClr val="ED058F"/>
                </a:solidFill>
                <a:latin typeface="Calibri"/>
                <a:ea typeface="Calibri"/>
                <a:cs typeface="Calibri"/>
                <a:sym typeface="Calibri"/>
              </a:rPr>
              <a:t>polarité</a:t>
            </a:r>
            <a:r>
              <a:rPr lang="fr" sz="1600" b="0" i="0" u="none" strike="noStrike" cap="none">
                <a:solidFill>
                  <a:schemeClr val="dk1"/>
                </a:solidFill>
                <a:latin typeface="Calibri"/>
                <a:ea typeface="Calibri"/>
                <a:cs typeface="Calibri"/>
                <a:sym typeface="Calibri"/>
              </a:rPr>
              <a:t> et son </a:t>
            </a:r>
            <a:r>
              <a:rPr lang="fr" sz="1600" b="0" i="0" u="none" strike="noStrike" cap="none">
                <a:solidFill>
                  <a:srgbClr val="ED058F"/>
                </a:solidFill>
                <a:latin typeface="Calibri"/>
                <a:ea typeface="Calibri"/>
                <a:cs typeface="Calibri"/>
                <a:sym typeface="Calibri"/>
              </a:rPr>
              <a:t>volume</a:t>
            </a:r>
            <a:r>
              <a:rPr lang="fr" sz="1600" b="0" i="0" u="none" strike="noStrike" cap="none">
                <a:solidFill>
                  <a:schemeClr val="dk1"/>
                </a:solidFill>
                <a:latin typeface="Calibri"/>
                <a:ea typeface="Calibri"/>
                <a:cs typeface="Calibri"/>
                <a:sym typeface="Calibri"/>
              </a:rPr>
              <a:t>, les </a:t>
            </a:r>
            <a:r>
              <a:rPr lang="fr" sz="1600" b="0" i="0" u="none" strike="noStrike" cap="none">
                <a:solidFill>
                  <a:srgbClr val="ED058F"/>
                </a:solidFill>
                <a:latin typeface="Calibri"/>
                <a:ea typeface="Calibri"/>
                <a:cs typeface="Calibri"/>
                <a:sym typeface="Calibri"/>
              </a:rPr>
              <a:t>séquences sont réécrites</a:t>
            </a:r>
            <a:r>
              <a:rPr lang="fr" sz="1600" b="0" i="0" u="none" strike="noStrike" cap="none">
                <a:solidFill>
                  <a:schemeClr val="dk1"/>
                </a:solidFill>
                <a:latin typeface="Calibri"/>
                <a:ea typeface="Calibri"/>
                <a:cs typeface="Calibri"/>
                <a:sym typeface="Calibri"/>
              </a:rPr>
              <a:t> dans ce système. </a:t>
            </a:r>
            <a:r>
              <a:rPr lang="fr" sz="1600"/>
              <a:t>Par exemple, les acides aminés hydrophobes I, L, M et V forment un seul groupe, de même que D, E,N et Q, etc. </a:t>
            </a:r>
          </a:p>
          <a:p>
            <a:pPr marL="0" marR="0" lvl="0" indent="0" algn="just" rtl="0">
              <a:lnSpc>
                <a:spcPct val="90000"/>
              </a:lnSpc>
              <a:spcBef>
                <a:spcPts val="800"/>
              </a:spcBef>
              <a:spcAft>
                <a:spcPts val="0"/>
              </a:spcAft>
              <a:buClr>
                <a:srgbClr val="FF0000"/>
              </a:buClr>
              <a:buSzPct val="25000"/>
              <a:buFont typeface="Arial"/>
              <a:buNone/>
            </a:pPr>
            <a:r>
              <a:rPr lang="fr" sz="1600" b="0" i="0" u="none" strike="noStrike" cap="none">
                <a:solidFill>
                  <a:srgbClr val="0000FF"/>
                </a:solidFill>
                <a:latin typeface="Calibri"/>
                <a:ea typeface="Calibri"/>
                <a:cs typeface="Calibri"/>
                <a:sym typeface="Calibri"/>
              </a:rPr>
              <a:t>suite de lettres (chaque séquence) → une suite de valeurs numériques.</a:t>
            </a:r>
          </a:p>
          <a:p>
            <a:pPr marL="457200" marR="0" lvl="0" indent="-330200" algn="just" rtl="0">
              <a:lnSpc>
                <a:spcPct val="90000"/>
              </a:lnSpc>
              <a:spcBef>
                <a:spcPts val="800"/>
              </a:spcBef>
              <a:spcAft>
                <a:spcPts val="0"/>
              </a:spcAft>
              <a:buSzPct val="100000"/>
              <a:buFont typeface="Calibri"/>
            </a:pPr>
            <a:r>
              <a:rPr lang="fr" sz="1600" b="0" i="0" u="none" strike="noStrike" cap="none">
                <a:solidFill>
                  <a:schemeClr val="dk1"/>
                </a:solidFill>
                <a:latin typeface="Calibri"/>
                <a:ea typeface="Calibri"/>
                <a:cs typeface="Calibri"/>
                <a:sym typeface="Calibri"/>
              </a:rPr>
              <a:t>Les </a:t>
            </a:r>
            <a:r>
              <a:rPr lang="fr" sz="1600" b="0" i="0" u="none" strike="noStrike" cap="none">
                <a:solidFill>
                  <a:srgbClr val="ED058F"/>
                </a:solidFill>
                <a:latin typeface="Calibri"/>
                <a:ea typeface="Calibri"/>
                <a:cs typeface="Calibri"/>
                <a:sym typeface="Calibri"/>
              </a:rPr>
              <a:t>nucléotides</a:t>
            </a:r>
            <a:r>
              <a:rPr lang="fr" sz="1600" b="0" i="0" u="none" strike="noStrike" cap="none">
                <a:solidFill>
                  <a:schemeClr val="dk1"/>
                </a:solidFill>
                <a:latin typeface="Calibri"/>
                <a:ea typeface="Calibri"/>
                <a:cs typeface="Calibri"/>
                <a:sym typeface="Calibri"/>
              </a:rPr>
              <a:t> sont recodées en utilisant les </a:t>
            </a:r>
            <a:r>
              <a:rPr lang="fr" sz="1600" b="0" i="0" u="none" strike="noStrike" cap="none">
                <a:solidFill>
                  <a:srgbClr val="ED058F"/>
                </a:solidFill>
                <a:latin typeface="Calibri"/>
                <a:ea typeface="Calibri"/>
                <a:cs typeface="Calibri"/>
                <a:sym typeface="Calibri"/>
              </a:rPr>
              <a:t>fréquences locales des quatre bases</a:t>
            </a:r>
            <a:r>
              <a:rPr lang="fr" sz="1600" b="0" i="0" u="none" strike="noStrike" cap="none">
                <a:solidFill>
                  <a:schemeClr val="dk1"/>
                </a:solidFill>
                <a:latin typeface="Calibri"/>
                <a:ea typeface="Calibri"/>
                <a:cs typeface="Calibri"/>
                <a:sym typeface="Calibri"/>
              </a:rPr>
              <a:t>.</a:t>
            </a:r>
          </a:p>
          <a:p>
            <a:pPr marL="457200" marR="0" lvl="0" indent="-330200" algn="just" rtl="0">
              <a:lnSpc>
                <a:spcPct val="90000"/>
              </a:lnSpc>
              <a:spcBef>
                <a:spcPts val="800"/>
              </a:spcBef>
              <a:spcAft>
                <a:spcPts val="0"/>
              </a:spcAft>
              <a:buSzPct val="100000"/>
              <a:buFont typeface="Calibri"/>
            </a:pPr>
            <a:r>
              <a:rPr lang="fr" sz="1600" b="0" i="0" u="none" strike="noStrike" cap="none">
                <a:solidFill>
                  <a:schemeClr val="dk1"/>
                </a:solidFill>
                <a:latin typeface="Calibri"/>
                <a:ea typeface="Calibri"/>
                <a:cs typeface="Calibri"/>
                <a:sym typeface="Calibri"/>
              </a:rPr>
              <a:t>Puis les </a:t>
            </a:r>
            <a:r>
              <a:rPr lang="fr" sz="1600" b="0" i="0" u="none" strike="noStrike" cap="none">
                <a:solidFill>
                  <a:srgbClr val="FF0000"/>
                </a:solidFill>
                <a:latin typeface="Calibri"/>
                <a:ea typeface="Calibri"/>
                <a:cs typeface="Calibri"/>
                <a:sym typeface="Calibri"/>
              </a:rPr>
              <a:t>segments de similarité entre chaque paire</a:t>
            </a:r>
            <a:r>
              <a:rPr lang="fr" sz="1600" b="0" i="0" u="none" strike="noStrike" cap="none">
                <a:solidFill>
                  <a:schemeClr val="dk1"/>
                </a:solidFill>
                <a:latin typeface="Calibri"/>
                <a:ea typeface="Calibri"/>
                <a:cs typeface="Calibri"/>
                <a:sym typeface="Calibri"/>
              </a:rPr>
              <a:t> de séquences sont </a:t>
            </a:r>
            <a:r>
              <a:rPr lang="fr" sz="1600" b="0" i="0" u="none" strike="noStrike" cap="none">
                <a:solidFill>
                  <a:srgbClr val="FF0000"/>
                </a:solidFill>
                <a:latin typeface="Calibri"/>
                <a:ea typeface="Calibri"/>
                <a:cs typeface="Calibri"/>
                <a:sym typeface="Calibri"/>
              </a:rPr>
              <a:t>repérés </a:t>
            </a:r>
            <a:r>
              <a:rPr lang="fr" sz="1600" b="0" i="0" u="none" strike="noStrike" cap="none">
                <a:solidFill>
                  <a:schemeClr val="dk1"/>
                </a:solidFill>
                <a:latin typeface="Calibri"/>
                <a:ea typeface="Calibri"/>
                <a:cs typeface="Calibri"/>
                <a:sym typeface="Calibri"/>
              </a:rPr>
              <a:t>au moyen d’un </a:t>
            </a:r>
            <a:r>
              <a:rPr lang="fr" sz="1600" b="0" i="0" u="none" strike="noStrike" cap="none">
                <a:solidFill>
                  <a:srgbClr val="FF0000"/>
                </a:solidFill>
                <a:latin typeface="Calibri"/>
                <a:ea typeface="Calibri"/>
                <a:cs typeface="Calibri"/>
                <a:sym typeface="Calibri"/>
              </a:rPr>
              <a:t>algorithme de calcul</a:t>
            </a:r>
            <a:r>
              <a:rPr lang="fr" sz="1600" b="0" i="0" u="none" strike="noStrike" cap="none">
                <a:solidFill>
                  <a:schemeClr val="dk1"/>
                </a:solidFill>
                <a:latin typeface="Calibri"/>
                <a:ea typeface="Calibri"/>
                <a:cs typeface="Calibri"/>
                <a:sym typeface="Calibri"/>
              </a:rPr>
              <a:t> appelé transformée de Fourier rapide, ou </a:t>
            </a:r>
            <a:r>
              <a:rPr lang="fr" sz="1600" b="0" i="0" u="none" strike="noStrike" cap="none">
                <a:solidFill>
                  <a:srgbClr val="FF0000"/>
                </a:solidFill>
                <a:latin typeface="Calibri"/>
                <a:ea typeface="Calibri"/>
                <a:cs typeface="Calibri"/>
                <a:sym typeface="Calibri"/>
              </a:rPr>
              <a:t>Fast Fourier Transform</a:t>
            </a:r>
            <a:r>
              <a:rPr lang="fr" sz="1600" b="0" i="0" u="none" strike="noStrike" cap="none">
                <a:solidFill>
                  <a:schemeClr val="dk1"/>
                </a:solidFill>
                <a:latin typeface="Calibri"/>
                <a:ea typeface="Calibri"/>
                <a:cs typeface="Calibri"/>
                <a:sym typeface="Calibri"/>
              </a:rPr>
              <a:t> (FFT) en anglais.</a:t>
            </a:r>
          </a:p>
          <a:p>
            <a:pPr marL="457200" marR="0" lvl="0" indent="-330200" algn="just" rtl="0">
              <a:lnSpc>
                <a:spcPct val="90000"/>
              </a:lnSpc>
              <a:spcBef>
                <a:spcPts val="800"/>
              </a:spcBef>
              <a:spcAft>
                <a:spcPts val="0"/>
              </a:spcAft>
              <a:buSzPct val="100000"/>
            </a:pPr>
            <a:r>
              <a:rPr lang="fr" sz="1600" b="0" i="0" u="none" strike="noStrike" cap="none">
                <a:solidFill>
                  <a:schemeClr val="dk1"/>
                </a:solidFill>
                <a:latin typeface="Calibri"/>
                <a:ea typeface="Calibri"/>
                <a:cs typeface="Calibri"/>
                <a:sym typeface="Calibri"/>
              </a:rPr>
              <a:t>Les </a:t>
            </a:r>
            <a:r>
              <a:rPr lang="fr" sz="1600" b="0" i="0" u="none" strike="noStrike" cap="none">
                <a:solidFill>
                  <a:srgbClr val="ED058F"/>
                </a:solidFill>
                <a:latin typeface="Calibri"/>
                <a:ea typeface="Calibri"/>
                <a:cs typeface="Calibri"/>
                <a:sym typeface="Calibri"/>
              </a:rPr>
              <a:t>paires de séquences</a:t>
            </a:r>
            <a:r>
              <a:rPr lang="fr" sz="1600" b="0" i="0" u="none" strike="noStrike" cap="none">
                <a:solidFill>
                  <a:schemeClr val="dk1"/>
                </a:solidFill>
                <a:latin typeface="Calibri"/>
                <a:ea typeface="Calibri"/>
                <a:cs typeface="Calibri"/>
                <a:sym typeface="Calibri"/>
              </a:rPr>
              <a:t> sont ensuite </a:t>
            </a:r>
            <a:r>
              <a:rPr lang="fr" sz="1600" b="0" i="0" u="none" strike="noStrike" cap="none">
                <a:solidFill>
                  <a:srgbClr val="ED058F"/>
                </a:solidFill>
                <a:latin typeface="Calibri"/>
                <a:ea typeface="Calibri"/>
                <a:cs typeface="Calibri"/>
                <a:sym typeface="Calibri"/>
              </a:rPr>
              <a:t>alignées</a:t>
            </a:r>
            <a:r>
              <a:rPr lang="fr" sz="1600" b="0" i="0" u="none" strike="noStrike" cap="none">
                <a:solidFill>
                  <a:schemeClr val="dk1"/>
                </a:solidFill>
                <a:latin typeface="Calibri"/>
                <a:ea typeface="Calibri"/>
                <a:cs typeface="Calibri"/>
                <a:sym typeface="Calibri"/>
              </a:rPr>
              <a:t> sur la base de ces segments de similarité. Sauf pour des séquences très divergentes, ce procédé permet d’</a:t>
            </a:r>
            <a:r>
              <a:rPr lang="fr" sz="1600" b="0" i="0" u="none" strike="noStrike" cap="none">
                <a:solidFill>
                  <a:srgbClr val="FF0000"/>
                </a:solidFill>
                <a:latin typeface="Calibri"/>
                <a:ea typeface="Calibri"/>
                <a:cs typeface="Calibri"/>
                <a:sym typeface="Calibri"/>
              </a:rPr>
              <a:t>aligner toutes les paires de séquences environ 10 fois plus vite que ClustalW </a:t>
            </a:r>
            <a:r>
              <a:rPr lang="fr" sz="1600" b="0" i="0" u="none" strike="noStrike" cap="none">
                <a:solidFill>
                  <a:srgbClr val="000000"/>
                </a:solidFill>
                <a:latin typeface="Calibri"/>
                <a:ea typeface="Calibri"/>
                <a:cs typeface="Calibri"/>
                <a:sym typeface="Calibri"/>
              </a:rPr>
              <a:t>(a</a:t>
            </a:r>
            <a:r>
              <a:rPr lang="fr" sz="1600">
                <a:solidFill>
                  <a:srgbClr val="000000"/>
                </a:solidFill>
              </a:rPr>
              <a:t>pproche</a:t>
            </a:r>
            <a:r>
              <a:rPr lang="fr" sz="1600" b="0" i="0" u="none" strike="noStrike" cap="none">
                <a:solidFill>
                  <a:srgbClr val="000000"/>
                </a:solidFill>
                <a:latin typeface="Calibri"/>
                <a:ea typeface="Calibri"/>
                <a:cs typeface="Calibri"/>
                <a:sym typeface="Calibri"/>
              </a:rPr>
              <a:t> prog</a:t>
            </a:r>
            <a:r>
              <a:rPr lang="fr" sz="1600">
                <a:solidFill>
                  <a:srgbClr val="000000"/>
                </a:solidFill>
              </a:rPr>
              <a:t>ressive)</a:t>
            </a:r>
            <a:r>
              <a:rPr lang="fr" sz="1600"/>
              <a:t>.</a:t>
            </a:r>
          </a:p>
        </p:txBody>
      </p:sp>
      <p:sp>
        <p:nvSpPr>
          <p:cNvPr id="499" name="Shape 49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40</a:t>
            </a:fld>
            <a:endParaRPr lang="fr" sz="90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MAFFT: Alignement multiple</a:t>
            </a:r>
          </a:p>
        </p:txBody>
      </p:sp>
      <p:sp>
        <p:nvSpPr>
          <p:cNvPr id="505" name="Shape 505"/>
          <p:cNvSpPr txBox="1">
            <a:spLocks noGrp="1"/>
          </p:cNvSpPr>
          <p:nvPr>
            <p:ph type="body" idx="1"/>
          </p:nvPr>
        </p:nvSpPr>
        <p:spPr>
          <a:xfrm>
            <a:off x="628650" y="1369218"/>
            <a:ext cx="7886700" cy="3263400"/>
          </a:xfrm>
          <a:prstGeom prst="rect">
            <a:avLst/>
          </a:prstGeom>
          <a:noFill/>
          <a:ln>
            <a:noFill/>
          </a:ln>
        </p:spPr>
        <p:txBody>
          <a:bodyPr lIns="68575" tIns="34275" rIns="68575" bIns="34275" anchor="t" anchorCtr="0">
            <a:noAutofit/>
          </a:bodyPr>
          <a:lstStyle/>
          <a:p>
            <a:pPr marL="0" marR="0" lvl="0" indent="0" algn="just" rtl="0">
              <a:lnSpc>
                <a:spcPct val="9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2</a:t>
            </a:r>
            <a:r>
              <a:rPr lang="fr" sz="1900" b="0" i="0" u="none" strike="noStrike" cap="none" baseline="30000">
                <a:solidFill>
                  <a:schemeClr val="dk1"/>
                </a:solidFill>
                <a:latin typeface="Calibri"/>
                <a:ea typeface="Calibri"/>
                <a:cs typeface="Calibri"/>
                <a:sym typeface="Calibri"/>
              </a:rPr>
              <a:t>ème</a:t>
            </a:r>
            <a:r>
              <a:rPr lang="fr" sz="1900" b="0" i="0" u="none" strike="noStrike" cap="none">
                <a:solidFill>
                  <a:schemeClr val="dk1"/>
                </a:solidFill>
                <a:latin typeface="Calibri"/>
                <a:ea typeface="Calibri"/>
                <a:cs typeface="Calibri"/>
                <a:sym typeface="Calibri"/>
              </a:rPr>
              <a:t> ETAPE </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Un </a:t>
            </a:r>
            <a:r>
              <a:rPr lang="fr" sz="1900" b="0" i="0" u="none" strike="noStrike" cap="none">
                <a:solidFill>
                  <a:srgbClr val="ED058F"/>
                </a:solidFill>
                <a:latin typeface="Calibri"/>
                <a:ea typeface="Calibri"/>
                <a:cs typeface="Calibri"/>
                <a:sym typeface="Calibri"/>
              </a:rPr>
              <a:t>arbre de guidage</a:t>
            </a:r>
            <a:r>
              <a:rPr lang="fr" sz="1900" b="0" i="0" u="none" strike="noStrike" cap="none">
                <a:solidFill>
                  <a:schemeClr val="dk1"/>
                </a:solidFill>
                <a:latin typeface="Calibri"/>
                <a:ea typeface="Calibri"/>
                <a:cs typeface="Calibri"/>
                <a:sym typeface="Calibri"/>
              </a:rPr>
              <a:t> est ensuite calculé à partir des alignements précédents.</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La </a:t>
            </a:r>
            <a:r>
              <a:rPr lang="fr" sz="1900" b="0" i="0" u="none" strike="noStrike" cap="none">
                <a:solidFill>
                  <a:srgbClr val="ED058F"/>
                </a:solidFill>
                <a:latin typeface="Calibri"/>
                <a:ea typeface="Calibri"/>
                <a:cs typeface="Calibri"/>
                <a:sym typeface="Calibri"/>
              </a:rPr>
              <a:t>distance entre 2 séquences</a:t>
            </a:r>
            <a:r>
              <a:rPr lang="fr" sz="1900" b="0" i="0" u="none" strike="noStrike" cap="none">
                <a:solidFill>
                  <a:schemeClr val="dk1"/>
                </a:solidFill>
                <a:latin typeface="Calibri"/>
                <a:ea typeface="Calibri"/>
                <a:cs typeface="Calibri"/>
                <a:sym typeface="Calibri"/>
              </a:rPr>
              <a:t> est estimée à partir du nombre de </a:t>
            </a:r>
            <a:r>
              <a:rPr lang="fr" sz="1900" b="0" i="0" u="none" strike="noStrike" cap="none">
                <a:solidFill>
                  <a:srgbClr val="ED058F"/>
                </a:solidFill>
                <a:latin typeface="Calibri"/>
                <a:ea typeface="Calibri"/>
                <a:cs typeface="Calibri"/>
                <a:sym typeface="Calibri"/>
              </a:rPr>
              <a:t>mots de 6 lettres</a:t>
            </a:r>
            <a:r>
              <a:rPr lang="fr" sz="1900" b="0" i="0" u="none" strike="noStrike" cap="none">
                <a:solidFill>
                  <a:schemeClr val="dk1"/>
                </a:solidFill>
                <a:latin typeface="Calibri"/>
                <a:ea typeface="Calibri"/>
                <a:cs typeface="Calibri"/>
                <a:sym typeface="Calibri"/>
              </a:rPr>
              <a:t> (</a:t>
            </a:r>
            <a:r>
              <a:rPr lang="fr" sz="1900" b="0" i="1" u="none" strike="noStrike" cap="none">
                <a:solidFill>
                  <a:schemeClr val="dk1"/>
                </a:solidFill>
                <a:latin typeface="Calibri"/>
                <a:ea typeface="Calibri"/>
                <a:cs typeface="Calibri"/>
                <a:sym typeface="Calibri"/>
              </a:rPr>
              <a:t>k-mers</a:t>
            </a:r>
            <a:r>
              <a:rPr lang="fr" sz="1900" b="0" i="0" u="none" strike="noStrike" cap="none">
                <a:solidFill>
                  <a:schemeClr val="dk1"/>
                </a:solidFill>
                <a:latin typeface="Calibri"/>
                <a:ea typeface="Calibri"/>
                <a:cs typeface="Calibri"/>
                <a:sym typeface="Calibri"/>
              </a:rPr>
              <a:t>) que ces </a:t>
            </a:r>
            <a:r>
              <a:rPr lang="fr" sz="1900" b="0" i="0" u="none" strike="noStrike" cap="none">
                <a:solidFill>
                  <a:srgbClr val="ED058F"/>
                </a:solidFill>
                <a:latin typeface="Calibri"/>
                <a:ea typeface="Calibri"/>
                <a:cs typeface="Calibri"/>
                <a:sym typeface="Calibri"/>
              </a:rPr>
              <a:t>séquences partagent</a:t>
            </a:r>
            <a:r>
              <a:rPr lang="fr" sz="1900" b="0" i="0" u="none" strike="noStrike" cap="none">
                <a:solidFill>
                  <a:schemeClr val="dk1"/>
                </a:solidFill>
                <a:latin typeface="Calibri"/>
                <a:ea typeface="Calibri"/>
                <a:cs typeface="Calibri"/>
                <a:sym typeface="Calibri"/>
              </a:rPr>
              <a:t> dans ce nouvel alphabet</a:t>
            </a:r>
          </a:p>
        </p:txBody>
      </p:sp>
      <p:sp>
        <p:nvSpPr>
          <p:cNvPr id="506" name="Shape 50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41</a:t>
            </a:fld>
            <a:endParaRPr lang="fr" sz="900">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MAFFT: Alignement multiple</a:t>
            </a:r>
          </a:p>
        </p:txBody>
      </p:sp>
      <p:sp>
        <p:nvSpPr>
          <p:cNvPr id="512" name="Shape 512"/>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just" rtl="0">
              <a:lnSpc>
                <a:spcPct val="9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3</a:t>
            </a:r>
            <a:r>
              <a:rPr lang="fr" sz="1900" b="0" i="0" u="none" strike="noStrike" cap="none" baseline="30000">
                <a:solidFill>
                  <a:schemeClr val="dk1"/>
                </a:solidFill>
                <a:latin typeface="Calibri"/>
                <a:ea typeface="Calibri"/>
                <a:cs typeface="Calibri"/>
                <a:sym typeface="Calibri"/>
              </a:rPr>
              <a:t>ème</a:t>
            </a:r>
            <a:r>
              <a:rPr lang="fr" sz="1900" b="0" i="0" u="none" strike="noStrike" cap="none">
                <a:solidFill>
                  <a:schemeClr val="dk1"/>
                </a:solidFill>
                <a:latin typeface="Calibri"/>
                <a:ea typeface="Calibri"/>
                <a:cs typeface="Calibri"/>
                <a:sym typeface="Calibri"/>
              </a:rPr>
              <a:t> ETAPE </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Les séquences sont ensuite </a:t>
            </a:r>
            <a:r>
              <a:rPr lang="fr" sz="1900" b="0" i="0" u="none" strike="noStrike" cap="none">
                <a:solidFill>
                  <a:srgbClr val="ED058F"/>
                </a:solidFill>
                <a:latin typeface="Calibri"/>
                <a:ea typeface="Calibri"/>
                <a:cs typeface="Calibri"/>
                <a:sym typeface="Calibri"/>
              </a:rPr>
              <a:t>alignées</a:t>
            </a:r>
            <a:r>
              <a:rPr lang="fr" sz="1900" b="0" i="0" u="none" strike="noStrike" cap="none">
                <a:solidFill>
                  <a:schemeClr val="dk1"/>
                </a:solidFill>
                <a:latin typeface="Calibri"/>
                <a:ea typeface="Calibri"/>
                <a:cs typeface="Calibri"/>
                <a:sym typeface="Calibri"/>
              </a:rPr>
              <a:t> </a:t>
            </a:r>
            <a:r>
              <a:rPr lang="fr" sz="1900" b="0" i="0" u="none" strike="noStrike" cap="none">
                <a:solidFill>
                  <a:srgbClr val="ED058F"/>
                </a:solidFill>
                <a:latin typeface="Calibri"/>
                <a:ea typeface="Calibri"/>
                <a:cs typeface="Calibri"/>
                <a:sym typeface="Calibri"/>
              </a:rPr>
              <a:t>progressivement</a:t>
            </a:r>
            <a:r>
              <a:rPr lang="fr" sz="1900" b="0" i="0" u="none" strike="noStrike" cap="none">
                <a:solidFill>
                  <a:schemeClr val="dk1"/>
                </a:solidFill>
                <a:latin typeface="Calibri"/>
                <a:ea typeface="Calibri"/>
                <a:cs typeface="Calibri"/>
                <a:sym typeface="Calibri"/>
              </a:rPr>
              <a:t> en suivant l’ordre indiqué par l’</a:t>
            </a:r>
            <a:r>
              <a:rPr lang="fr" sz="1900" b="0" i="0" u="none" strike="noStrike" cap="none">
                <a:solidFill>
                  <a:srgbClr val="ED058F"/>
                </a:solidFill>
                <a:latin typeface="Calibri"/>
                <a:ea typeface="Calibri"/>
                <a:cs typeface="Calibri"/>
                <a:sym typeface="Calibri"/>
              </a:rPr>
              <a:t>arbre de guidage</a:t>
            </a:r>
            <a:r>
              <a:rPr lang="fr" sz="1900" b="0" i="0" u="none" strike="noStrike" cap="none">
                <a:solidFill>
                  <a:schemeClr val="dk1"/>
                </a:solidFill>
                <a:latin typeface="Calibri"/>
                <a:ea typeface="Calibri"/>
                <a:cs typeface="Calibri"/>
                <a:sym typeface="Calibri"/>
              </a:rPr>
              <a:t>.</a:t>
            </a:r>
          </a:p>
          <a:p>
            <a:pPr marL="0" marR="0" lvl="0" indent="0" algn="just" rtl="0">
              <a:lnSpc>
                <a:spcPct val="90000"/>
              </a:lnSpc>
              <a:spcBef>
                <a:spcPts val="800"/>
              </a:spcBef>
              <a:buClr>
                <a:schemeClr val="dk1"/>
              </a:buClr>
              <a:buSzPct val="25000"/>
              <a:buFont typeface="Arial"/>
              <a:buNone/>
            </a:pPr>
            <a:endParaRPr sz="1900" b="0" i="0" u="none" strike="noStrike" cap="none">
              <a:solidFill>
                <a:schemeClr val="dk1"/>
              </a:solidFill>
              <a:latin typeface="Calibri"/>
              <a:ea typeface="Calibri"/>
              <a:cs typeface="Calibri"/>
              <a:sym typeface="Calibri"/>
            </a:endParaRPr>
          </a:p>
        </p:txBody>
      </p:sp>
      <p:sp>
        <p:nvSpPr>
          <p:cNvPr id="513" name="Shape 51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42</a:t>
            </a:fld>
            <a:endParaRPr lang="fr" sz="900">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2700" b="0" i="0" u="none" strike="noStrike" cap="none">
                <a:solidFill>
                  <a:schemeClr val="dk1"/>
                </a:solidFill>
                <a:latin typeface="Calibri"/>
                <a:ea typeface="Calibri"/>
                <a:cs typeface="Calibri"/>
                <a:sym typeface="Calibri"/>
              </a:rPr>
              <a:t>MAFFT: Alignement multiple</a:t>
            </a:r>
          </a:p>
        </p:txBody>
      </p:sp>
      <p:sp>
        <p:nvSpPr>
          <p:cNvPr id="519" name="Shape 519"/>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just" rtl="0">
              <a:lnSpc>
                <a:spcPct val="90000"/>
              </a:lnSpc>
              <a:spcBef>
                <a:spcPts val="0"/>
              </a:spcBef>
              <a:spcAft>
                <a:spcPts val="0"/>
              </a:spcAft>
              <a:buClr>
                <a:srgbClr val="ED058F"/>
              </a:buClr>
              <a:buSzPct val="25000"/>
              <a:buFont typeface="Arial"/>
              <a:buNone/>
            </a:pPr>
            <a:r>
              <a:rPr lang="fr" sz="1900" b="0" i="0" u="none" strike="noStrike" cap="none">
                <a:solidFill>
                  <a:srgbClr val="ED058F"/>
                </a:solidFill>
                <a:latin typeface="Calibri"/>
                <a:ea typeface="Calibri"/>
                <a:cs typeface="Calibri"/>
                <a:sym typeface="Calibri"/>
              </a:rPr>
              <a:t>Plusieurs programmes</a:t>
            </a:r>
            <a:r>
              <a:rPr lang="fr" sz="1900" b="0" i="0" u="none" strike="noStrike" cap="none">
                <a:solidFill>
                  <a:schemeClr val="dk1"/>
                </a:solidFill>
                <a:latin typeface="Calibri"/>
                <a:ea typeface="Calibri"/>
                <a:cs typeface="Calibri"/>
                <a:sym typeface="Calibri"/>
              </a:rPr>
              <a:t> sont proposés sur la page de garde du site Web de MAFFT.</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Ce que nous venons de décrire correspond à l’</a:t>
            </a:r>
            <a:r>
              <a:rPr lang="fr" sz="1900" b="0" i="0" u="none" strike="noStrike" cap="none">
                <a:solidFill>
                  <a:srgbClr val="ED058F"/>
                </a:solidFill>
                <a:latin typeface="Calibri"/>
                <a:ea typeface="Calibri"/>
                <a:cs typeface="Calibri"/>
                <a:sym typeface="Calibri"/>
              </a:rPr>
              <a:t>option FFT-NS-1</a:t>
            </a:r>
            <a:r>
              <a:rPr lang="fr" sz="1900" b="0" i="0" u="none" strike="noStrike" cap="none">
                <a:solidFill>
                  <a:schemeClr val="dk1"/>
                </a:solidFill>
                <a:latin typeface="Calibri"/>
                <a:ea typeface="Calibri"/>
                <a:cs typeface="Calibri"/>
                <a:sym typeface="Calibri"/>
              </a:rPr>
              <a:t>.</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Ce nom un peu barbare signifie Fast Fourier Transform-New Scoring matrix-1 step.</a:t>
            </a:r>
          </a:p>
          <a:p>
            <a:pPr marL="177800" marR="0" lvl="0" indent="-171450" algn="just" rtl="0">
              <a:lnSpc>
                <a:spcPct val="90000"/>
              </a:lnSpc>
              <a:spcBef>
                <a:spcPts val="800"/>
              </a:spcBef>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p:txBody>
      </p:sp>
      <p:sp>
        <p:nvSpPr>
          <p:cNvPr id="520" name="Shape 52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43</a:t>
            </a:fld>
            <a:endParaRPr lang="fr" sz="900">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MAFFT: Alignement multiple</a:t>
            </a:r>
          </a:p>
        </p:txBody>
      </p:sp>
      <p:sp>
        <p:nvSpPr>
          <p:cNvPr id="526" name="Shape 526"/>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MAFFT peut occasionnellement procéder à un </a:t>
            </a:r>
            <a:r>
              <a:rPr lang="fr" sz="1900" b="0" i="0" u="none" strike="noStrike" cap="none">
                <a:solidFill>
                  <a:srgbClr val="ED058F"/>
                </a:solidFill>
                <a:latin typeface="Calibri"/>
                <a:ea typeface="Calibri"/>
                <a:cs typeface="Calibri"/>
                <a:sym typeface="Calibri"/>
              </a:rPr>
              <a:t>deuxième passage</a:t>
            </a:r>
            <a:r>
              <a:rPr lang="fr" sz="1900"/>
              <a:t> </a:t>
            </a:r>
            <a:r>
              <a:rPr lang="fr" sz="1900" b="0" i="0" u="none" strike="noStrike" cap="none">
                <a:solidFill>
                  <a:schemeClr val="dk1"/>
                </a:solidFill>
                <a:latin typeface="Calibri"/>
                <a:ea typeface="Calibri"/>
                <a:cs typeface="Calibri"/>
                <a:sym typeface="Calibri"/>
              </a:rPr>
              <a:t>(approche itérative).</a:t>
            </a:r>
          </a:p>
          <a:p>
            <a:pPr marL="0" marR="0" lvl="0" indent="0" algn="l"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Dans ce dernier, l’alignement réalisé précédemment sert à re-calculer la distance entre chaque paire de séquences, un </a:t>
            </a:r>
            <a:r>
              <a:rPr lang="fr" sz="1900" b="0" i="0" u="none" strike="noStrike" cap="none">
                <a:solidFill>
                  <a:srgbClr val="ED058F"/>
                </a:solidFill>
                <a:latin typeface="Calibri"/>
                <a:ea typeface="Calibri"/>
                <a:cs typeface="Calibri"/>
                <a:sym typeface="Calibri"/>
              </a:rPr>
              <a:t>nouvel arbre de guidage</a:t>
            </a:r>
            <a:r>
              <a:rPr lang="fr" sz="1900" b="0" i="0" u="none" strike="noStrike" cap="none">
                <a:solidFill>
                  <a:schemeClr val="dk1"/>
                </a:solidFill>
                <a:latin typeface="Calibri"/>
                <a:ea typeface="Calibri"/>
                <a:cs typeface="Calibri"/>
                <a:sym typeface="Calibri"/>
              </a:rPr>
              <a:t> et un nouvelle alignement multiple.</a:t>
            </a:r>
          </a:p>
          <a:p>
            <a:pPr marL="0" marR="0" lvl="0" indent="0" algn="l" rtl="0">
              <a:lnSpc>
                <a:spcPct val="90000"/>
              </a:lnSpc>
              <a:spcBef>
                <a:spcPts val="800"/>
              </a:spcBef>
              <a:buClr>
                <a:schemeClr val="dk1"/>
              </a:buClr>
              <a:buSzPct val="25000"/>
              <a:buFont typeface="Arial"/>
              <a:buNone/>
            </a:pPr>
            <a:r>
              <a:rPr lang="fr" sz="1900" b="0" i="0" u="none" strike="noStrike" cap="none">
                <a:solidFill>
                  <a:schemeClr val="dk1"/>
                </a:solidFill>
                <a:latin typeface="Calibri"/>
                <a:ea typeface="Calibri"/>
                <a:cs typeface="Calibri"/>
                <a:sym typeface="Calibri"/>
              </a:rPr>
              <a:t>Cette option s’appelle FFT-NS-2.</a:t>
            </a:r>
          </a:p>
        </p:txBody>
      </p:sp>
      <p:sp>
        <p:nvSpPr>
          <p:cNvPr id="527" name="Shape 52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44</a:t>
            </a:fld>
            <a:endParaRPr lang="fr" sz="900">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MAFFT: Alignement multiple</a:t>
            </a:r>
          </a:p>
        </p:txBody>
      </p:sp>
      <p:sp>
        <p:nvSpPr>
          <p:cNvPr id="533" name="Shape 533"/>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just" rtl="0">
              <a:lnSpc>
                <a:spcPct val="90000"/>
              </a:lnSpc>
              <a:spcBef>
                <a:spcPts val="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MAFFT peut procéder à un </a:t>
            </a:r>
            <a:r>
              <a:rPr lang="fr" sz="1900" b="0" i="0" u="none" strike="noStrike" cap="none">
                <a:solidFill>
                  <a:srgbClr val="ED058F"/>
                </a:solidFill>
                <a:latin typeface="Calibri"/>
                <a:ea typeface="Calibri"/>
                <a:cs typeface="Calibri"/>
                <a:sym typeface="Calibri"/>
              </a:rPr>
              <a:t>raffinement</a:t>
            </a:r>
            <a:r>
              <a:rPr lang="fr" sz="1900" b="0" i="0" u="none" strike="noStrike" cap="none">
                <a:solidFill>
                  <a:schemeClr val="dk1"/>
                </a:solidFill>
                <a:latin typeface="Calibri"/>
                <a:ea typeface="Calibri"/>
                <a:cs typeface="Calibri"/>
                <a:sym typeface="Calibri"/>
              </a:rPr>
              <a:t> de l’alignement.</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Dans ce cas, </a:t>
            </a:r>
            <a:r>
              <a:rPr lang="fr" sz="1900" b="0" i="0" u="none" strike="noStrike" cap="none">
                <a:solidFill>
                  <a:srgbClr val="FF0000"/>
                </a:solidFill>
                <a:latin typeface="Calibri"/>
                <a:ea typeface="Calibri"/>
                <a:cs typeface="Calibri"/>
                <a:sym typeface="Calibri"/>
              </a:rPr>
              <a:t>l’arbre de guidage est scindé en deux</a:t>
            </a:r>
            <a:r>
              <a:rPr lang="fr" sz="1900" b="0" i="0" u="none" strike="noStrike" cap="none">
                <a:solidFill>
                  <a:schemeClr val="dk1"/>
                </a:solidFill>
                <a:latin typeface="Calibri"/>
                <a:ea typeface="Calibri"/>
                <a:cs typeface="Calibri"/>
                <a:sym typeface="Calibri"/>
              </a:rPr>
              <a:t>, puis les deux moitiés sont réalignées.</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On </a:t>
            </a:r>
            <a:r>
              <a:rPr lang="fr" sz="1900" b="0" i="0" u="none" strike="noStrike" cap="none">
                <a:solidFill>
                  <a:srgbClr val="ED058F"/>
                </a:solidFill>
                <a:latin typeface="Calibri"/>
                <a:ea typeface="Calibri"/>
                <a:cs typeface="Calibri"/>
                <a:sym typeface="Calibri"/>
              </a:rPr>
              <a:t>recommence</a:t>
            </a:r>
            <a:r>
              <a:rPr lang="fr" sz="1900" b="0" i="0" u="none" strike="noStrike" cap="none">
                <a:solidFill>
                  <a:schemeClr val="dk1"/>
                </a:solidFill>
                <a:latin typeface="Calibri"/>
                <a:ea typeface="Calibri"/>
                <a:cs typeface="Calibri"/>
                <a:sym typeface="Calibri"/>
              </a:rPr>
              <a:t> ainsi tant que </a:t>
            </a:r>
            <a:r>
              <a:rPr lang="fr" sz="1900" b="0" i="0" u="none" strike="noStrike" cap="none">
                <a:solidFill>
                  <a:srgbClr val="ED058F"/>
                </a:solidFill>
                <a:latin typeface="Calibri"/>
                <a:ea typeface="Calibri"/>
                <a:cs typeface="Calibri"/>
                <a:sym typeface="Calibri"/>
              </a:rPr>
              <a:t>le score d’alignement s’améliore</a:t>
            </a:r>
            <a:r>
              <a:rPr lang="fr" sz="1900" b="0" i="0" u="none" strike="noStrike" cap="none">
                <a:solidFill>
                  <a:schemeClr val="dk1"/>
                </a:solidFill>
                <a:latin typeface="Calibri"/>
                <a:ea typeface="Calibri"/>
                <a:cs typeface="Calibri"/>
                <a:sym typeface="Calibri"/>
              </a:rPr>
              <a:t>.</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On procède alors à un nombre </a:t>
            </a:r>
            <a:r>
              <a:rPr lang="fr" sz="1900" b="0" i="1" u="none" strike="noStrike" cap="none">
                <a:solidFill>
                  <a:schemeClr val="dk1"/>
                </a:solidFill>
                <a:latin typeface="Calibri"/>
                <a:ea typeface="Calibri"/>
                <a:cs typeface="Calibri"/>
                <a:sym typeface="Calibri"/>
              </a:rPr>
              <a:t>i</a:t>
            </a:r>
            <a:r>
              <a:rPr lang="fr" sz="1900" b="0" i="0" u="none" strike="noStrike" cap="none">
                <a:solidFill>
                  <a:schemeClr val="dk1"/>
                </a:solidFill>
                <a:latin typeface="Calibri"/>
                <a:ea typeface="Calibri"/>
                <a:cs typeface="Calibri"/>
                <a:sym typeface="Calibri"/>
              </a:rPr>
              <a:t> d’itérations </a:t>
            </a:r>
            <a:r>
              <a:rPr lang="fr" sz="1900" b="0" i="1" u="none" strike="noStrike" cap="none">
                <a:solidFill>
                  <a:schemeClr val="dk1"/>
                </a:solidFill>
                <a:latin typeface="Calibri"/>
                <a:ea typeface="Calibri"/>
                <a:cs typeface="Calibri"/>
                <a:sym typeface="Calibri"/>
              </a:rPr>
              <a:t>i</a:t>
            </a:r>
            <a:r>
              <a:rPr lang="fr" sz="1900" b="0" i="0" u="none" strike="noStrike" cap="none">
                <a:solidFill>
                  <a:schemeClr val="dk1"/>
                </a:solidFill>
                <a:latin typeface="Calibri"/>
                <a:ea typeface="Calibri"/>
                <a:cs typeface="Calibri"/>
                <a:sym typeface="Calibri"/>
              </a:rPr>
              <a:t> étant inconnu </a:t>
            </a:r>
            <a:r>
              <a:rPr lang="fr" sz="1900" b="0" i="1" u="none" strike="noStrike" cap="none">
                <a:solidFill>
                  <a:schemeClr val="dk1"/>
                </a:solidFill>
                <a:latin typeface="Calibri"/>
                <a:ea typeface="Calibri"/>
                <a:cs typeface="Calibri"/>
                <a:sym typeface="Calibri"/>
              </a:rPr>
              <a:t>a priori</a:t>
            </a:r>
            <a:r>
              <a:rPr lang="fr" sz="1900" b="0" i="0" u="none" strike="noStrike" cap="none">
                <a:solidFill>
                  <a:schemeClr val="dk1"/>
                </a:solidFill>
                <a:latin typeface="Calibri"/>
                <a:ea typeface="Calibri"/>
                <a:cs typeface="Calibri"/>
                <a:sym typeface="Calibri"/>
              </a:rPr>
              <a:t>.</a:t>
            </a:r>
          </a:p>
          <a:p>
            <a:pPr marL="0" marR="0" lvl="0" indent="0" algn="just" rtl="0">
              <a:lnSpc>
                <a:spcPct val="9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Cette option porte le nom de FFT-NS-i.</a:t>
            </a:r>
          </a:p>
          <a:p>
            <a:pPr marL="0" marR="0" lvl="0" indent="0" algn="just" rtl="0">
              <a:lnSpc>
                <a:spcPct val="90000"/>
              </a:lnSpc>
              <a:spcBef>
                <a:spcPts val="800"/>
              </a:spcBef>
              <a:buClr>
                <a:schemeClr val="dk1"/>
              </a:buClr>
              <a:buSzPct val="25000"/>
              <a:buFont typeface="Arial"/>
              <a:buNone/>
            </a:pPr>
            <a:r>
              <a:rPr lang="fr" sz="1900" b="0" i="0" u="none" strike="noStrike" cap="none">
                <a:solidFill>
                  <a:schemeClr val="dk1"/>
                </a:solidFill>
                <a:latin typeface="Calibri"/>
                <a:ea typeface="Calibri"/>
                <a:cs typeface="Calibri"/>
                <a:sym typeface="Calibri"/>
              </a:rPr>
              <a:t>On peut, sur la page de garde de MAFFT, limiter à deux le nombre d’itérations (« two cycles only »).</a:t>
            </a:r>
          </a:p>
        </p:txBody>
      </p:sp>
      <p:sp>
        <p:nvSpPr>
          <p:cNvPr id="534" name="Shape 53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45</a:t>
            </a:fld>
            <a:endParaRPr lang="fr" sz="900">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MAFFT: Alignement multiple</a:t>
            </a:r>
          </a:p>
        </p:txBody>
      </p:sp>
      <p:sp>
        <p:nvSpPr>
          <p:cNvPr id="540" name="Shape 540"/>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Il faut par ailleurs noter que le site de MAFFT propose des programmes fondés non pas sur la transformées de Fourier rapide, mais sur l’algorithme de </a:t>
            </a:r>
            <a:r>
              <a:rPr lang="fr" sz="1500" b="0" i="0" u="none" strike="noStrike" cap="none">
                <a:solidFill>
                  <a:srgbClr val="FF0000"/>
                </a:solidFill>
                <a:latin typeface="Calibri"/>
                <a:ea typeface="Calibri"/>
                <a:cs typeface="Calibri"/>
                <a:sym typeface="Calibri"/>
              </a:rPr>
              <a:t>programmation dynamique</a:t>
            </a:r>
            <a:r>
              <a:rPr lang="fr" sz="1500" b="0" i="0" u="none" strike="noStrike" cap="none">
                <a:solidFill>
                  <a:schemeClr val="dk1"/>
                </a:solidFill>
                <a:latin typeface="Calibri"/>
                <a:ea typeface="Calibri"/>
                <a:cs typeface="Calibri"/>
                <a:sym typeface="Calibri"/>
              </a:rPr>
              <a:t>.</a:t>
            </a:r>
          </a:p>
          <a:p>
            <a:pPr marL="0" marR="0" lvl="0" indent="0" algn="l" rtl="0">
              <a:lnSpc>
                <a:spcPct val="100000"/>
              </a:lnSpc>
              <a:spcBef>
                <a:spcPts val="160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Ainsi le programme nommé </a:t>
            </a:r>
            <a:r>
              <a:rPr lang="fr" sz="1500" b="0" i="0" u="none" strike="noStrike" cap="none">
                <a:solidFill>
                  <a:srgbClr val="ED058F"/>
                </a:solidFill>
                <a:latin typeface="Calibri"/>
                <a:ea typeface="Calibri"/>
                <a:cs typeface="Calibri"/>
                <a:sym typeface="Calibri"/>
              </a:rPr>
              <a:t>G-INS-i </a:t>
            </a:r>
            <a:r>
              <a:rPr lang="fr" sz="1500" b="0" i="0" u="none" strike="noStrike" cap="none">
                <a:solidFill>
                  <a:schemeClr val="dk1"/>
                </a:solidFill>
                <a:latin typeface="Calibri"/>
                <a:ea typeface="Calibri"/>
                <a:cs typeface="Calibri"/>
                <a:sym typeface="Calibri"/>
              </a:rPr>
              <a:t>aligne les paires de séquences suivant l’</a:t>
            </a:r>
            <a:r>
              <a:rPr lang="fr" sz="1500" b="0" i="0" u="none" strike="noStrike" cap="none">
                <a:solidFill>
                  <a:srgbClr val="ED058F"/>
                </a:solidFill>
                <a:latin typeface="Calibri"/>
                <a:ea typeface="Calibri"/>
                <a:cs typeface="Calibri"/>
                <a:sym typeface="Calibri"/>
              </a:rPr>
              <a:t>algorithme global de Needlman-Wunsch</a:t>
            </a:r>
            <a:r>
              <a:rPr lang="fr" sz="1500" b="0" i="0" u="none" strike="noStrike" cap="none">
                <a:solidFill>
                  <a:schemeClr val="dk1"/>
                </a:solidFill>
                <a:latin typeface="Calibri"/>
                <a:ea typeface="Calibri"/>
                <a:cs typeface="Calibri"/>
                <a:sym typeface="Calibri"/>
              </a:rPr>
              <a:t>, calcule un arbre de guidage, aligne toutes les séquences suivant cet arbre et procède enfin à un raffinement de l’alignement comme décrit ci-avant.</a:t>
            </a:r>
          </a:p>
          <a:p>
            <a:pPr marL="0" marR="0" lvl="0" indent="0" algn="l" rtl="0">
              <a:lnSpc>
                <a:spcPct val="100000"/>
              </a:lnSpc>
              <a:spcBef>
                <a:spcPts val="160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Les programmes </a:t>
            </a:r>
            <a:r>
              <a:rPr lang="fr" sz="1500" b="0" i="0" u="none" strike="noStrike" cap="none">
                <a:solidFill>
                  <a:srgbClr val="00B050"/>
                </a:solidFill>
                <a:latin typeface="Calibri"/>
                <a:ea typeface="Calibri"/>
                <a:cs typeface="Calibri"/>
                <a:sym typeface="Calibri"/>
              </a:rPr>
              <a:t>L-INS-i et E-INS-i</a:t>
            </a:r>
            <a:r>
              <a:rPr lang="fr" sz="1500" b="0" i="0" u="none" strike="noStrike" cap="none">
                <a:solidFill>
                  <a:schemeClr val="dk1"/>
                </a:solidFill>
                <a:latin typeface="Calibri"/>
                <a:ea typeface="Calibri"/>
                <a:cs typeface="Calibri"/>
                <a:sym typeface="Calibri"/>
              </a:rPr>
              <a:t> procèdent de la même façon, mais avec l’algorithme d’</a:t>
            </a:r>
            <a:r>
              <a:rPr lang="fr" sz="1500" b="0" i="0" u="none" strike="noStrike" cap="none">
                <a:solidFill>
                  <a:srgbClr val="00B050"/>
                </a:solidFill>
                <a:latin typeface="Calibri"/>
                <a:ea typeface="Calibri"/>
                <a:cs typeface="Calibri"/>
                <a:sym typeface="Calibri"/>
              </a:rPr>
              <a:t>alignement local de Smith-Waterman</a:t>
            </a:r>
            <a:r>
              <a:rPr lang="fr" sz="1500" b="0" i="0" u="none" strike="noStrike" cap="none">
                <a:solidFill>
                  <a:schemeClr val="dk1"/>
                </a:solidFill>
                <a:latin typeface="Calibri"/>
                <a:ea typeface="Calibri"/>
                <a:cs typeface="Calibri"/>
                <a:sym typeface="Calibri"/>
              </a:rPr>
              <a:t>.</a:t>
            </a:r>
          </a:p>
          <a:p>
            <a:pPr marL="0" marR="0" lvl="0" indent="0" algn="l" rtl="0">
              <a:lnSpc>
                <a:spcPct val="100000"/>
              </a:lnSpc>
              <a:spcBef>
                <a:spcPts val="1600"/>
              </a:spcBef>
              <a:spcAft>
                <a:spcPts val="0"/>
              </a:spcAft>
              <a:buClr>
                <a:schemeClr val="dk1"/>
              </a:buClr>
              <a:buSzPct val="25000"/>
              <a:buFont typeface="Arial"/>
              <a:buNone/>
            </a:pPr>
            <a:r>
              <a:rPr lang="fr" sz="1500" b="0" i="0" u="none" strike="noStrike" cap="none">
                <a:solidFill>
                  <a:schemeClr val="dk1"/>
                </a:solidFill>
                <a:latin typeface="Calibri"/>
                <a:ea typeface="Calibri"/>
                <a:cs typeface="Calibri"/>
                <a:sym typeface="Calibri"/>
              </a:rPr>
              <a:t>Bien entendu, ces programmes, </a:t>
            </a:r>
            <a:r>
              <a:rPr lang="fr" sz="1500" b="0" i="0" u="sng" strike="noStrike" cap="none">
                <a:solidFill>
                  <a:srgbClr val="FF0000"/>
                </a:solidFill>
                <a:latin typeface="Calibri"/>
                <a:ea typeface="Calibri"/>
                <a:cs typeface="Calibri"/>
                <a:sym typeface="Calibri"/>
              </a:rPr>
              <a:t>nettement plus lents, ne conviennent pas pour un grand nombre de séquences.</a:t>
            </a:r>
          </a:p>
          <a:p>
            <a:pPr marL="0" marR="0" lvl="0" indent="0" algn="l" rtl="0">
              <a:lnSpc>
                <a:spcPct val="100000"/>
              </a:lnSpc>
              <a:spcBef>
                <a:spcPts val="1600"/>
              </a:spcBef>
              <a:buClr>
                <a:schemeClr val="dk1"/>
              </a:buClr>
              <a:buSzPct val="25000"/>
              <a:buFont typeface="Arial"/>
              <a:buNone/>
            </a:pPr>
            <a:r>
              <a:rPr lang="fr" sz="1500" b="0" i="0" u="none" strike="noStrike" cap="none">
                <a:solidFill>
                  <a:schemeClr val="dk1"/>
                </a:solidFill>
                <a:latin typeface="Calibri"/>
                <a:ea typeface="Calibri"/>
                <a:cs typeface="Calibri"/>
                <a:sym typeface="Calibri"/>
              </a:rPr>
              <a:t>Enfin, le programme </a:t>
            </a:r>
            <a:r>
              <a:rPr lang="fr" sz="1500" b="0" i="0" u="none" strike="noStrike" cap="none">
                <a:solidFill>
                  <a:srgbClr val="0070C0"/>
                </a:solidFill>
                <a:latin typeface="Calibri"/>
                <a:ea typeface="Calibri"/>
                <a:cs typeface="Calibri"/>
                <a:sym typeface="Calibri"/>
              </a:rPr>
              <a:t>Q-INS-i</a:t>
            </a:r>
            <a:r>
              <a:rPr lang="fr" sz="1500" b="0" i="0" u="none" strike="noStrike" cap="none">
                <a:solidFill>
                  <a:schemeClr val="dk1"/>
                </a:solidFill>
                <a:latin typeface="Calibri"/>
                <a:ea typeface="Calibri"/>
                <a:cs typeface="Calibri"/>
                <a:sym typeface="Calibri"/>
              </a:rPr>
              <a:t> est spécifiquement dédié à l’alignement de séquences d’</a:t>
            </a:r>
            <a:r>
              <a:rPr lang="fr" sz="1500" b="0" i="0" u="none" strike="noStrike" cap="none">
                <a:solidFill>
                  <a:srgbClr val="0070C0"/>
                </a:solidFill>
                <a:latin typeface="Calibri"/>
                <a:ea typeface="Calibri"/>
                <a:cs typeface="Calibri"/>
                <a:sym typeface="Calibri"/>
              </a:rPr>
              <a:t>ARN</a:t>
            </a:r>
            <a:r>
              <a:rPr lang="fr" sz="1500" b="0" i="0" u="none" strike="noStrike" cap="none">
                <a:solidFill>
                  <a:schemeClr val="dk1"/>
                </a:solidFill>
                <a:latin typeface="Calibri"/>
                <a:ea typeface="Calibri"/>
                <a:cs typeface="Calibri"/>
                <a:sym typeface="Calibri"/>
              </a:rPr>
              <a:t>.</a:t>
            </a:r>
          </a:p>
        </p:txBody>
      </p:sp>
      <p:sp>
        <p:nvSpPr>
          <p:cNvPr id="541" name="Shape 54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46</a:t>
            </a:fld>
            <a:endParaRPr lang="fr" sz="900">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p:nvPr/>
        </p:nvSpPr>
        <p:spPr>
          <a:xfrm>
            <a:off x="1304924" y="1371059"/>
            <a:ext cx="6534000" cy="992699"/>
          </a:xfrm>
          <a:prstGeom prst="rect">
            <a:avLst/>
          </a:prstGeom>
          <a:noFill/>
          <a:ln>
            <a:noFill/>
          </a:ln>
        </p:spPr>
        <p:txBody>
          <a:bodyPr lIns="68575" tIns="34275" rIns="68575" bIns="34275" anchor="t" anchorCtr="0">
            <a:noAutofit/>
          </a:bodyPr>
          <a:lstStyle/>
          <a:p>
            <a:pPr marL="342900" marR="0" lvl="0" indent="-336550" algn="l" rtl="0">
              <a:spcBef>
                <a:spcPts val="0"/>
              </a:spcBef>
              <a:buClr>
                <a:schemeClr val="dk1"/>
              </a:buClr>
              <a:buSzPct val="100000"/>
              <a:buFont typeface="Calibri"/>
              <a:buAutoNum type="arabicPeriod"/>
            </a:pPr>
            <a:r>
              <a:rPr lang="fr" sz="1500">
                <a:solidFill>
                  <a:schemeClr val="dk1"/>
                </a:solidFill>
                <a:latin typeface="Calibri"/>
                <a:ea typeface="Calibri"/>
                <a:cs typeface="Calibri"/>
                <a:sym typeface="Calibri"/>
              </a:rPr>
              <a:t>Mode basique, rapide — </a:t>
            </a:r>
            <a:r>
              <a:rPr lang="fr" sz="1500">
                <a:solidFill>
                  <a:srgbClr val="00B0F0"/>
                </a:solidFill>
                <a:latin typeface="Calibri"/>
                <a:ea typeface="Calibri"/>
                <a:cs typeface="Calibri"/>
                <a:sym typeface="Calibri"/>
              </a:rPr>
              <a:t>juste progressif</a:t>
            </a:r>
          </a:p>
          <a:p>
            <a:pPr marL="685800" marR="0" lvl="1" indent="-3365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FFTNS1 (fftns --retree 1)</a:t>
            </a:r>
          </a:p>
          <a:p>
            <a:pPr marL="685800" marR="0" lvl="1" indent="-3365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FFTNS2 (fftns) (same as mafft --retree 2)</a:t>
            </a:r>
          </a:p>
          <a:p>
            <a:pPr marL="342900" marR="0" lvl="0" indent="-342900" algn="l" rtl="0">
              <a:spcBef>
                <a:spcPts val="0"/>
              </a:spcBef>
              <a:buSzPct val="25000"/>
              <a:buNone/>
            </a:pPr>
            <a:r>
              <a:rPr lang="fr" sz="1500">
                <a:solidFill>
                  <a:srgbClr val="548135"/>
                </a:solidFill>
                <a:latin typeface="Calibri"/>
                <a:ea typeface="Calibri"/>
                <a:cs typeface="Calibri"/>
                <a:sym typeface="Calibri"/>
              </a:rPr>
              <a:t>OK jusqu’à 1 000 séquences facilement alignables</a:t>
            </a:r>
          </a:p>
        </p:txBody>
      </p:sp>
      <p:sp>
        <p:nvSpPr>
          <p:cNvPr id="547" name="Shape 547"/>
          <p:cNvSpPr/>
          <p:nvPr/>
        </p:nvSpPr>
        <p:spPr>
          <a:xfrm>
            <a:off x="1353474" y="2433638"/>
            <a:ext cx="6364560" cy="992579"/>
          </a:xfrm>
          <a:prstGeom prst="rect">
            <a:avLst/>
          </a:prstGeom>
          <a:noFill/>
          <a:ln>
            <a:noFill/>
          </a:ln>
        </p:spPr>
        <p:txBody>
          <a:bodyPr lIns="68575" tIns="34275" rIns="68575" bIns="34275" anchor="t" anchorCtr="0">
            <a:noAutofit/>
          </a:bodyPr>
          <a:lstStyle/>
          <a:p>
            <a:pPr marL="342900" marR="0" lvl="0" indent="-336550" algn="l" rtl="0">
              <a:spcBef>
                <a:spcPts val="0"/>
              </a:spcBef>
              <a:buClr>
                <a:schemeClr val="dk1"/>
              </a:buClr>
              <a:buSzPct val="100000"/>
              <a:buFont typeface="Calibri"/>
              <a:buAutoNum type="arabicPeriod" startAt="2"/>
            </a:pPr>
            <a:r>
              <a:rPr lang="fr" sz="1500">
                <a:solidFill>
                  <a:schemeClr val="dk1"/>
                </a:solidFill>
                <a:latin typeface="Calibri"/>
                <a:ea typeface="Calibri"/>
                <a:cs typeface="Calibri"/>
                <a:sym typeface="Calibri"/>
              </a:rPr>
              <a:t>Mode intermédiaire — </a:t>
            </a:r>
            <a:r>
              <a:rPr lang="fr" sz="1500">
                <a:solidFill>
                  <a:srgbClr val="00B0F0"/>
                </a:solidFill>
                <a:latin typeface="Calibri"/>
                <a:ea typeface="Calibri"/>
                <a:cs typeface="Calibri"/>
                <a:sym typeface="Calibri"/>
              </a:rPr>
              <a:t>progressif + itérations</a:t>
            </a:r>
          </a:p>
          <a:p>
            <a:pPr marL="685800" marR="0" lvl="1" indent="-3365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FFTNSI (fftnsi) default two cycles, or e.g. fftnsi --maxiterate 1000</a:t>
            </a:r>
          </a:p>
          <a:p>
            <a:pPr marL="685800" marR="0" lvl="1" indent="-3365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NWNSI (nwnsi) same as FFTNSI, but no FFT, Needleman-Wunsch only.</a:t>
            </a:r>
          </a:p>
          <a:p>
            <a:pPr marL="0" marR="0" lvl="0" indent="0" algn="l" rtl="0">
              <a:spcBef>
                <a:spcPts val="0"/>
              </a:spcBef>
              <a:buSzPct val="25000"/>
              <a:buNone/>
            </a:pPr>
            <a:r>
              <a:rPr lang="fr" sz="1500">
                <a:solidFill>
                  <a:srgbClr val="548135"/>
                </a:solidFill>
                <a:latin typeface="Calibri"/>
                <a:ea typeface="Calibri"/>
                <a:cs typeface="Calibri"/>
                <a:sym typeface="Calibri"/>
              </a:rPr>
              <a:t>OK entre 100 et 500 séquences</a:t>
            </a:r>
          </a:p>
        </p:txBody>
      </p:sp>
      <p:sp>
        <p:nvSpPr>
          <p:cNvPr id="548" name="Shape 548"/>
          <p:cNvSpPr/>
          <p:nvPr/>
        </p:nvSpPr>
        <p:spPr>
          <a:xfrm>
            <a:off x="1353474" y="3732920"/>
            <a:ext cx="6647886" cy="992579"/>
          </a:xfrm>
          <a:prstGeom prst="rect">
            <a:avLst/>
          </a:prstGeom>
          <a:noFill/>
          <a:ln>
            <a:noFill/>
          </a:ln>
        </p:spPr>
        <p:txBody>
          <a:bodyPr lIns="68575" tIns="34275" rIns="68575" bIns="34275" anchor="t" anchorCtr="0">
            <a:noAutofit/>
          </a:bodyPr>
          <a:lstStyle/>
          <a:p>
            <a:pPr marL="342900" marR="0" lvl="0" indent="-336550" algn="l" rtl="0">
              <a:spcBef>
                <a:spcPts val="0"/>
              </a:spcBef>
              <a:buClr>
                <a:schemeClr val="dk1"/>
              </a:buClr>
              <a:buSzPct val="100000"/>
              <a:buFont typeface="Calibri"/>
              <a:buAutoNum type="arabicPeriod" startAt="3"/>
            </a:pPr>
            <a:r>
              <a:rPr lang="fr" sz="1500">
                <a:solidFill>
                  <a:schemeClr val="dk1"/>
                </a:solidFill>
                <a:latin typeface="Calibri"/>
                <a:ea typeface="Calibri"/>
                <a:cs typeface="Calibri"/>
                <a:sym typeface="Calibri"/>
              </a:rPr>
              <a:t>Mode avancé — </a:t>
            </a:r>
            <a:r>
              <a:rPr lang="fr" sz="1500">
                <a:solidFill>
                  <a:srgbClr val="00B0F0"/>
                </a:solidFill>
                <a:latin typeface="Calibri"/>
                <a:ea typeface="Calibri"/>
                <a:cs typeface="Calibri"/>
                <a:sym typeface="Calibri"/>
              </a:rPr>
              <a:t>progressif + itérations + consistance (cf. T-Coffee)</a:t>
            </a:r>
          </a:p>
          <a:p>
            <a:pPr marL="368300" marR="0" lvl="1" indent="-1841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EINSI (einsi) Smith-Waterman (plusieurs régions similaires même ordre)</a:t>
            </a:r>
          </a:p>
          <a:p>
            <a:pPr marL="368300" marR="0" lvl="1" indent="-1841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LINSI (linsi) Smith-Waterman stricte (1 région similaires)</a:t>
            </a:r>
          </a:p>
          <a:p>
            <a:pPr marL="368300" marR="0" lvl="1" indent="-184150" algn="l" rtl="0">
              <a:spcBef>
                <a:spcPts val="0"/>
              </a:spcBef>
              <a:buClr>
                <a:schemeClr val="dk1"/>
              </a:buClr>
              <a:buSzPct val="100000"/>
              <a:buFont typeface="Calibri"/>
              <a:buAutoNum type="alphaLcParenR"/>
            </a:pPr>
            <a:r>
              <a:rPr lang="fr" sz="1500" b="0" i="0" u="none" strike="noStrike" cap="none">
                <a:solidFill>
                  <a:schemeClr val="dk1"/>
                </a:solidFill>
                <a:latin typeface="Calibri"/>
                <a:ea typeface="Calibri"/>
                <a:cs typeface="Calibri"/>
                <a:sym typeface="Calibri"/>
              </a:rPr>
              <a:t>GINSI (linsi) global Needleman-Wunsch </a:t>
            </a:r>
          </a:p>
        </p:txBody>
      </p:sp>
      <p:sp>
        <p:nvSpPr>
          <p:cNvPr id="549" name="Shape 549"/>
          <p:cNvSpPr txBox="1">
            <a:spLocks noGrp="1"/>
          </p:cNvSpPr>
          <p:nvPr>
            <p:ph type="title"/>
          </p:nvPr>
        </p:nvSpPr>
        <p:spPr>
          <a:xfrm>
            <a:off x="734062" y="98418"/>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MAFFT - </a:t>
            </a:r>
            <a:r>
              <a:rPr lang="fr"/>
              <a:t>bilan des paramètres</a:t>
            </a:r>
          </a:p>
        </p:txBody>
      </p:sp>
      <p:sp>
        <p:nvSpPr>
          <p:cNvPr id="550" name="Shape 55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47</a:t>
            </a:fld>
            <a:endParaRPr lang="fr" sz="900">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Publication MAFFT</a:t>
            </a:r>
          </a:p>
        </p:txBody>
      </p:sp>
      <p:sp>
        <p:nvSpPr>
          <p:cNvPr id="556" name="Shape 556"/>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fr" sz="2100" b="0" i="0" u="none" strike="noStrike" cap="none">
                <a:solidFill>
                  <a:schemeClr val="dk1"/>
                </a:solidFill>
                <a:latin typeface="Calibri"/>
                <a:ea typeface="Calibri"/>
                <a:cs typeface="Calibri"/>
                <a:sym typeface="Calibri"/>
              </a:rPr>
              <a:t>https://academic.oup.com/mbe/article/30/4/772/1073398/MAFFT-Multiple-Sequence-Alignment-Software-Version</a:t>
            </a:r>
          </a:p>
        </p:txBody>
      </p:sp>
      <p:sp>
        <p:nvSpPr>
          <p:cNvPr id="557" name="Shape 55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48</a:t>
            </a:fld>
            <a:endParaRPr lang="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Visitons le site de MAFFT</a:t>
            </a:r>
          </a:p>
        </p:txBody>
      </p:sp>
      <p:sp>
        <p:nvSpPr>
          <p:cNvPr id="563" name="Shape 563"/>
          <p:cNvSpPr txBox="1">
            <a:spLocks noGrp="1"/>
          </p:cNvSpPr>
          <p:nvPr>
            <p:ph type="body" idx="1"/>
          </p:nvPr>
        </p:nvSpPr>
        <p:spPr>
          <a:xfrm>
            <a:off x="628650" y="1445418"/>
            <a:ext cx="7886700" cy="3263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fr" sz="2100" b="0" i="0" u="sng" strike="noStrike" cap="none">
                <a:solidFill>
                  <a:schemeClr val="hlink"/>
                </a:solidFill>
                <a:latin typeface="Calibri"/>
                <a:ea typeface="Calibri"/>
                <a:cs typeface="Calibri"/>
                <a:sym typeface="Calibri"/>
                <a:hlinkClick r:id="rId3"/>
              </a:rPr>
              <a:t>http://mafft.cbrc.jp/alignment/server/</a:t>
            </a:r>
          </a:p>
          <a:p>
            <a:pPr marL="0" marR="0" lvl="0" indent="0" algn="l" rtl="0">
              <a:lnSpc>
                <a:spcPct val="90000"/>
              </a:lnSpc>
              <a:spcBef>
                <a:spcPts val="0"/>
              </a:spcBef>
              <a:buNone/>
            </a:pPr>
            <a:endParaRPr/>
          </a:p>
          <a:p>
            <a:pPr marL="0" marR="0" lvl="0" indent="0" algn="l" rtl="0">
              <a:lnSpc>
                <a:spcPct val="90000"/>
              </a:lnSpc>
              <a:spcBef>
                <a:spcPts val="0"/>
              </a:spcBef>
              <a:buNone/>
            </a:pPr>
            <a:endParaRPr/>
          </a:p>
          <a:p>
            <a:pPr marL="0" marR="0" lvl="0" indent="0" algn="l" rtl="0">
              <a:lnSpc>
                <a:spcPct val="90000"/>
              </a:lnSpc>
              <a:spcBef>
                <a:spcPts val="0"/>
              </a:spcBef>
              <a:buNone/>
            </a:pPr>
            <a:endParaRPr/>
          </a:p>
          <a:p>
            <a:pPr marL="0" marR="0" lvl="0" indent="0" algn="l" rtl="0">
              <a:lnSpc>
                <a:spcPct val="90000"/>
              </a:lnSpc>
              <a:spcBef>
                <a:spcPts val="0"/>
              </a:spcBef>
              <a:buNone/>
            </a:pPr>
            <a:endParaRPr/>
          </a:p>
        </p:txBody>
      </p:sp>
      <p:sp>
        <p:nvSpPr>
          <p:cNvPr id="564" name="Shape 56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49</a:t>
            </a:fld>
            <a:endParaRPr lang="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Un point de départ</a:t>
            </a:r>
          </a:p>
        </p:txBody>
      </p:sp>
      <p:pic>
        <p:nvPicPr>
          <p:cNvPr id="158" name="Shape 158"/>
          <p:cNvPicPr preferRelativeResize="0">
            <a:picLocks noGrp="1"/>
          </p:cNvPicPr>
          <p:nvPr>
            <p:ph type="body" idx="1"/>
          </p:nvPr>
        </p:nvPicPr>
        <p:blipFill rotWithShape="1">
          <a:blip r:embed="rId3">
            <a:alphaModFix/>
          </a:blip>
          <a:srcRect/>
          <a:stretch/>
        </p:blipFill>
        <p:spPr>
          <a:xfrm>
            <a:off x="596267" y="1293018"/>
            <a:ext cx="5417815" cy="3263503"/>
          </a:xfrm>
          <a:prstGeom prst="rect">
            <a:avLst/>
          </a:prstGeom>
          <a:noFill/>
          <a:ln>
            <a:noFill/>
          </a:ln>
        </p:spPr>
      </p:pic>
      <p:sp>
        <p:nvSpPr>
          <p:cNvPr id="159" name="Shape 159"/>
          <p:cNvSpPr txBox="1"/>
          <p:nvPr/>
        </p:nvSpPr>
        <p:spPr>
          <a:xfrm>
            <a:off x="6399423" y="2222784"/>
            <a:ext cx="2214246"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b="0" i="0" u="none" strike="noStrike" cap="none">
                <a:solidFill>
                  <a:schemeClr val="dk1"/>
                </a:solidFill>
                <a:latin typeface="Calibri"/>
                <a:ea typeface="Calibri"/>
                <a:cs typeface="Calibri"/>
                <a:sym typeface="Calibri"/>
              </a:rPr>
              <a:t>GH43 family :</a:t>
            </a:r>
          </a:p>
          <a:p>
            <a:pPr marL="342900" marR="0" lvl="0" indent="-342900" algn="l" rtl="0">
              <a:lnSpc>
                <a:spcPct val="120000"/>
              </a:lnSpc>
              <a:spcBef>
                <a:spcPts val="300"/>
              </a:spcBef>
              <a:spcAft>
                <a:spcPts val="0"/>
              </a:spcAft>
              <a:buClr>
                <a:schemeClr val="dk1"/>
              </a:buClr>
              <a:buSzPct val="100000"/>
              <a:buFont typeface="Calibri"/>
              <a:buChar char="-"/>
            </a:pPr>
            <a:r>
              <a:rPr lang="fr" sz="1400">
                <a:solidFill>
                  <a:schemeClr val="dk1"/>
                </a:solidFill>
                <a:latin typeface="Calibri"/>
                <a:ea typeface="Calibri"/>
                <a:cs typeface="Calibri"/>
                <a:sym typeface="Calibri"/>
              </a:rPr>
              <a:t>Need to be divided into subfamilies</a:t>
            </a:r>
          </a:p>
          <a:p>
            <a:pPr marL="342900" marR="0" lvl="0" indent="-342900" algn="l" rtl="0">
              <a:lnSpc>
                <a:spcPct val="120000"/>
              </a:lnSpc>
              <a:spcBef>
                <a:spcPts val="300"/>
              </a:spcBef>
              <a:spcAft>
                <a:spcPts val="0"/>
              </a:spcAft>
              <a:buClr>
                <a:schemeClr val="dk1"/>
              </a:buClr>
              <a:buSzPct val="100000"/>
              <a:buFont typeface="Calibri"/>
              <a:buChar char="-"/>
            </a:pPr>
            <a:r>
              <a:rPr lang="fr" sz="1400">
                <a:solidFill>
                  <a:schemeClr val="dk1"/>
                </a:solidFill>
                <a:latin typeface="Calibri"/>
                <a:ea typeface="Calibri"/>
                <a:cs typeface="Calibri"/>
                <a:sym typeface="Calibri"/>
              </a:rPr>
              <a:t>A strategy proposed to identify functional differences between subfamilies</a:t>
            </a:r>
          </a:p>
          <a:p>
            <a:pPr marL="254000" marR="0" lvl="0" indent="-254000" algn="l" rtl="0">
              <a:lnSpc>
                <a:spcPct val="120000"/>
              </a:lnSpc>
              <a:spcBef>
                <a:spcPts val="40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a:t>
            </a:fld>
            <a:endParaRPr lang="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Shape 569"/>
          <p:cNvPicPr preferRelativeResize="0"/>
          <p:nvPr/>
        </p:nvPicPr>
        <p:blipFill rotWithShape="1">
          <a:blip r:embed="rId3">
            <a:alphaModFix/>
          </a:blip>
          <a:srcRect/>
          <a:stretch/>
        </p:blipFill>
        <p:spPr>
          <a:xfrm>
            <a:off x="1714500" y="165311"/>
            <a:ext cx="5223300" cy="4978200"/>
          </a:xfrm>
          <a:prstGeom prst="rect">
            <a:avLst/>
          </a:prstGeom>
          <a:noFill/>
          <a:ln>
            <a:noFill/>
          </a:ln>
        </p:spPr>
      </p:pic>
      <p:sp>
        <p:nvSpPr>
          <p:cNvPr id="570" name="Shape 570"/>
          <p:cNvSpPr/>
          <p:nvPr/>
        </p:nvSpPr>
        <p:spPr>
          <a:xfrm>
            <a:off x="2911533" y="486294"/>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571" name="Shape 571"/>
          <p:cNvSpPr/>
          <p:nvPr/>
        </p:nvSpPr>
        <p:spPr>
          <a:xfrm>
            <a:off x="4085705" y="2576474"/>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572" name="Shape 572"/>
          <p:cNvSpPr/>
          <p:nvPr/>
        </p:nvSpPr>
        <p:spPr>
          <a:xfrm>
            <a:off x="2682933" y="4796444"/>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573" name="Shape 573"/>
          <p:cNvSpPr/>
          <p:nvPr/>
        </p:nvSpPr>
        <p:spPr>
          <a:xfrm>
            <a:off x="4391198" y="492530"/>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574" name="Shape 57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50</a:t>
            </a:fld>
            <a:endParaRPr lang="fr"/>
          </a:p>
        </p:txBody>
      </p:sp>
      <p:sp>
        <p:nvSpPr>
          <p:cNvPr id="575" name="Shape 575"/>
          <p:cNvSpPr txBox="1"/>
          <p:nvPr/>
        </p:nvSpPr>
        <p:spPr>
          <a:xfrm>
            <a:off x="3929825" y="1475800"/>
            <a:ext cx="4130100" cy="1003500"/>
          </a:xfrm>
          <a:prstGeom prst="rect">
            <a:avLst/>
          </a:prstGeom>
          <a:noFill/>
          <a:ln>
            <a:noFill/>
          </a:ln>
        </p:spPr>
        <p:txBody>
          <a:bodyPr lIns="91425" tIns="91425" rIns="91425" bIns="91425" anchor="t" anchorCtr="0">
            <a:noAutofit/>
          </a:bodyPr>
          <a:lstStyle/>
          <a:p>
            <a:pPr lvl="0" rtl="0">
              <a:spcBef>
                <a:spcPts val="0"/>
              </a:spcBef>
              <a:buNone/>
            </a:pPr>
            <a:r>
              <a:rPr lang="fr">
                <a:solidFill>
                  <a:srgbClr val="FF0000"/>
                </a:solidFill>
              </a:rPr>
              <a:t>Au lieu d’utiliser les séquence brutes fournies par Elisabeth nous allons les clusteriser car vous aurez beaucoup de séquences à soumettre à MAFFT en réalité.</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Visitons le site de </a:t>
            </a:r>
            <a:r>
              <a:rPr lang="fr"/>
              <a:t>CD-HIT</a:t>
            </a:r>
          </a:p>
        </p:txBody>
      </p:sp>
      <p:sp>
        <p:nvSpPr>
          <p:cNvPr id="581" name="Shape 581"/>
          <p:cNvSpPr txBox="1">
            <a:spLocks noGrp="1"/>
          </p:cNvSpPr>
          <p:nvPr>
            <p:ph type="body" idx="1"/>
          </p:nvPr>
        </p:nvSpPr>
        <p:spPr>
          <a:xfrm>
            <a:off x="628650" y="1445418"/>
            <a:ext cx="7886700" cy="3263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fr" u="sng">
                <a:solidFill>
                  <a:schemeClr val="hlink"/>
                </a:solidFill>
                <a:hlinkClick r:id="rId3"/>
              </a:rPr>
              <a:t>http://weizhong-lab.ucsd.edu/cdhit_suite/cgi-bin/index.cgi?cmd=Server%20home</a:t>
            </a:r>
            <a:r>
              <a:rPr lang="fr"/>
              <a:t> </a:t>
            </a:r>
          </a:p>
          <a:p>
            <a:pPr marL="0" marR="0" lvl="0" indent="0" algn="l" rtl="0">
              <a:lnSpc>
                <a:spcPct val="90000"/>
              </a:lnSpc>
              <a:spcBef>
                <a:spcPts val="0"/>
              </a:spcBef>
              <a:buNone/>
            </a:pPr>
            <a:endParaRPr/>
          </a:p>
          <a:p>
            <a:pPr marL="0" marR="0" lvl="0" indent="0" algn="l" rtl="0">
              <a:lnSpc>
                <a:spcPct val="90000"/>
              </a:lnSpc>
              <a:spcBef>
                <a:spcPts val="0"/>
              </a:spcBef>
              <a:buNone/>
            </a:pPr>
            <a:r>
              <a:rPr lang="fr">
                <a:solidFill>
                  <a:srgbClr val="FF0000"/>
                </a:solidFill>
              </a:rPr>
              <a:t>CD-Hit </a:t>
            </a:r>
            <a:r>
              <a:rPr lang="fr"/>
              <a:t>permet de regrouper les séquences très proche (ici 95%), limite la redondance et donc le nombre de séquences. Basiquement, CD-HIT est un algorithme progressif glouton qui débute avec la séquence la plus longue et sera donc la séquence représentative du premier cluster, puis traite les séquences restantes de la plus longue à la plus court pour classer chaque séquence comme une séquence redondante ou représentative basée sur ses similitudes avec la séquence existante.</a:t>
            </a:r>
          </a:p>
        </p:txBody>
      </p:sp>
      <p:sp>
        <p:nvSpPr>
          <p:cNvPr id="582" name="Shape 58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51</a:t>
            </a:fld>
            <a:endParaRPr lang="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Visitons le site de </a:t>
            </a:r>
            <a:r>
              <a:rPr lang="fr"/>
              <a:t>CD-HIT</a:t>
            </a:r>
          </a:p>
        </p:txBody>
      </p:sp>
      <p:sp>
        <p:nvSpPr>
          <p:cNvPr id="588" name="Shape 588"/>
          <p:cNvSpPr txBox="1">
            <a:spLocks noGrp="1"/>
          </p:cNvSpPr>
          <p:nvPr>
            <p:ph type="body" idx="1"/>
          </p:nvPr>
        </p:nvSpPr>
        <p:spPr>
          <a:xfrm>
            <a:off x="628650" y="1445418"/>
            <a:ext cx="7886700" cy="3263400"/>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dk1"/>
              </a:buClr>
              <a:buSzPct val="100000"/>
              <a:buFont typeface="Arial"/>
              <a:buChar char="•"/>
            </a:pPr>
            <a:r>
              <a:rPr lang="fr" u="sng">
                <a:solidFill>
                  <a:schemeClr val="hlink"/>
                </a:solidFill>
                <a:hlinkClick r:id="rId3"/>
              </a:rPr>
              <a:t>http://weizhong-lab.ucsd.edu/cdhit_suite/cgi-bin/index.cgi?cmd=Server%20home</a:t>
            </a:r>
            <a:r>
              <a:rPr lang="fr"/>
              <a:t> </a:t>
            </a:r>
          </a:p>
          <a:p>
            <a:pPr marL="0" marR="0" lvl="0" indent="0" algn="l" rtl="0">
              <a:lnSpc>
                <a:spcPct val="90000"/>
              </a:lnSpc>
              <a:spcBef>
                <a:spcPts val="0"/>
              </a:spcBef>
              <a:buNone/>
            </a:pPr>
            <a:endParaRPr/>
          </a:p>
          <a:p>
            <a:pPr marL="0" marR="0" lvl="0" indent="0" algn="l" rtl="0">
              <a:lnSpc>
                <a:spcPct val="90000"/>
              </a:lnSpc>
              <a:spcBef>
                <a:spcPts val="0"/>
              </a:spcBef>
              <a:buNone/>
            </a:pPr>
            <a:r>
              <a:rPr lang="fr">
                <a:solidFill>
                  <a:srgbClr val="FF0000"/>
                </a:solidFill>
              </a:rPr>
              <a:t>CD-Hit </a:t>
            </a:r>
            <a:r>
              <a:rPr lang="fr"/>
              <a:t>-&gt; Très utile dans le cadre de </a:t>
            </a:r>
            <a:r>
              <a:rPr lang="fr">
                <a:solidFill>
                  <a:srgbClr val="FF0000"/>
                </a:solidFill>
              </a:rPr>
              <a:t>très grand jeux de données</a:t>
            </a:r>
            <a:r>
              <a:rPr lang="fr"/>
              <a:t>.</a:t>
            </a:r>
          </a:p>
          <a:p>
            <a:pPr marL="0" marR="0" lvl="0" indent="0" algn="l" rtl="0">
              <a:lnSpc>
                <a:spcPct val="90000"/>
              </a:lnSpc>
              <a:spcBef>
                <a:spcPts val="0"/>
              </a:spcBef>
              <a:buNone/>
            </a:pPr>
            <a:endParaRPr/>
          </a:p>
          <a:p>
            <a:pPr marL="0" marR="0" lvl="0" indent="0" algn="l" rtl="0">
              <a:lnSpc>
                <a:spcPct val="90000"/>
              </a:lnSpc>
              <a:spcBef>
                <a:spcPts val="0"/>
              </a:spcBef>
              <a:buNone/>
            </a:pPr>
            <a:r>
              <a:rPr lang="fr"/>
              <a:t>Input data :</a:t>
            </a:r>
          </a:p>
          <a:p>
            <a:pPr marL="0" marR="0" lvl="0" indent="0" algn="l" rtl="0">
              <a:lnSpc>
                <a:spcPct val="90000"/>
              </a:lnSpc>
              <a:spcBef>
                <a:spcPts val="0"/>
              </a:spcBef>
              <a:buNone/>
            </a:pPr>
            <a:r>
              <a:rPr lang="fr" u="sng">
                <a:solidFill>
                  <a:schemeClr val="hlink"/>
                </a:solidFill>
                <a:hlinkClick r:id="rId4"/>
              </a:rPr>
              <a:t>http://genoweb.toulouse.inra.fr/~formation/AlignClusteringLISBP/data</a:t>
            </a:r>
          </a:p>
          <a:p>
            <a:pPr marL="0" marR="0" lvl="0" indent="0" algn="l" rtl="0">
              <a:lnSpc>
                <a:spcPct val="90000"/>
              </a:lnSpc>
              <a:spcBef>
                <a:spcPts val="0"/>
              </a:spcBef>
              <a:buNone/>
            </a:pPr>
            <a:endParaRPr/>
          </a:p>
        </p:txBody>
      </p:sp>
      <p:sp>
        <p:nvSpPr>
          <p:cNvPr id="589" name="Shape 58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52</a:t>
            </a:fld>
            <a:endParaRPr lang="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lvl="0" rtl="0">
              <a:spcBef>
                <a:spcPts val="0"/>
              </a:spcBef>
              <a:buClr>
                <a:schemeClr val="dk1"/>
              </a:buClr>
              <a:buSzPct val="25000"/>
              <a:buFont typeface="Calibri"/>
              <a:buNone/>
            </a:pPr>
            <a:r>
              <a:rPr lang="fr"/>
              <a:t>le site de CD-HIT</a:t>
            </a:r>
          </a:p>
        </p:txBody>
      </p:sp>
      <p:sp>
        <p:nvSpPr>
          <p:cNvPr id="595" name="Shape 59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53</a:t>
            </a:fld>
            <a:endParaRPr lang="fr"/>
          </a:p>
        </p:txBody>
      </p:sp>
      <p:pic>
        <p:nvPicPr>
          <p:cNvPr id="596" name="Shape 596"/>
          <p:cNvPicPr preferRelativeResize="0"/>
          <p:nvPr/>
        </p:nvPicPr>
        <p:blipFill>
          <a:blip r:embed="rId3">
            <a:alphaModFix/>
          </a:blip>
          <a:stretch>
            <a:fillRect/>
          </a:stretch>
        </p:blipFill>
        <p:spPr>
          <a:xfrm>
            <a:off x="1292175" y="1572843"/>
            <a:ext cx="6312375" cy="319441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fr"/>
              <a:t>Résultats de CD-Hit</a:t>
            </a:r>
          </a:p>
        </p:txBody>
      </p:sp>
      <p:sp>
        <p:nvSpPr>
          <p:cNvPr id="602" name="Shape 602"/>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endParaRPr/>
          </a:p>
        </p:txBody>
      </p:sp>
      <p:sp>
        <p:nvSpPr>
          <p:cNvPr id="603" name="Shape 60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54</a:t>
            </a:fld>
            <a:endParaRPr lang="fr"/>
          </a:p>
        </p:txBody>
      </p:sp>
      <p:pic>
        <p:nvPicPr>
          <p:cNvPr id="604" name="Shape 604"/>
          <p:cNvPicPr preferRelativeResize="0"/>
          <p:nvPr/>
        </p:nvPicPr>
        <p:blipFill>
          <a:blip r:embed="rId3">
            <a:alphaModFix/>
          </a:blip>
          <a:stretch>
            <a:fillRect/>
          </a:stretch>
        </p:blipFill>
        <p:spPr>
          <a:xfrm>
            <a:off x="1166774" y="1268049"/>
            <a:ext cx="6810450" cy="3636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fr"/>
              <a:t>57 clusters de séquences</a:t>
            </a:r>
          </a:p>
        </p:txBody>
      </p:sp>
      <p:sp>
        <p:nvSpPr>
          <p:cNvPr id="610" name="Shape 610"/>
          <p:cNvSpPr txBox="1">
            <a:spLocks noGrp="1"/>
          </p:cNvSpPr>
          <p:nvPr>
            <p:ph type="body" idx="1"/>
          </p:nvPr>
        </p:nvSpPr>
        <p:spPr>
          <a:xfrm>
            <a:off x="628650" y="1369218"/>
            <a:ext cx="7886700" cy="3263400"/>
          </a:xfrm>
          <a:prstGeom prst="rect">
            <a:avLst/>
          </a:prstGeom>
        </p:spPr>
        <p:txBody>
          <a:bodyPr lIns="68575" tIns="68575" rIns="68575" bIns="68575" anchor="t" anchorCtr="0">
            <a:noAutofit/>
          </a:bodyPr>
          <a:lstStyle/>
          <a:p>
            <a:pPr lvl="0">
              <a:spcBef>
                <a:spcPts val="0"/>
              </a:spcBef>
              <a:buNone/>
            </a:pPr>
            <a:endParaRPr/>
          </a:p>
        </p:txBody>
      </p:sp>
      <p:sp>
        <p:nvSpPr>
          <p:cNvPr id="611" name="Shape 61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55</a:t>
            </a:fld>
            <a:endParaRPr lang="fr"/>
          </a:p>
        </p:txBody>
      </p:sp>
      <p:pic>
        <p:nvPicPr>
          <p:cNvPr id="612" name="Shape 612"/>
          <p:cNvPicPr preferRelativeResize="0"/>
          <p:nvPr/>
        </p:nvPicPr>
        <p:blipFill>
          <a:blip r:embed="rId3">
            <a:alphaModFix/>
          </a:blip>
          <a:stretch>
            <a:fillRect/>
          </a:stretch>
        </p:blipFill>
        <p:spPr>
          <a:xfrm>
            <a:off x="1874450" y="1438174"/>
            <a:ext cx="4729625" cy="3427699"/>
          </a:xfrm>
          <a:prstGeom prst="rect">
            <a:avLst/>
          </a:prstGeom>
          <a:noFill/>
          <a:ln>
            <a:noFill/>
          </a:ln>
        </p:spPr>
      </p:pic>
      <p:sp>
        <p:nvSpPr>
          <p:cNvPr id="613" name="Shape 613"/>
          <p:cNvSpPr txBox="1"/>
          <p:nvPr/>
        </p:nvSpPr>
        <p:spPr>
          <a:xfrm>
            <a:off x="6865325" y="2206450"/>
            <a:ext cx="1451400" cy="994200"/>
          </a:xfrm>
          <a:prstGeom prst="rect">
            <a:avLst/>
          </a:prstGeom>
          <a:noFill/>
          <a:ln>
            <a:noFill/>
          </a:ln>
        </p:spPr>
        <p:txBody>
          <a:bodyPr lIns="91425" tIns="91425" rIns="91425" bIns="91425" anchor="t" anchorCtr="0">
            <a:noAutofit/>
          </a:bodyPr>
          <a:lstStyle/>
          <a:p>
            <a:pPr lvl="0">
              <a:spcBef>
                <a:spcPts val="0"/>
              </a:spcBef>
              <a:buNone/>
            </a:pPr>
            <a:r>
              <a:rPr lang="fr">
                <a:solidFill>
                  <a:srgbClr val="FF0000"/>
                </a:solidFill>
              </a:rPr>
              <a:t>Sauver le fichier fasta en </a:t>
            </a:r>
          </a:p>
          <a:p>
            <a:pPr lvl="0">
              <a:spcBef>
                <a:spcPts val="0"/>
              </a:spcBef>
              <a:buNone/>
            </a:pPr>
            <a:r>
              <a:rPr lang="fr">
                <a:solidFill>
                  <a:srgbClr val="FF0000"/>
                </a:solidFill>
              </a:rPr>
              <a:t>57clusters.fasta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Shape 618"/>
          <p:cNvPicPr preferRelativeResize="0"/>
          <p:nvPr/>
        </p:nvPicPr>
        <p:blipFill rotWithShape="1">
          <a:blip r:embed="rId3">
            <a:alphaModFix/>
          </a:blip>
          <a:srcRect/>
          <a:stretch/>
        </p:blipFill>
        <p:spPr>
          <a:xfrm>
            <a:off x="1714500" y="165311"/>
            <a:ext cx="5223300" cy="4978200"/>
          </a:xfrm>
          <a:prstGeom prst="rect">
            <a:avLst/>
          </a:prstGeom>
          <a:noFill/>
          <a:ln>
            <a:noFill/>
          </a:ln>
        </p:spPr>
      </p:pic>
      <p:sp>
        <p:nvSpPr>
          <p:cNvPr id="619" name="Shape 619"/>
          <p:cNvSpPr/>
          <p:nvPr/>
        </p:nvSpPr>
        <p:spPr>
          <a:xfrm>
            <a:off x="2911533" y="486294"/>
            <a:ext cx="149700"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20" name="Shape 620"/>
          <p:cNvSpPr/>
          <p:nvPr/>
        </p:nvSpPr>
        <p:spPr>
          <a:xfrm>
            <a:off x="4085705" y="2576474"/>
            <a:ext cx="149700"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21" name="Shape 621"/>
          <p:cNvSpPr/>
          <p:nvPr/>
        </p:nvSpPr>
        <p:spPr>
          <a:xfrm>
            <a:off x="2682933" y="4796444"/>
            <a:ext cx="149700"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22" name="Shape 622"/>
          <p:cNvSpPr/>
          <p:nvPr/>
        </p:nvSpPr>
        <p:spPr>
          <a:xfrm>
            <a:off x="4391198" y="492530"/>
            <a:ext cx="149700" cy="156000"/>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23" name="Shape 62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56</a:t>
            </a:fld>
            <a:endParaRPr lang="fr"/>
          </a:p>
        </p:txBody>
      </p:sp>
      <p:sp>
        <p:nvSpPr>
          <p:cNvPr id="624" name="Shape 624"/>
          <p:cNvSpPr txBox="1"/>
          <p:nvPr/>
        </p:nvSpPr>
        <p:spPr>
          <a:xfrm>
            <a:off x="3929825" y="1914200"/>
            <a:ext cx="4130100" cy="565200"/>
          </a:xfrm>
          <a:prstGeom prst="rect">
            <a:avLst/>
          </a:prstGeom>
          <a:noFill/>
          <a:ln>
            <a:noFill/>
          </a:ln>
        </p:spPr>
        <p:txBody>
          <a:bodyPr lIns="91425" tIns="91425" rIns="91425" bIns="91425" anchor="t" anchorCtr="0">
            <a:noAutofit/>
          </a:bodyPr>
          <a:lstStyle/>
          <a:p>
            <a:pPr lvl="0">
              <a:spcBef>
                <a:spcPts val="0"/>
              </a:spcBef>
              <a:buNone/>
            </a:pPr>
            <a:r>
              <a:rPr lang="fr">
                <a:solidFill>
                  <a:srgbClr val="FF0000"/>
                </a:solidFill>
              </a:rPr>
              <a:t>input = données issus de CD-HIT</a:t>
            </a:r>
          </a:p>
          <a:p>
            <a:pPr lvl="0" rtl="0">
              <a:spcBef>
                <a:spcPts val="0"/>
              </a:spcBef>
              <a:buNone/>
            </a:pPr>
            <a:r>
              <a:rPr lang="fr">
                <a:solidFill>
                  <a:srgbClr val="FF0000"/>
                </a:solidFill>
              </a:rPr>
              <a:t>57clusters.fasta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Shape 629"/>
          <p:cNvPicPr preferRelativeResize="0"/>
          <p:nvPr/>
        </p:nvPicPr>
        <p:blipFill rotWithShape="1">
          <a:blip r:embed="rId3">
            <a:alphaModFix/>
          </a:blip>
          <a:srcRect/>
          <a:stretch/>
        </p:blipFill>
        <p:spPr>
          <a:xfrm>
            <a:off x="0" y="675902"/>
            <a:ext cx="9066197" cy="3381747"/>
          </a:xfrm>
          <a:prstGeom prst="rect">
            <a:avLst/>
          </a:prstGeom>
          <a:noFill/>
          <a:ln>
            <a:noFill/>
          </a:ln>
        </p:spPr>
      </p:pic>
      <p:sp>
        <p:nvSpPr>
          <p:cNvPr id="630" name="Shape 630"/>
          <p:cNvSpPr/>
          <p:nvPr/>
        </p:nvSpPr>
        <p:spPr>
          <a:xfrm>
            <a:off x="536171" y="922712"/>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31" name="Shape 631"/>
          <p:cNvSpPr/>
          <p:nvPr/>
        </p:nvSpPr>
        <p:spPr>
          <a:xfrm>
            <a:off x="1689562" y="1265612"/>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32" name="Shape 632"/>
          <p:cNvSpPr/>
          <p:nvPr/>
        </p:nvSpPr>
        <p:spPr>
          <a:xfrm>
            <a:off x="2633056" y="2071947"/>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33" name="Shape 633"/>
          <p:cNvSpPr/>
          <p:nvPr/>
        </p:nvSpPr>
        <p:spPr>
          <a:xfrm>
            <a:off x="334587" y="3564082"/>
            <a:ext cx="149628" cy="155863"/>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34" name="Shape 634"/>
          <p:cNvSpPr/>
          <p:nvPr/>
        </p:nvSpPr>
        <p:spPr>
          <a:xfrm rot="10800000" flipH="1">
            <a:off x="2076103" y="3979717"/>
            <a:ext cx="155864" cy="155864"/>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35" name="Shape 63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57</a:t>
            </a:fld>
            <a:endParaRPr lang="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blip>
          <a:srcRect/>
          <a:stretch/>
        </p:blipFill>
        <p:spPr>
          <a:xfrm>
            <a:off x="1521618" y="478631"/>
            <a:ext cx="6100762" cy="4186237"/>
          </a:xfrm>
          <a:prstGeom prst="rect">
            <a:avLst/>
          </a:prstGeom>
          <a:noFill/>
          <a:ln>
            <a:noFill/>
          </a:ln>
        </p:spPr>
      </p:pic>
      <p:sp>
        <p:nvSpPr>
          <p:cNvPr id="641" name="Shape 641"/>
          <p:cNvSpPr/>
          <p:nvPr/>
        </p:nvSpPr>
        <p:spPr>
          <a:xfrm rot="-5400000" flipH="1">
            <a:off x="1568378" y="2571749"/>
            <a:ext cx="155864" cy="155864"/>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42" name="Shape 642"/>
          <p:cNvSpPr/>
          <p:nvPr/>
        </p:nvSpPr>
        <p:spPr>
          <a:xfrm rot="10800000" flipH="1">
            <a:off x="1646310" y="4586936"/>
            <a:ext cx="155864" cy="155864"/>
          </a:xfrm>
          <a:prstGeom prst="downArrow">
            <a:avLst>
              <a:gd name="adj1" fmla="val 50000"/>
              <a:gd name="adj2" fmla="val 50000"/>
            </a:avLst>
          </a:prstGeom>
          <a:solidFill>
            <a:srgbClr val="FF000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grpSp>
        <p:nvGrpSpPr>
          <p:cNvPr id="643" name="Shape 643"/>
          <p:cNvGrpSpPr/>
          <p:nvPr/>
        </p:nvGrpSpPr>
        <p:grpSpPr>
          <a:xfrm>
            <a:off x="3566159" y="1585652"/>
            <a:ext cx="3911141" cy="1141962"/>
            <a:chOff x="4754879" y="2114203"/>
            <a:chExt cx="5214854" cy="1522616"/>
          </a:xfrm>
        </p:grpSpPr>
        <p:sp>
          <p:nvSpPr>
            <p:cNvPr id="644" name="Shape 644"/>
            <p:cNvSpPr/>
            <p:nvPr/>
          </p:nvSpPr>
          <p:spPr>
            <a:xfrm rot="5400000" flipH="1">
              <a:off x="4754880" y="2114202"/>
              <a:ext cx="207819" cy="207819"/>
            </a:xfrm>
            <a:prstGeom prst="downArrow">
              <a:avLst>
                <a:gd name="adj1" fmla="val 50000"/>
                <a:gd name="adj2" fmla="val 50000"/>
              </a:avLst>
            </a:prstGeom>
            <a:solidFill>
              <a:srgbClr val="92D05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645" name="Shape 645"/>
            <p:cNvSpPr/>
            <p:nvPr/>
          </p:nvSpPr>
          <p:spPr>
            <a:xfrm rot="5400000" flipH="1">
              <a:off x="9761914" y="3429000"/>
              <a:ext cx="207819" cy="207819"/>
            </a:xfrm>
            <a:prstGeom prst="downArrow">
              <a:avLst>
                <a:gd name="adj1" fmla="val 50000"/>
                <a:gd name="adj2" fmla="val 50000"/>
              </a:avLst>
            </a:prstGeom>
            <a:solidFill>
              <a:srgbClr val="92D05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grpSp>
      <p:sp>
        <p:nvSpPr>
          <p:cNvPr id="646" name="Shape 646"/>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58</a:t>
            </a:fld>
            <a:endParaRPr lang="fr"/>
          </a:p>
        </p:txBody>
      </p:sp>
      <p:sp>
        <p:nvSpPr>
          <p:cNvPr id="647" name="Shape 647"/>
          <p:cNvSpPr/>
          <p:nvPr/>
        </p:nvSpPr>
        <p:spPr>
          <a:xfrm>
            <a:off x="4413925" y="725750"/>
            <a:ext cx="399300" cy="273900"/>
          </a:xfrm>
          <a:prstGeom prst="lef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59</a:t>
            </a:fld>
            <a:endParaRPr lang="fr"/>
          </a:p>
        </p:txBody>
      </p:sp>
      <p:pic>
        <p:nvPicPr>
          <p:cNvPr id="653" name="Shape 653"/>
          <p:cNvPicPr preferRelativeResize="0"/>
          <p:nvPr/>
        </p:nvPicPr>
        <p:blipFill rotWithShape="1">
          <a:blip r:embed="rId3">
            <a:alphaModFix/>
          </a:blip>
          <a:srcRect t="18741" r="-3359" b="7907"/>
          <a:stretch/>
        </p:blipFill>
        <p:spPr>
          <a:xfrm>
            <a:off x="1585725" y="1381100"/>
            <a:ext cx="5972548" cy="3273125"/>
          </a:xfrm>
          <a:prstGeom prst="rect">
            <a:avLst/>
          </a:prstGeom>
          <a:noFill/>
          <a:ln>
            <a:noFill/>
          </a:ln>
        </p:spPr>
      </p:pic>
      <p:sp>
        <p:nvSpPr>
          <p:cNvPr id="654" name="Shape 654"/>
          <p:cNvSpPr txBox="1">
            <a:spLocks noGrp="1"/>
          </p:cNvSpPr>
          <p:nvPr>
            <p:ph type="title" idx="4294967295"/>
          </p:nvPr>
        </p:nvSpPr>
        <p:spPr>
          <a:xfrm>
            <a:off x="628650" y="273850"/>
            <a:ext cx="83214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Alignement -&gt; score -&gt; matrice de substitution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561975" y="273843"/>
            <a:ext cx="87248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U</a:t>
            </a:r>
            <a:r>
              <a:rPr lang="fr" sz="3300" b="0" i="0" u="none" strike="noStrike" cap="none">
                <a:solidFill>
                  <a:schemeClr val="dk1"/>
                </a:solidFill>
                <a:latin typeface="Calibri"/>
                <a:ea typeface="Calibri"/>
                <a:cs typeface="Calibri"/>
                <a:sym typeface="Calibri"/>
              </a:rPr>
              <a:t>ne démarche bioinfo générique </a:t>
            </a:r>
          </a:p>
        </p:txBody>
      </p:sp>
      <p:sp>
        <p:nvSpPr>
          <p:cNvPr id="166" name="Shape 166"/>
          <p:cNvSpPr txBox="1"/>
          <p:nvPr/>
        </p:nvSpPr>
        <p:spPr>
          <a:xfrm>
            <a:off x="352425" y="1110108"/>
            <a:ext cx="1782197" cy="72821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b="0" i="0" u="none" strike="noStrike" cap="none">
                <a:solidFill>
                  <a:schemeClr val="dk1"/>
                </a:solidFill>
                <a:latin typeface="Calibri"/>
                <a:ea typeface="Calibri"/>
                <a:cs typeface="Calibri"/>
                <a:sym typeface="Calibri"/>
              </a:rPr>
              <a:t>1. Family </a:t>
            </a:r>
            <a:r>
              <a:rPr lang="fr" sz="1800">
                <a:solidFill>
                  <a:schemeClr val="dk1"/>
                </a:solidFill>
                <a:latin typeface="Calibri"/>
                <a:ea typeface="Calibri"/>
                <a:cs typeface="Calibri"/>
                <a:sym typeface="Calibri"/>
              </a:rPr>
              <a:t>d</a:t>
            </a:r>
            <a:r>
              <a:rPr lang="fr" sz="1800" b="0" i="0" u="none" strike="noStrike" cap="none">
                <a:solidFill>
                  <a:schemeClr val="dk1"/>
                </a:solidFill>
                <a:latin typeface="Calibri"/>
                <a:ea typeface="Calibri"/>
                <a:cs typeface="Calibri"/>
                <a:sym typeface="Calibri"/>
              </a:rPr>
              <a:t>ataset</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construction</a:t>
            </a:r>
            <a:r>
              <a:rPr lang="fr" sz="1800" b="0" i="0" u="none" strike="noStrike" cap="none">
                <a:solidFill>
                  <a:schemeClr val="dk1"/>
                </a:solidFill>
                <a:latin typeface="Calibri"/>
                <a:ea typeface="Calibri"/>
                <a:cs typeface="Calibri"/>
                <a:sym typeface="Calibri"/>
              </a:rPr>
              <a:t> </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67" name="Shape 167"/>
          <p:cNvSpPr txBox="1"/>
          <p:nvPr/>
        </p:nvSpPr>
        <p:spPr>
          <a:xfrm>
            <a:off x="2515715" y="1110108"/>
            <a:ext cx="1350149" cy="918101"/>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chemeClr val="dk1"/>
                </a:solidFill>
                <a:latin typeface="Calibri"/>
                <a:ea typeface="Calibri"/>
                <a:cs typeface="Calibri"/>
                <a:sym typeface="Calibri"/>
              </a:rPr>
              <a:t>2. Multiple</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alignment</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68" name="Shape 168"/>
          <p:cNvSpPr txBox="1"/>
          <p:nvPr/>
        </p:nvSpPr>
        <p:spPr>
          <a:xfrm>
            <a:off x="3811860" y="1110108"/>
            <a:ext cx="2055539" cy="1134125"/>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rgbClr val="000000"/>
                </a:solidFill>
                <a:latin typeface="Calibri"/>
                <a:ea typeface="Calibri"/>
                <a:cs typeface="Calibri"/>
                <a:sym typeface="Calibri"/>
              </a:rPr>
              <a:t>    3. Family phylogenetic</a:t>
            </a:r>
            <a:r>
              <a:rPr lang="fr" sz="1800">
                <a:solidFill>
                  <a:srgbClr val="000090"/>
                </a:solidFill>
                <a:latin typeface="Calibri"/>
                <a:ea typeface="Calibri"/>
                <a:cs typeface="Calibri"/>
                <a:sym typeface="Calibri"/>
              </a:rPr>
              <a:t> </a:t>
            </a:r>
          </a:p>
          <a:p>
            <a:pPr marL="254000" marR="0" lvl="0" indent="-254000" algn="l" rtl="0">
              <a:lnSpc>
                <a:spcPct val="120000"/>
              </a:lnSpc>
              <a:spcBef>
                <a:spcPts val="400"/>
              </a:spcBef>
              <a:spcAft>
                <a:spcPts val="0"/>
              </a:spcAft>
              <a:buSzPct val="25000"/>
              <a:buNone/>
            </a:pPr>
            <a:r>
              <a:rPr lang="fr" sz="1800">
                <a:solidFill>
                  <a:srgbClr val="000000"/>
                </a:solidFill>
                <a:latin typeface="Calibri"/>
                <a:ea typeface="Calibri"/>
                <a:cs typeface="Calibri"/>
                <a:sym typeface="Calibri"/>
              </a:rPr>
              <a:t>     tree</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169" name="Shape 169"/>
          <p:cNvSpPr txBox="1"/>
          <p:nvPr/>
        </p:nvSpPr>
        <p:spPr>
          <a:xfrm>
            <a:off x="5972100" y="1110108"/>
            <a:ext cx="2571825" cy="84251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4</a:t>
            </a:r>
            <a:r>
              <a:rPr lang="fr" sz="2100" b="0" i="0" u="none" strike="noStrike" cap="none">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C</a:t>
            </a:r>
            <a:r>
              <a:rPr lang="fr" sz="1800" b="0" i="0" u="none" strike="noStrike" cap="none">
                <a:solidFill>
                  <a:schemeClr val="dk1"/>
                </a:solidFill>
                <a:latin typeface="Calibri"/>
                <a:ea typeface="Calibri"/>
                <a:cs typeface="Calibri"/>
                <a:sym typeface="Calibri"/>
              </a:rPr>
              <a:t>onstruct functional </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 families</a:t>
            </a:r>
          </a:p>
        </p:txBody>
      </p:sp>
      <p:sp>
        <p:nvSpPr>
          <p:cNvPr id="170" name="Shape 170"/>
          <p:cNvSpPr/>
          <p:nvPr/>
        </p:nvSpPr>
        <p:spPr>
          <a:xfrm rot="10800000" flipH="1">
            <a:off x="2023281" y="1392900"/>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71" name="Shape 171"/>
          <p:cNvSpPr/>
          <p:nvPr/>
        </p:nvSpPr>
        <p:spPr>
          <a:xfrm rot="10800000" flipH="1">
            <a:off x="3703848" y="1338894"/>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72" name="Shape 172"/>
          <p:cNvSpPr/>
          <p:nvPr/>
        </p:nvSpPr>
        <p:spPr>
          <a:xfrm rot="10800000" flipH="1">
            <a:off x="5391150" y="1338894"/>
            <a:ext cx="796974"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44546A"/>
              </a:solidFill>
              <a:latin typeface="Arial"/>
              <a:ea typeface="Arial"/>
              <a:cs typeface="Arial"/>
              <a:sym typeface="Arial"/>
            </a:endParaRPr>
          </a:p>
        </p:txBody>
      </p:sp>
      <p:sp>
        <p:nvSpPr>
          <p:cNvPr id="173" name="Shape 173"/>
          <p:cNvSpPr txBox="1"/>
          <p:nvPr/>
        </p:nvSpPr>
        <p:spPr>
          <a:xfrm>
            <a:off x="2619012" y="2304616"/>
            <a:ext cx="2052300" cy="918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Optionally : remove highly </a:t>
            </a:r>
          </a:p>
          <a:p>
            <a:pPr marL="254000" marR="0" lvl="0" indent="-254000" algn="l" rtl="0">
              <a:lnSpc>
                <a:spcPct val="120000"/>
              </a:lnSpc>
              <a:spcBef>
                <a:spcPts val="200"/>
              </a:spcBef>
              <a:spcAft>
                <a:spcPts val="0"/>
              </a:spcAft>
              <a:buSzPct val="25000"/>
              <a:buNone/>
            </a:pPr>
            <a:r>
              <a:rPr lang="fr" sz="1200" i="1">
                <a:solidFill>
                  <a:srgbClr val="5B9BD5"/>
                </a:solidFill>
                <a:latin typeface="Calibri"/>
                <a:ea typeface="Calibri"/>
                <a:cs typeface="Calibri"/>
                <a:sym typeface="Calibri"/>
              </a:rPr>
              <a:t>     dissimilar sequences</a:t>
            </a:r>
          </a:p>
        </p:txBody>
      </p:sp>
      <p:sp>
        <p:nvSpPr>
          <p:cNvPr id="174" name="Shape 174"/>
          <p:cNvSpPr txBox="1"/>
          <p:nvPr/>
        </p:nvSpPr>
        <p:spPr>
          <a:xfrm>
            <a:off x="5015432" y="1771127"/>
            <a:ext cx="1756841" cy="1257821"/>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Select robust clades with  taxonomic diversity</a:t>
            </a:r>
          </a:p>
        </p:txBody>
      </p:sp>
      <p:sp>
        <p:nvSpPr>
          <p:cNvPr id="175" name="Shape 175"/>
          <p:cNvSpPr/>
          <p:nvPr/>
        </p:nvSpPr>
        <p:spPr>
          <a:xfrm flipH="1">
            <a:off x="3013257" y="1983729"/>
            <a:ext cx="1080000" cy="324000"/>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176" name="Shape 176"/>
          <p:cNvSpPr txBox="1"/>
          <p:nvPr/>
        </p:nvSpPr>
        <p:spPr>
          <a:xfrm>
            <a:off x="571500" y="2190228"/>
            <a:ext cx="1458162"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Reduce redundancy</a:t>
            </a:r>
          </a:p>
          <a:p>
            <a:pPr marL="254000" marR="0" lvl="0" indent="-254000" algn="l" rtl="0">
              <a:lnSpc>
                <a:spcPct val="120000"/>
              </a:lnSpc>
              <a:spcBef>
                <a:spcPts val="200"/>
              </a:spcBef>
              <a:buSzPct val="25000"/>
              <a:buNone/>
            </a:pPr>
            <a:r>
              <a:rPr lang="fr" sz="1200" i="1">
                <a:solidFill>
                  <a:srgbClr val="5B9BD5"/>
                </a:solidFill>
                <a:latin typeface="Calibri"/>
                <a:ea typeface="Calibri"/>
                <a:cs typeface="Calibri"/>
                <a:sym typeface="Calibri"/>
              </a:rPr>
              <a:t> </a:t>
            </a:r>
          </a:p>
        </p:txBody>
      </p:sp>
      <p:sp>
        <p:nvSpPr>
          <p:cNvPr id="177" name="Shape 177"/>
          <p:cNvSpPr/>
          <p:nvPr/>
        </p:nvSpPr>
        <p:spPr>
          <a:xfrm rot="-5400000" flipH="1">
            <a:off x="6218271" y="2611179"/>
            <a:ext cx="145816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78" name="Shape 178"/>
          <p:cNvSpPr txBox="1"/>
          <p:nvPr/>
        </p:nvSpPr>
        <p:spPr>
          <a:xfrm>
            <a:off x="3703848" y="3499134"/>
            <a:ext cx="2214246"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6. </a:t>
            </a:r>
            <a:r>
              <a:rPr lang="fr" sz="1800">
                <a:solidFill>
                  <a:schemeClr val="dk1"/>
                </a:solidFill>
                <a:latin typeface="Calibri"/>
                <a:ea typeface="Calibri"/>
                <a:cs typeface="Calibri"/>
                <a:sym typeface="Calibri"/>
              </a:rPr>
              <a:t>Functional characterization of s</a:t>
            </a:r>
            <a:r>
              <a:rPr lang="fr" sz="1800" b="0" i="0" u="none" strike="noStrike" cap="none">
                <a:solidFill>
                  <a:schemeClr val="dk1"/>
                </a:solidFill>
                <a:latin typeface="Calibri"/>
                <a:ea typeface="Calibri"/>
                <a:cs typeface="Calibri"/>
                <a:sym typeface="Calibri"/>
              </a:rPr>
              <a:t>ub</a:t>
            </a:r>
            <a:r>
              <a:rPr lang="fr" sz="1800">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families</a:t>
            </a:r>
          </a:p>
        </p:txBody>
      </p:sp>
      <p:sp>
        <p:nvSpPr>
          <p:cNvPr id="179" name="Shape 179"/>
          <p:cNvSpPr txBox="1"/>
          <p:nvPr/>
        </p:nvSpPr>
        <p:spPr>
          <a:xfrm>
            <a:off x="6188124" y="3499134"/>
            <a:ext cx="1890209" cy="86409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5. Align  </a:t>
            </a:r>
            <a:r>
              <a:rPr lang="fr" sz="1800">
                <a:solidFill>
                  <a:schemeClr val="dk1"/>
                </a:solidFill>
                <a:latin typeface="Calibri"/>
                <a:ea typeface="Calibri"/>
                <a:cs typeface="Calibri"/>
                <a:sym typeface="Calibri"/>
              </a:rPr>
              <a:t>s</a:t>
            </a:r>
            <a:r>
              <a:rPr lang="fr" sz="1800" b="0" i="0" u="none" strike="noStrike" cap="none">
                <a:solidFill>
                  <a:schemeClr val="dk1"/>
                </a:solidFill>
                <a:latin typeface="Calibri"/>
                <a:ea typeface="Calibri"/>
                <a:cs typeface="Calibri"/>
                <a:sym typeface="Calibri"/>
              </a:rPr>
              <a:t>ub-families</a:t>
            </a:r>
          </a:p>
        </p:txBody>
      </p:sp>
      <p:sp>
        <p:nvSpPr>
          <p:cNvPr id="180" name="Shape 180"/>
          <p:cNvSpPr/>
          <p:nvPr/>
        </p:nvSpPr>
        <p:spPr>
          <a:xfrm flipH="1">
            <a:off x="3456105" y="3823170"/>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81" name="Shape 181"/>
          <p:cNvSpPr/>
          <p:nvPr/>
        </p:nvSpPr>
        <p:spPr>
          <a:xfrm flipH="1">
            <a:off x="5918093" y="3877176"/>
            <a:ext cx="378042" cy="42576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182" name="Shape 182"/>
          <p:cNvSpPr txBox="1"/>
          <p:nvPr/>
        </p:nvSpPr>
        <p:spPr>
          <a:xfrm>
            <a:off x="409668" y="3499134"/>
            <a:ext cx="2895507" cy="106334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7</a:t>
            </a:r>
            <a:r>
              <a:rPr lang="fr" sz="1800" b="0" i="0" u="none" strike="noStrike" cap="none">
                <a:solidFill>
                  <a:schemeClr val="dk1"/>
                </a:solidFill>
                <a:latin typeface="Calibri"/>
                <a:ea typeface="Calibri"/>
                <a:cs typeface="Calibri"/>
                <a:sym typeface="Calibri"/>
              </a:rPr>
              <a:t>. Assign a</a:t>
            </a: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a:t>
            </a:r>
            <a:r>
              <a:rPr lang="fr" sz="1800">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family to each initial sequence and interpret !</a:t>
            </a:r>
          </a:p>
        </p:txBody>
      </p:sp>
      <p:sp>
        <p:nvSpPr>
          <p:cNvPr id="183" name="Shape 183"/>
          <p:cNvSpPr txBox="1"/>
          <p:nvPr/>
        </p:nvSpPr>
        <p:spPr>
          <a:xfrm>
            <a:off x="142875" y="4777328"/>
            <a:ext cx="3884400" cy="2538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i="1">
                <a:solidFill>
                  <a:schemeClr val="dk1"/>
                </a:solidFill>
                <a:latin typeface="Calibri"/>
                <a:ea typeface="Calibri"/>
                <a:cs typeface="Calibri"/>
                <a:sym typeface="Calibri"/>
              </a:rPr>
              <a:t>Adapted from Mewis et al. App. And Env. Microb. 2016</a:t>
            </a:r>
          </a:p>
        </p:txBody>
      </p:sp>
      <p:sp>
        <p:nvSpPr>
          <p:cNvPr id="184" name="Shape 184"/>
          <p:cNvSpPr/>
          <p:nvPr/>
        </p:nvSpPr>
        <p:spPr>
          <a:xfrm flipH="1">
            <a:off x="679511" y="1898004"/>
            <a:ext cx="1080120" cy="324035"/>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185" name="Shape 185"/>
          <p:cNvSpPr txBox="1"/>
          <p:nvPr/>
        </p:nvSpPr>
        <p:spPr>
          <a:xfrm>
            <a:off x="5396432" y="3247503"/>
            <a:ext cx="1480617" cy="772046"/>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search</a:t>
            </a:r>
          </a:p>
        </p:txBody>
      </p:sp>
      <p:sp>
        <p:nvSpPr>
          <p:cNvPr id="186" name="Shape 186"/>
          <p:cNvSpPr txBox="1"/>
          <p:nvPr/>
        </p:nvSpPr>
        <p:spPr>
          <a:xfrm>
            <a:off x="2891358" y="3218928"/>
            <a:ext cx="1756800" cy="771899"/>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assignation</a:t>
            </a:r>
          </a:p>
        </p:txBody>
      </p:sp>
      <p:sp>
        <p:nvSpPr>
          <p:cNvPr id="187" name="Shape 18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6</a:t>
            </a:fld>
            <a:endParaRPr lang="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60</a:t>
            </a:fld>
            <a:endParaRPr lang="fr"/>
          </a:p>
        </p:txBody>
      </p:sp>
      <p:pic>
        <p:nvPicPr>
          <p:cNvPr id="660" name="Shape 660"/>
          <p:cNvPicPr preferRelativeResize="0"/>
          <p:nvPr/>
        </p:nvPicPr>
        <p:blipFill>
          <a:blip r:embed="rId3">
            <a:alphaModFix/>
          </a:blip>
          <a:stretch>
            <a:fillRect/>
          </a:stretch>
        </p:blipFill>
        <p:spPr>
          <a:xfrm>
            <a:off x="1446175" y="246375"/>
            <a:ext cx="6251656" cy="446246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61</a:t>
            </a:fld>
            <a:endParaRPr lang="fr"/>
          </a:p>
        </p:txBody>
      </p:sp>
      <p:pic>
        <p:nvPicPr>
          <p:cNvPr id="666" name="Shape 666"/>
          <p:cNvPicPr preferRelativeResize="0"/>
          <p:nvPr/>
        </p:nvPicPr>
        <p:blipFill>
          <a:blip r:embed="rId3">
            <a:alphaModFix/>
          </a:blip>
          <a:stretch>
            <a:fillRect/>
          </a:stretch>
        </p:blipFill>
        <p:spPr>
          <a:xfrm>
            <a:off x="1535725" y="190550"/>
            <a:ext cx="6153150" cy="462542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62</a:t>
            </a:fld>
            <a:endParaRPr lang="fr"/>
          </a:p>
        </p:txBody>
      </p:sp>
      <p:pic>
        <p:nvPicPr>
          <p:cNvPr id="672" name="Shape 672"/>
          <p:cNvPicPr preferRelativeResize="0"/>
          <p:nvPr/>
        </p:nvPicPr>
        <p:blipFill>
          <a:blip r:embed="rId3">
            <a:alphaModFix/>
          </a:blip>
          <a:stretch>
            <a:fillRect/>
          </a:stretch>
        </p:blipFill>
        <p:spPr>
          <a:xfrm>
            <a:off x="1292150" y="434900"/>
            <a:ext cx="6730756" cy="446246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63</a:t>
            </a:fld>
            <a:endParaRPr lang="fr"/>
          </a:p>
        </p:txBody>
      </p:sp>
      <p:pic>
        <p:nvPicPr>
          <p:cNvPr id="678" name="Shape 678"/>
          <p:cNvPicPr preferRelativeResize="0"/>
          <p:nvPr/>
        </p:nvPicPr>
        <p:blipFill>
          <a:blip r:embed="rId3">
            <a:alphaModFix/>
          </a:blip>
          <a:stretch>
            <a:fillRect/>
          </a:stretch>
        </p:blipFill>
        <p:spPr>
          <a:xfrm>
            <a:off x="1495425" y="219675"/>
            <a:ext cx="6153150" cy="470413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None/>
            </a:pPr>
            <a:fld id="{00000000-1234-1234-1234-123412341234}" type="slidenum">
              <a:rPr lang="fr"/>
              <a:t>64</a:t>
            </a:fld>
            <a:endParaRPr lang="fr"/>
          </a:p>
        </p:txBody>
      </p:sp>
      <p:pic>
        <p:nvPicPr>
          <p:cNvPr id="684" name="Shape 684"/>
          <p:cNvPicPr preferRelativeResize="0"/>
          <p:nvPr/>
        </p:nvPicPr>
        <p:blipFill>
          <a:blip r:embed="rId3">
            <a:alphaModFix/>
          </a:blip>
          <a:stretch>
            <a:fillRect/>
          </a:stretch>
        </p:blipFill>
        <p:spPr>
          <a:xfrm>
            <a:off x="1495425" y="269625"/>
            <a:ext cx="6153151" cy="460425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623887" y="1282303"/>
            <a:ext cx="7886699" cy="2139552"/>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dk1"/>
              </a:buClr>
              <a:buSzPct val="25000"/>
              <a:buFont typeface="Calibri"/>
              <a:buNone/>
            </a:pPr>
            <a:r>
              <a:rPr lang="fr" sz="4500" b="0" i="0" u="none" strike="noStrike" cap="none">
                <a:solidFill>
                  <a:schemeClr val="dk1"/>
                </a:solidFill>
                <a:latin typeface="Calibri"/>
                <a:ea typeface="Calibri"/>
                <a:cs typeface="Calibri"/>
                <a:sym typeface="Calibri"/>
              </a:rPr>
              <a:t>Partie 2 : Construction d’arbres phylogénétiques</a:t>
            </a:r>
          </a:p>
        </p:txBody>
      </p:sp>
      <p:sp>
        <p:nvSpPr>
          <p:cNvPr id="690" name="Shape 690"/>
          <p:cNvSpPr txBox="1">
            <a:spLocks noGrp="1"/>
          </p:cNvSpPr>
          <p:nvPr>
            <p:ph type="body" idx="1"/>
          </p:nvPr>
        </p:nvSpPr>
        <p:spPr>
          <a:xfrm>
            <a:off x="623887" y="3442097"/>
            <a:ext cx="7886699" cy="112514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rgbClr val="888888"/>
              </a:buClr>
              <a:buSzPct val="25000"/>
              <a:buFont typeface="Arial"/>
              <a:buNone/>
            </a:pPr>
            <a:r>
              <a:rPr lang="fr" sz="2400">
                <a:solidFill>
                  <a:srgbClr val="000000"/>
                </a:solidFill>
              </a:rPr>
              <a:t>Concepts de base</a:t>
            </a:r>
          </a:p>
        </p:txBody>
      </p:sp>
      <p:sp>
        <p:nvSpPr>
          <p:cNvPr id="691" name="Shape 691"/>
          <p:cNvSpPr txBox="1">
            <a:spLocks noGrp="1"/>
          </p:cNvSpPr>
          <p:nvPr>
            <p:ph type="sldNum" idx="12"/>
          </p:nvPr>
        </p:nvSpPr>
        <p:spPr>
          <a:xfrm>
            <a:off x="65341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65</a:t>
            </a:fld>
            <a:endParaRPr lang="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561975" y="273843"/>
            <a:ext cx="87249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U</a:t>
            </a:r>
            <a:r>
              <a:rPr lang="fr" sz="3300" b="0" i="0" u="none" strike="noStrike" cap="none">
                <a:solidFill>
                  <a:schemeClr val="dk1"/>
                </a:solidFill>
                <a:latin typeface="Calibri"/>
                <a:ea typeface="Calibri"/>
                <a:cs typeface="Calibri"/>
                <a:sym typeface="Calibri"/>
              </a:rPr>
              <a:t>ne démarche bioinfo générique </a:t>
            </a:r>
          </a:p>
        </p:txBody>
      </p:sp>
      <p:sp>
        <p:nvSpPr>
          <p:cNvPr id="697" name="Shape 697"/>
          <p:cNvSpPr txBox="1"/>
          <p:nvPr/>
        </p:nvSpPr>
        <p:spPr>
          <a:xfrm>
            <a:off x="352425" y="1110108"/>
            <a:ext cx="1782300" cy="7281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b="0" i="0" u="none" strike="noStrike" cap="none">
                <a:solidFill>
                  <a:schemeClr val="dk1"/>
                </a:solidFill>
                <a:latin typeface="Calibri"/>
                <a:ea typeface="Calibri"/>
                <a:cs typeface="Calibri"/>
                <a:sym typeface="Calibri"/>
              </a:rPr>
              <a:t>1. Family </a:t>
            </a:r>
            <a:r>
              <a:rPr lang="fr" sz="1800">
                <a:solidFill>
                  <a:schemeClr val="dk1"/>
                </a:solidFill>
                <a:latin typeface="Calibri"/>
                <a:ea typeface="Calibri"/>
                <a:cs typeface="Calibri"/>
                <a:sym typeface="Calibri"/>
              </a:rPr>
              <a:t>d</a:t>
            </a:r>
            <a:r>
              <a:rPr lang="fr" sz="1800" b="0" i="0" u="none" strike="noStrike" cap="none">
                <a:solidFill>
                  <a:schemeClr val="dk1"/>
                </a:solidFill>
                <a:latin typeface="Calibri"/>
                <a:ea typeface="Calibri"/>
                <a:cs typeface="Calibri"/>
                <a:sym typeface="Calibri"/>
              </a:rPr>
              <a:t>ataset</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construction</a:t>
            </a:r>
            <a:r>
              <a:rPr lang="fr" sz="1800" b="0" i="0" u="none" strike="noStrike" cap="none">
                <a:solidFill>
                  <a:schemeClr val="dk1"/>
                </a:solidFill>
                <a:latin typeface="Calibri"/>
                <a:ea typeface="Calibri"/>
                <a:cs typeface="Calibri"/>
                <a:sym typeface="Calibri"/>
              </a:rPr>
              <a:t> </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698" name="Shape 698"/>
          <p:cNvSpPr txBox="1"/>
          <p:nvPr/>
        </p:nvSpPr>
        <p:spPr>
          <a:xfrm>
            <a:off x="2515715" y="1110108"/>
            <a:ext cx="1350000" cy="918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chemeClr val="dk1"/>
                </a:solidFill>
                <a:latin typeface="Calibri"/>
                <a:ea typeface="Calibri"/>
                <a:cs typeface="Calibri"/>
                <a:sym typeface="Calibri"/>
              </a:rPr>
              <a:t>2. Multiple</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alignment</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699" name="Shape 699"/>
          <p:cNvSpPr txBox="1"/>
          <p:nvPr/>
        </p:nvSpPr>
        <p:spPr>
          <a:xfrm>
            <a:off x="3811860" y="1110108"/>
            <a:ext cx="2055600" cy="1134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800">
                <a:solidFill>
                  <a:srgbClr val="FF0000"/>
                </a:solidFill>
                <a:latin typeface="Calibri"/>
                <a:ea typeface="Calibri"/>
                <a:cs typeface="Calibri"/>
                <a:sym typeface="Calibri"/>
              </a:rPr>
              <a:t>    3. Family phylogenetic </a:t>
            </a:r>
          </a:p>
          <a:p>
            <a:pPr marL="254000" marR="0" lvl="0" indent="-254000" algn="l" rtl="0">
              <a:lnSpc>
                <a:spcPct val="120000"/>
              </a:lnSpc>
              <a:spcBef>
                <a:spcPts val="400"/>
              </a:spcBef>
              <a:spcAft>
                <a:spcPts val="0"/>
              </a:spcAft>
              <a:buSzPct val="25000"/>
              <a:buNone/>
            </a:pPr>
            <a:r>
              <a:rPr lang="fr" sz="1800">
                <a:solidFill>
                  <a:srgbClr val="FF0000"/>
                </a:solidFill>
                <a:latin typeface="Calibri"/>
                <a:ea typeface="Calibri"/>
                <a:cs typeface="Calibri"/>
                <a:sym typeface="Calibri"/>
              </a:rPr>
              <a:t>     tree</a:t>
            </a:r>
          </a:p>
          <a:p>
            <a:pPr marL="254000" marR="0" lvl="0" indent="-254000" algn="l" rtl="0">
              <a:lnSpc>
                <a:spcPct val="120000"/>
              </a:lnSpc>
              <a:spcBef>
                <a:spcPts val="400"/>
              </a:spcBef>
              <a:spcAft>
                <a:spcPts val="0"/>
              </a:spcAft>
              <a:buNone/>
            </a:pPr>
            <a:endParaRPr sz="2100" b="0" i="0" u="none" strike="noStrike" cap="none">
              <a:solidFill>
                <a:schemeClr val="dk1"/>
              </a:solidFill>
              <a:latin typeface="Calibri"/>
              <a:ea typeface="Calibri"/>
              <a:cs typeface="Calibri"/>
              <a:sym typeface="Calibri"/>
            </a:endParaRPr>
          </a:p>
        </p:txBody>
      </p:sp>
      <p:sp>
        <p:nvSpPr>
          <p:cNvPr id="700" name="Shape 700"/>
          <p:cNvSpPr txBox="1"/>
          <p:nvPr/>
        </p:nvSpPr>
        <p:spPr>
          <a:xfrm>
            <a:off x="5972100" y="1110108"/>
            <a:ext cx="2571900" cy="8424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4</a:t>
            </a:r>
            <a:r>
              <a:rPr lang="fr" sz="2100" b="0" i="0" u="none" strike="noStrike" cap="none">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C</a:t>
            </a:r>
            <a:r>
              <a:rPr lang="fr" sz="1800" b="0" i="0" u="none" strike="noStrike" cap="none">
                <a:solidFill>
                  <a:schemeClr val="dk1"/>
                </a:solidFill>
                <a:latin typeface="Calibri"/>
                <a:ea typeface="Calibri"/>
                <a:cs typeface="Calibri"/>
                <a:sym typeface="Calibri"/>
              </a:rPr>
              <a:t>onstruct functional </a:t>
            </a:r>
          </a:p>
          <a:p>
            <a:pPr marL="254000" marR="0" lvl="0" indent="-254000" algn="l" rtl="0">
              <a:lnSpc>
                <a:spcPct val="120000"/>
              </a:lnSpc>
              <a:spcBef>
                <a:spcPts val="400"/>
              </a:spcBef>
              <a:spcAft>
                <a:spcPts val="0"/>
              </a:spcAft>
              <a:buSzPct val="25000"/>
              <a:buNone/>
            </a:pP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 families</a:t>
            </a:r>
          </a:p>
        </p:txBody>
      </p:sp>
      <p:sp>
        <p:nvSpPr>
          <p:cNvPr id="701" name="Shape 701"/>
          <p:cNvSpPr/>
          <p:nvPr/>
        </p:nvSpPr>
        <p:spPr>
          <a:xfrm rot="10800000" flipH="1">
            <a:off x="2023281" y="1392960"/>
            <a:ext cx="3780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02" name="Shape 702"/>
          <p:cNvSpPr/>
          <p:nvPr/>
        </p:nvSpPr>
        <p:spPr>
          <a:xfrm rot="10800000" flipH="1">
            <a:off x="3703848" y="1338954"/>
            <a:ext cx="3780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03" name="Shape 703"/>
          <p:cNvSpPr/>
          <p:nvPr/>
        </p:nvSpPr>
        <p:spPr>
          <a:xfrm rot="10800000" flipH="1">
            <a:off x="5391150" y="1338954"/>
            <a:ext cx="7971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44546A"/>
              </a:solidFill>
              <a:latin typeface="Arial"/>
              <a:ea typeface="Arial"/>
              <a:cs typeface="Arial"/>
              <a:sym typeface="Arial"/>
            </a:endParaRPr>
          </a:p>
        </p:txBody>
      </p:sp>
      <p:sp>
        <p:nvSpPr>
          <p:cNvPr id="704" name="Shape 704"/>
          <p:cNvSpPr txBox="1"/>
          <p:nvPr/>
        </p:nvSpPr>
        <p:spPr>
          <a:xfrm>
            <a:off x="2619012" y="2304616"/>
            <a:ext cx="2052300" cy="918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Optionally : remove highly </a:t>
            </a:r>
          </a:p>
          <a:p>
            <a:pPr marL="254000" marR="0" lvl="0" indent="-254000" algn="l" rtl="0">
              <a:lnSpc>
                <a:spcPct val="120000"/>
              </a:lnSpc>
              <a:spcBef>
                <a:spcPts val="200"/>
              </a:spcBef>
              <a:spcAft>
                <a:spcPts val="0"/>
              </a:spcAft>
              <a:buSzPct val="25000"/>
              <a:buNone/>
            </a:pPr>
            <a:r>
              <a:rPr lang="fr" sz="1200" i="1">
                <a:solidFill>
                  <a:srgbClr val="5B9BD5"/>
                </a:solidFill>
                <a:latin typeface="Calibri"/>
                <a:ea typeface="Calibri"/>
                <a:cs typeface="Calibri"/>
                <a:sym typeface="Calibri"/>
              </a:rPr>
              <a:t>     dissimilar sequences</a:t>
            </a:r>
          </a:p>
        </p:txBody>
      </p:sp>
      <p:sp>
        <p:nvSpPr>
          <p:cNvPr id="705" name="Shape 705"/>
          <p:cNvSpPr txBox="1"/>
          <p:nvPr/>
        </p:nvSpPr>
        <p:spPr>
          <a:xfrm>
            <a:off x="5015432" y="1771127"/>
            <a:ext cx="1756800" cy="12579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Select robust clades with  taxonomic diversity</a:t>
            </a:r>
          </a:p>
        </p:txBody>
      </p:sp>
      <p:sp>
        <p:nvSpPr>
          <p:cNvPr id="706" name="Shape 706"/>
          <p:cNvSpPr/>
          <p:nvPr/>
        </p:nvSpPr>
        <p:spPr>
          <a:xfrm flipH="1">
            <a:off x="3013257" y="1983729"/>
            <a:ext cx="1080000" cy="324000"/>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707" name="Shape 707"/>
          <p:cNvSpPr txBox="1"/>
          <p:nvPr/>
        </p:nvSpPr>
        <p:spPr>
          <a:xfrm>
            <a:off x="571500" y="2190228"/>
            <a:ext cx="1458300" cy="864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Reduce redundancy</a:t>
            </a:r>
          </a:p>
          <a:p>
            <a:pPr marL="254000" marR="0" lvl="0" indent="-254000" algn="l" rtl="0">
              <a:lnSpc>
                <a:spcPct val="120000"/>
              </a:lnSpc>
              <a:spcBef>
                <a:spcPts val="200"/>
              </a:spcBef>
              <a:buSzPct val="25000"/>
              <a:buNone/>
            </a:pPr>
            <a:r>
              <a:rPr lang="fr" sz="1200" i="1">
                <a:solidFill>
                  <a:srgbClr val="5B9BD5"/>
                </a:solidFill>
                <a:latin typeface="Calibri"/>
                <a:ea typeface="Calibri"/>
                <a:cs typeface="Calibri"/>
                <a:sym typeface="Calibri"/>
              </a:rPr>
              <a:t> </a:t>
            </a:r>
          </a:p>
        </p:txBody>
      </p:sp>
      <p:sp>
        <p:nvSpPr>
          <p:cNvPr id="708" name="Shape 708"/>
          <p:cNvSpPr/>
          <p:nvPr/>
        </p:nvSpPr>
        <p:spPr>
          <a:xfrm rot="-5400000" flipH="1">
            <a:off x="6218172" y="2611278"/>
            <a:ext cx="14583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09" name="Shape 709"/>
          <p:cNvSpPr txBox="1"/>
          <p:nvPr/>
        </p:nvSpPr>
        <p:spPr>
          <a:xfrm>
            <a:off x="3703848" y="3499134"/>
            <a:ext cx="2214300" cy="864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6. </a:t>
            </a:r>
            <a:r>
              <a:rPr lang="fr" sz="1800">
                <a:solidFill>
                  <a:schemeClr val="dk1"/>
                </a:solidFill>
                <a:latin typeface="Calibri"/>
                <a:ea typeface="Calibri"/>
                <a:cs typeface="Calibri"/>
                <a:sym typeface="Calibri"/>
              </a:rPr>
              <a:t>Functional characterization of s</a:t>
            </a:r>
            <a:r>
              <a:rPr lang="fr" sz="1800" b="0" i="0" u="none" strike="noStrike" cap="none">
                <a:solidFill>
                  <a:schemeClr val="dk1"/>
                </a:solidFill>
                <a:latin typeface="Calibri"/>
                <a:ea typeface="Calibri"/>
                <a:cs typeface="Calibri"/>
                <a:sym typeface="Calibri"/>
              </a:rPr>
              <a:t>ub</a:t>
            </a:r>
            <a:r>
              <a:rPr lang="fr" sz="1800">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families</a:t>
            </a:r>
          </a:p>
        </p:txBody>
      </p:sp>
      <p:sp>
        <p:nvSpPr>
          <p:cNvPr id="710" name="Shape 710"/>
          <p:cNvSpPr txBox="1"/>
          <p:nvPr/>
        </p:nvSpPr>
        <p:spPr>
          <a:xfrm>
            <a:off x="6188124" y="3499134"/>
            <a:ext cx="1890300" cy="8640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5. Align  </a:t>
            </a:r>
            <a:r>
              <a:rPr lang="fr" sz="1800">
                <a:solidFill>
                  <a:schemeClr val="dk1"/>
                </a:solidFill>
                <a:latin typeface="Calibri"/>
                <a:ea typeface="Calibri"/>
                <a:cs typeface="Calibri"/>
                <a:sym typeface="Calibri"/>
              </a:rPr>
              <a:t>s</a:t>
            </a:r>
            <a:r>
              <a:rPr lang="fr" sz="1800" b="0" i="0" u="none" strike="noStrike" cap="none">
                <a:solidFill>
                  <a:schemeClr val="dk1"/>
                </a:solidFill>
                <a:latin typeface="Calibri"/>
                <a:ea typeface="Calibri"/>
                <a:cs typeface="Calibri"/>
                <a:sym typeface="Calibri"/>
              </a:rPr>
              <a:t>ub-families</a:t>
            </a:r>
          </a:p>
        </p:txBody>
      </p:sp>
      <p:sp>
        <p:nvSpPr>
          <p:cNvPr id="711" name="Shape 711"/>
          <p:cNvSpPr/>
          <p:nvPr/>
        </p:nvSpPr>
        <p:spPr>
          <a:xfrm flipH="1">
            <a:off x="3456147" y="3823170"/>
            <a:ext cx="3780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12" name="Shape 712"/>
          <p:cNvSpPr/>
          <p:nvPr/>
        </p:nvSpPr>
        <p:spPr>
          <a:xfrm flipH="1">
            <a:off x="5918135" y="3877176"/>
            <a:ext cx="378000" cy="425700"/>
          </a:xfrm>
          <a:prstGeom prst="rightArrow">
            <a:avLst>
              <a:gd name="adj1" fmla="val 50000"/>
              <a:gd name="adj2" fmla="val 50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13" name="Shape 713"/>
          <p:cNvSpPr txBox="1"/>
          <p:nvPr/>
        </p:nvSpPr>
        <p:spPr>
          <a:xfrm>
            <a:off x="409668" y="3499134"/>
            <a:ext cx="2895600" cy="1063200"/>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2100" b="0"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a:t>
            </a:r>
            <a:r>
              <a:rPr lang="fr" sz="1800">
                <a:solidFill>
                  <a:schemeClr val="dk1"/>
                </a:solidFill>
                <a:latin typeface="Calibri"/>
                <a:ea typeface="Calibri"/>
                <a:cs typeface="Calibri"/>
                <a:sym typeface="Calibri"/>
              </a:rPr>
              <a:t>7</a:t>
            </a:r>
            <a:r>
              <a:rPr lang="fr" sz="1800" b="0" i="0" u="none" strike="noStrike" cap="none">
                <a:solidFill>
                  <a:schemeClr val="dk1"/>
                </a:solidFill>
                <a:latin typeface="Calibri"/>
                <a:ea typeface="Calibri"/>
                <a:cs typeface="Calibri"/>
                <a:sym typeface="Calibri"/>
              </a:rPr>
              <a:t>. Assign a</a:t>
            </a:r>
            <a:r>
              <a:rPr lang="fr" sz="1800">
                <a:solidFill>
                  <a:schemeClr val="dk1"/>
                </a:solidFill>
                <a:latin typeface="Calibri"/>
                <a:ea typeface="Calibri"/>
                <a:cs typeface="Calibri"/>
                <a:sym typeface="Calibri"/>
              </a:rPr>
              <a:t> s</a:t>
            </a:r>
            <a:r>
              <a:rPr lang="fr" sz="1800" b="0" i="0" u="none" strike="noStrike" cap="none">
                <a:solidFill>
                  <a:schemeClr val="dk1"/>
                </a:solidFill>
                <a:latin typeface="Calibri"/>
                <a:ea typeface="Calibri"/>
                <a:cs typeface="Calibri"/>
                <a:sym typeface="Calibri"/>
              </a:rPr>
              <a:t>ub</a:t>
            </a:r>
            <a:r>
              <a:rPr lang="fr" sz="1800">
                <a:solidFill>
                  <a:schemeClr val="dk1"/>
                </a:solidFill>
                <a:latin typeface="Calibri"/>
                <a:ea typeface="Calibri"/>
                <a:cs typeface="Calibri"/>
                <a:sym typeface="Calibri"/>
              </a:rPr>
              <a:t>-</a:t>
            </a:r>
            <a:r>
              <a:rPr lang="fr" sz="1800" b="0" i="0" u="none" strike="noStrike" cap="none">
                <a:solidFill>
                  <a:schemeClr val="dk1"/>
                </a:solidFill>
                <a:latin typeface="Calibri"/>
                <a:ea typeface="Calibri"/>
                <a:cs typeface="Calibri"/>
                <a:sym typeface="Calibri"/>
              </a:rPr>
              <a:t>family to each initial sequence and interpret !</a:t>
            </a:r>
          </a:p>
        </p:txBody>
      </p:sp>
      <p:sp>
        <p:nvSpPr>
          <p:cNvPr id="714" name="Shape 714"/>
          <p:cNvSpPr txBox="1"/>
          <p:nvPr/>
        </p:nvSpPr>
        <p:spPr>
          <a:xfrm>
            <a:off x="3171825" y="4795278"/>
            <a:ext cx="3884400" cy="2538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200" i="1">
                <a:solidFill>
                  <a:schemeClr val="dk1"/>
                </a:solidFill>
                <a:latin typeface="Calibri"/>
                <a:ea typeface="Calibri"/>
                <a:cs typeface="Calibri"/>
                <a:sym typeface="Calibri"/>
              </a:rPr>
              <a:t>Adapted from Mewis et al. App. And Env. Microb. 2016</a:t>
            </a:r>
          </a:p>
        </p:txBody>
      </p:sp>
      <p:sp>
        <p:nvSpPr>
          <p:cNvPr id="715" name="Shape 715"/>
          <p:cNvSpPr/>
          <p:nvPr/>
        </p:nvSpPr>
        <p:spPr>
          <a:xfrm flipH="1">
            <a:off x="679631" y="1898004"/>
            <a:ext cx="1080000" cy="324000"/>
          </a:xfrm>
          <a:prstGeom prst="curvedUpArrow">
            <a:avLst>
              <a:gd name="adj1" fmla="val 25000"/>
              <a:gd name="adj2" fmla="val 50000"/>
              <a:gd name="adj3" fmla="val 25000"/>
            </a:avLst>
          </a:prstGeom>
          <a:noFill/>
          <a:ln w="9525" cap="flat" cmpd="sng">
            <a:solidFill>
              <a:srgbClr val="4F81BD"/>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rgbClr val="5B9BD5"/>
              </a:solidFill>
              <a:latin typeface="Arial"/>
              <a:ea typeface="Arial"/>
              <a:cs typeface="Arial"/>
              <a:sym typeface="Arial"/>
            </a:endParaRPr>
          </a:p>
        </p:txBody>
      </p:sp>
      <p:sp>
        <p:nvSpPr>
          <p:cNvPr id="716" name="Shape 716"/>
          <p:cNvSpPr txBox="1"/>
          <p:nvPr/>
        </p:nvSpPr>
        <p:spPr>
          <a:xfrm>
            <a:off x="5396432" y="3247503"/>
            <a:ext cx="1480500" cy="771899"/>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search</a:t>
            </a:r>
          </a:p>
        </p:txBody>
      </p:sp>
      <p:sp>
        <p:nvSpPr>
          <p:cNvPr id="717" name="Shape 717"/>
          <p:cNvSpPr txBox="1"/>
          <p:nvPr/>
        </p:nvSpPr>
        <p:spPr>
          <a:xfrm>
            <a:off x="2891358" y="3218928"/>
            <a:ext cx="1756800" cy="771899"/>
          </a:xfrm>
          <a:prstGeom prst="rect">
            <a:avLst/>
          </a:prstGeom>
          <a:noFill/>
          <a:ln>
            <a:noFill/>
          </a:ln>
        </p:spPr>
        <p:txBody>
          <a:bodyPr lIns="68575" tIns="34275" rIns="68575" bIns="34275" anchor="t" anchorCtr="0">
            <a:noAutofit/>
          </a:bodyPr>
          <a:lstStyle/>
          <a:p>
            <a:pPr marL="254000" marR="0" lvl="0" indent="-254000" algn="l" rtl="0">
              <a:lnSpc>
                <a:spcPct val="120000"/>
              </a:lnSpc>
              <a:spcBef>
                <a:spcPts val="0"/>
              </a:spcBef>
              <a:spcAft>
                <a:spcPts val="0"/>
              </a:spcAft>
              <a:buSzPct val="25000"/>
              <a:buNone/>
            </a:pPr>
            <a:r>
              <a:rPr lang="fr" sz="1400" i="1">
                <a:solidFill>
                  <a:srgbClr val="5B9BD5"/>
                </a:solidFill>
                <a:latin typeface="Calibri"/>
                <a:ea typeface="Calibri"/>
                <a:cs typeface="Calibri"/>
                <a:sym typeface="Calibri"/>
              </a:rPr>
              <a:t>  </a:t>
            </a:r>
            <a:r>
              <a:rPr lang="fr" sz="1200" i="1">
                <a:solidFill>
                  <a:srgbClr val="5B9BD5"/>
                </a:solidFill>
                <a:latin typeface="Calibri"/>
                <a:ea typeface="Calibri"/>
                <a:cs typeface="Calibri"/>
                <a:sym typeface="Calibri"/>
              </a:rPr>
              <a:t>    Motif/domain assignation</a:t>
            </a:r>
          </a:p>
        </p:txBody>
      </p:sp>
      <p:sp>
        <p:nvSpPr>
          <p:cNvPr id="718" name="Shape 71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66</a:t>
            </a:fld>
            <a:endParaRPr lang="f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Partie 2 - la stratégie utilisée:</a:t>
            </a:r>
          </a:p>
        </p:txBody>
      </p:sp>
      <p:sp>
        <p:nvSpPr>
          <p:cNvPr id="724" name="Shape 724"/>
          <p:cNvSpPr txBox="1">
            <a:spLocks noGrp="1"/>
          </p:cNvSpPr>
          <p:nvPr>
            <p:ph type="body" idx="1"/>
          </p:nvPr>
        </p:nvSpPr>
        <p:spPr>
          <a:xfrm>
            <a:off x="628650" y="1369218"/>
            <a:ext cx="7886699" cy="3263503"/>
          </a:xfrm>
          <a:prstGeom prst="rect">
            <a:avLst/>
          </a:prstGeom>
          <a:noFill/>
          <a:ln>
            <a:noFill/>
          </a:ln>
        </p:spPr>
        <p:txBody>
          <a:bodyPr lIns="68575" tIns="34275" rIns="68575" bIns="34275" anchor="t" anchorCtr="0">
            <a:noAutofit/>
          </a:bodyPr>
          <a:lstStyle/>
          <a:p>
            <a:pPr marL="0" lvl="0" indent="-69850" rtl="0">
              <a:lnSpc>
                <a:spcPct val="80000"/>
              </a:lnSpc>
              <a:spcBef>
                <a:spcPts val="0"/>
              </a:spcBef>
              <a:buClr>
                <a:schemeClr val="dk1"/>
              </a:buClr>
              <a:buSzPct val="61111"/>
              <a:buFont typeface="Arial"/>
              <a:buNone/>
            </a:pPr>
            <a:r>
              <a:rPr lang="fr" sz="1800" i="1"/>
              <a:t>Material and Methods - Mewis et al. App. And Env. Microb. 2016</a:t>
            </a:r>
          </a:p>
          <a:p>
            <a:pPr marL="0" marR="0" lvl="0" indent="0" algn="l" rtl="0">
              <a:lnSpc>
                <a:spcPct val="70000"/>
              </a:lnSpc>
              <a:spcBef>
                <a:spcPts val="0"/>
              </a:spcBef>
              <a:spcAft>
                <a:spcPts val="0"/>
              </a:spcAft>
              <a:buClr>
                <a:schemeClr val="dk1"/>
              </a:buClr>
              <a:buSzPct val="25000"/>
              <a:buFont typeface="Arial"/>
              <a:buNone/>
            </a:pPr>
            <a:r>
              <a:rPr lang="fr" sz="1900" b="0" i="1" u="none" strike="noStrike" cap="none">
                <a:solidFill>
                  <a:schemeClr val="dk1"/>
                </a:solidFill>
                <a:latin typeface="Calibri"/>
                <a:ea typeface="Calibri"/>
                <a:cs typeface="Calibri"/>
                <a:sym typeface="Calibri"/>
              </a:rPr>
              <a:t>“Manual separation of subfamilies was decided based on phylogenetic distances in this reduced tree. Subfamilies were required to contain at least 5 sequences found in this reduced tree in order to generate a proper multiple-sequence alignment”</a:t>
            </a:r>
          </a:p>
          <a:p>
            <a:pPr marL="0" marR="0" lvl="0" indent="0" algn="l" rtl="0">
              <a:lnSpc>
                <a:spcPct val="70000"/>
              </a:lnSpc>
              <a:spcBef>
                <a:spcPts val="800"/>
              </a:spcBef>
              <a:spcAft>
                <a:spcPts val="0"/>
              </a:spcAft>
              <a:buClr>
                <a:schemeClr val="dk1"/>
              </a:buClr>
              <a:buSzPct val="25000"/>
              <a:buFont typeface="Arial"/>
              <a:buNone/>
            </a:pPr>
            <a:r>
              <a:rPr lang="fr" sz="1900" b="0" i="0" u="none" strike="noStrike" cap="none">
                <a:solidFill>
                  <a:schemeClr val="dk1"/>
                </a:solidFill>
                <a:latin typeface="Calibri"/>
                <a:ea typeface="Calibri"/>
                <a:cs typeface="Calibri"/>
                <a:sym typeface="Calibri"/>
              </a:rPr>
              <a:t>Adaptation : define subfamilies using the refined </a:t>
            </a:r>
            <a:r>
              <a:rPr lang="fr" sz="1900" b="0" i="0" u="none" strike="noStrike" cap="none">
                <a:solidFill>
                  <a:srgbClr val="FF0000"/>
                </a:solidFill>
                <a:latin typeface="Calibri"/>
                <a:ea typeface="Calibri"/>
                <a:cs typeface="Calibri"/>
                <a:sym typeface="Calibri"/>
              </a:rPr>
              <a:t>phylogenetic tree </a:t>
            </a:r>
            <a:r>
              <a:rPr lang="fr" sz="1900" b="0" i="0" u="none" strike="noStrike" cap="none">
                <a:solidFill>
                  <a:schemeClr val="dk1"/>
                </a:solidFill>
                <a:latin typeface="Calibri"/>
                <a:ea typeface="Calibri"/>
                <a:cs typeface="Calibri"/>
                <a:sym typeface="Calibri"/>
              </a:rPr>
              <a:t>and the three following criteria</a:t>
            </a:r>
          </a:p>
          <a:p>
            <a:pPr marL="177800" marR="0" lvl="0" indent="-171450" algn="l" rtl="0">
              <a:lnSpc>
                <a:spcPct val="70000"/>
              </a:lnSpc>
              <a:spcBef>
                <a:spcPts val="800"/>
              </a:spcBef>
              <a:spcAft>
                <a:spcPts val="0"/>
              </a:spcAft>
              <a:buClr>
                <a:schemeClr val="dk1"/>
              </a:buClr>
              <a:buSzPct val="100000"/>
              <a:buFont typeface="Arial"/>
              <a:buChar char="•"/>
            </a:pPr>
            <a:r>
              <a:rPr lang="fr" sz="1900" b="0" i="0" u="none" strike="noStrike" cap="none">
                <a:solidFill>
                  <a:schemeClr val="dk1"/>
                </a:solidFill>
                <a:latin typeface="Calibri"/>
                <a:ea typeface="Calibri"/>
                <a:cs typeface="Calibri"/>
                <a:sym typeface="Calibri"/>
              </a:rPr>
              <a:t>Sequences from robust and fully-resolved clades  </a:t>
            </a:r>
            <a:r>
              <a:rPr lang="fr" sz="1900" b="0" i="0" u="none" strike="noStrike" cap="none">
                <a:solidFill>
                  <a:srgbClr val="FF0000"/>
                </a:solidFill>
                <a:latin typeface="Calibri"/>
                <a:ea typeface="Calibri"/>
                <a:cs typeface="Calibri"/>
                <a:sym typeface="Calibri"/>
              </a:rPr>
              <a:t>MAFFT</a:t>
            </a:r>
          </a:p>
          <a:p>
            <a:pPr marL="177800" marR="0" lvl="0" indent="-171450" algn="l" rtl="0">
              <a:lnSpc>
                <a:spcPct val="70000"/>
              </a:lnSpc>
              <a:spcBef>
                <a:spcPts val="800"/>
              </a:spcBef>
              <a:spcAft>
                <a:spcPts val="0"/>
              </a:spcAft>
              <a:buClr>
                <a:schemeClr val="dk1"/>
              </a:buClr>
              <a:buSzPct val="100000"/>
              <a:buFont typeface="Arial"/>
              <a:buChar char="•"/>
            </a:pPr>
            <a:r>
              <a:rPr lang="fr" sz="1900" b="0" i="0" u="none" strike="noStrike" cap="none">
                <a:solidFill>
                  <a:schemeClr val="dk1"/>
                </a:solidFill>
                <a:latin typeface="Calibri"/>
                <a:ea typeface="Calibri"/>
                <a:cs typeface="Calibri"/>
                <a:sym typeface="Calibri"/>
              </a:rPr>
              <a:t>Enough sequence number</a:t>
            </a:r>
          </a:p>
          <a:p>
            <a:pPr marL="177800" marR="0" lvl="0" indent="-171450" algn="l" rtl="0">
              <a:lnSpc>
                <a:spcPct val="70000"/>
              </a:lnSpc>
              <a:spcBef>
                <a:spcPts val="800"/>
              </a:spcBef>
              <a:spcAft>
                <a:spcPts val="0"/>
              </a:spcAft>
              <a:buClr>
                <a:schemeClr val="dk1"/>
              </a:buClr>
              <a:buSzPct val="100000"/>
              <a:buFont typeface="Arial"/>
              <a:buChar char="•"/>
            </a:pPr>
            <a:r>
              <a:rPr lang="fr" sz="1900" b="0" i="0" u="none" strike="noStrike" cap="none">
                <a:solidFill>
                  <a:schemeClr val="dk1"/>
                </a:solidFill>
                <a:latin typeface="Calibri"/>
                <a:ea typeface="Calibri"/>
                <a:cs typeface="Calibri"/>
                <a:sym typeface="Calibri"/>
              </a:rPr>
              <a:t>Large enough taxonomic diversity (</a:t>
            </a:r>
            <a:r>
              <a:rPr lang="fr" sz="1900"/>
              <a:t>at the class level</a:t>
            </a:r>
            <a:r>
              <a:rPr lang="fr" sz="1900" b="0" i="0" u="none" strike="noStrike" cap="none">
                <a:solidFill>
                  <a:schemeClr val="dk1"/>
                </a:solidFill>
                <a:latin typeface="Calibri"/>
                <a:ea typeface="Calibri"/>
                <a:cs typeface="Calibri"/>
                <a:sym typeface="Calibri"/>
              </a:rPr>
              <a:t>)  </a:t>
            </a:r>
            <a:r>
              <a:rPr lang="fr" sz="1900" b="0" i="0" u="none" strike="noStrike" cap="none">
                <a:solidFill>
                  <a:srgbClr val="FF0000"/>
                </a:solidFill>
                <a:latin typeface="Calibri"/>
                <a:ea typeface="Calibri"/>
                <a:cs typeface="Calibri"/>
                <a:sym typeface="Calibri"/>
              </a:rPr>
              <a:t>NCBI</a:t>
            </a:r>
          </a:p>
          <a:p>
            <a:pPr marL="177800" marR="0" lvl="0" indent="-171450" algn="l" rtl="0">
              <a:lnSpc>
                <a:spcPct val="70000"/>
              </a:lnSpc>
              <a:spcBef>
                <a:spcPts val="800"/>
              </a:spcBef>
              <a:spcAft>
                <a:spcPts val="0"/>
              </a:spcAft>
              <a:buClr>
                <a:schemeClr val="dk1"/>
              </a:buClr>
              <a:buSzPct val="100000"/>
              <a:buFont typeface="Arial"/>
              <a:buNone/>
            </a:pPr>
            <a:endParaRPr sz="1900" b="0" i="0" u="none" strike="noStrike" cap="none">
              <a:solidFill>
                <a:schemeClr val="dk1"/>
              </a:solidFill>
              <a:latin typeface="Calibri"/>
              <a:ea typeface="Calibri"/>
              <a:cs typeface="Calibri"/>
              <a:sym typeface="Calibri"/>
            </a:endParaRPr>
          </a:p>
          <a:p>
            <a:pPr marL="0" marR="0" lvl="0" indent="0" algn="r" rtl="0">
              <a:lnSpc>
                <a:spcPct val="70000"/>
              </a:lnSpc>
              <a:spcBef>
                <a:spcPts val="800"/>
              </a:spcBef>
              <a:spcAft>
                <a:spcPts val="0"/>
              </a:spcAft>
              <a:buClr>
                <a:srgbClr val="FF0000"/>
              </a:buClr>
              <a:buSzPct val="25000"/>
              <a:buFont typeface="Arial"/>
              <a:buNone/>
            </a:pPr>
            <a:endParaRPr sz="1900" b="0" i="0" u="none" strike="noStrike" cap="none">
              <a:solidFill>
                <a:srgbClr val="FF0000"/>
              </a:solidFill>
              <a:latin typeface="Calibri"/>
              <a:ea typeface="Calibri"/>
              <a:cs typeface="Calibri"/>
              <a:sym typeface="Calibri"/>
            </a:endParaRPr>
          </a:p>
          <a:p>
            <a:pPr marL="0" marR="0" lvl="0" indent="0" algn="l" rtl="0">
              <a:lnSpc>
                <a:spcPct val="70000"/>
              </a:lnSpc>
              <a:spcBef>
                <a:spcPts val="800"/>
              </a:spcBef>
              <a:buClr>
                <a:schemeClr val="dk1"/>
              </a:buClr>
              <a:buSzPct val="25000"/>
              <a:buFont typeface="Arial"/>
              <a:buNone/>
            </a:pPr>
            <a:endParaRPr sz="1900" b="0" i="0" u="none" strike="noStrike" cap="none">
              <a:solidFill>
                <a:schemeClr val="dk1"/>
              </a:solidFill>
              <a:latin typeface="Calibri"/>
              <a:ea typeface="Calibri"/>
              <a:cs typeface="Calibri"/>
              <a:sym typeface="Calibri"/>
            </a:endParaRPr>
          </a:p>
        </p:txBody>
      </p:sp>
      <p:sp>
        <p:nvSpPr>
          <p:cNvPr id="725" name="Shape 72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67</a:t>
            </a:fld>
            <a:endParaRPr lang="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628650" y="273843"/>
            <a:ext cx="7886699" cy="994172"/>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rgbClr val="5B9BD5"/>
              </a:buClr>
              <a:buSzPct val="25000"/>
              <a:buFont typeface="Calibri"/>
              <a:buNone/>
            </a:pPr>
            <a:r>
              <a:rPr lang="fr" sz="2400" b="1">
                <a:solidFill>
                  <a:srgbClr val="5B9BD5"/>
                </a:solidFill>
              </a:rPr>
              <a:t>La reconstruction d’arbre phylogénétique : plan</a:t>
            </a:r>
          </a:p>
        </p:txBody>
      </p:sp>
      <p:sp>
        <p:nvSpPr>
          <p:cNvPr id="731" name="Shape 731"/>
          <p:cNvSpPr txBox="1">
            <a:spLocks noGrp="1"/>
          </p:cNvSpPr>
          <p:nvPr>
            <p:ph type="body" idx="1"/>
          </p:nvPr>
        </p:nvSpPr>
        <p:spPr>
          <a:xfrm>
            <a:off x="638175" y="1445418"/>
            <a:ext cx="7886699" cy="1173956"/>
          </a:xfrm>
          <a:prstGeom prst="rect">
            <a:avLst/>
          </a:prstGeom>
          <a:noFill/>
          <a:ln>
            <a:noFill/>
          </a:ln>
        </p:spPr>
        <p:txBody>
          <a:bodyPr lIns="68575" tIns="34275" rIns="68575" bIns="34275" anchor="t" anchorCtr="0">
            <a:noAutofit/>
          </a:bodyPr>
          <a:lstStyle/>
          <a:p>
            <a:pPr marL="330200" marR="0" lvl="0" indent="-247650" algn="l" rtl="0">
              <a:lnSpc>
                <a:spcPct val="90000"/>
              </a:lnSpc>
              <a:spcBef>
                <a:spcPts val="0"/>
              </a:spcBef>
              <a:buClr>
                <a:schemeClr val="dk1"/>
              </a:buClr>
              <a:buSzPct val="42857"/>
              <a:buFont typeface="Noto Sans Symbols"/>
              <a:buChar char="●"/>
            </a:pPr>
            <a:r>
              <a:rPr lang="fr"/>
              <a:t>Introduction et concepts de base (arbres, distances)</a:t>
            </a:r>
          </a:p>
        </p:txBody>
      </p:sp>
      <p:sp>
        <p:nvSpPr>
          <p:cNvPr id="732" name="Shape 732"/>
          <p:cNvSpPr txBox="1"/>
          <p:nvPr/>
        </p:nvSpPr>
        <p:spPr>
          <a:xfrm>
            <a:off x="676275" y="2293143"/>
            <a:ext cx="7886699" cy="1173956"/>
          </a:xfrm>
          <a:prstGeom prst="rect">
            <a:avLst/>
          </a:prstGeom>
          <a:noFill/>
          <a:ln>
            <a:noFill/>
          </a:ln>
        </p:spPr>
        <p:txBody>
          <a:bodyPr lIns="68575" tIns="34275" rIns="68575" bIns="34275" anchor="t" anchorCtr="0">
            <a:noAutofit/>
          </a:bodyPr>
          <a:lstStyle/>
          <a:p>
            <a:pPr marL="330200" marR="0" lvl="0" indent="-247650" algn="l" rtl="0">
              <a:lnSpc>
                <a:spcPct val="90000"/>
              </a:lnSpc>
              <a:spcBef>
                <a:spcPts val="0"/>
              </a:spcBef>
              <a:spcAft>
                <a:spcPts val="0"/>
              </a:spcAft>
              <a:buClr>
                <a:schemeClr val="dk1"/>
              </a:buClr>
              <a:buSzPct val="42857"/>
              <a:buFont typeface="Noto Sans Symbols"/>
              <a:buChar char="●"/>
            </a:pPr>
            <a:r>
              <a:rPr lang="fr" sz="2100">
                <a:solidFill>
                  <a:schemeClr val="dk1"/>
                </a:solidFill>
                <a:latin typeface="Calibri"/>
                <a:ea typeface="Calibri"/>
                <a:cs typeface="Calibri"/>
                <a:sym typeface="Calibri"/>
              </a:rPr>
              <a:t>Focus sur les méthodes de distance </a:t>
            </a:r>
          </a:p>
          <a:p>
            <a:pPr marL="1295400" marR="0" lvl="1" indent="-431800" algn="l" rtl="0">
              <a:lnSpc>
                <a:spcPct val="90000"/>
              </a:lnSpc>
              <a:spcBef>
                <a:spcPts val="400"/>
              </a:spcBef>
              <a:spcAft>
                <a:spcPts val="0"/>
              </a:spcAft>
              <a:buClr>
                <a:schemeClr val="dk1"/>
              </a:buClr>
              <a:buSzPct val="70588"/>
              <a:buFont typeface="Noto Sans Symbols"/>
              <a:buChar char="−"/>
            </a:pPr>
            <a:r>
              <a:rPr lang="fr" sz="1700" b="0" i="0" u="none" strike="noStrike" cap="none">
                <a:solidFill>
                  <a:schemeClr val="dk1"/>
                </a:solidFill>
                <a:latin typeface="Calibri"/>
                <a:ea typeface="Calibri"/>
                <a:cs typeface="Calibri"/>
                <a:sym typeface="Calibri"/>
              </a:rPr>
              <a:t>UPGMA</a:t>
            </a:r>
          </a:p>
          <a:p>
            <a:pPr marL="1295400" marR="0" lvl="1" indent="-431800" algn="l" rtl="0">
              <a:lnSpc>
                <a:spcPct val="90000"/>
              </a:lnSpc>
              <a:spcBef>
                <a:spcPts val="400"/>
              </a:spcBef>
              <a:buClr>
                <a:schemeClr val="dk1"/>
              </a:buClr>
              <a:buSzPct val="70588"/>
              <a:buFont typeface="Noto Sans Symbols"/>
              <a:buChar char="−"/>
            </a:pPr>
            <a:r>
              <a:rPr lang="fr" sz="1700" b="0" i="0" u="none" strike="noStrike" cap="none">
                <a:solidFill>
                  <a:schemeClr val="dk1"/>
                </a:solidFill>
                <a:latin typeface="Calibri"/>
                <a:ea typeface="Calibri"/>
                <a:cs typeface="Calibri"/>
                <a:sym typeface="Calibri"/>
              </a:rPr>
              <a:t>NJ</a:t>
            </a:r>
          </a:p>
        </p:txBody>
      </p:sp>
      <p:sp>
        <p:nvSpPr>
          <p:cNvPr id="733" name="Shape 733"/>
          <p:cNvSpPr txBox="1"/>
          <p:nvPr/>
        </p:nvSpPr>
        <p:spPr>
          <a:xfrm>
            <a:off x="733425" y="3655218"/>
            <a:ext cx="7886699" cy="1173956"/>
          </a:xfrm>
          <a:prstGeom prst="rect">
            <a:avLst/>
          </a:prstGeom>
          <a:noFill/>
          <a:ln>
            <a:noFill/>
          </a:ln>
        </p:spPr>
        <p:txBody>
          <a:bodyPr lIns="68575" tIns="34275" rIns="68575" bIns="34275" anchor="t" anchorCtr="0">
            <a:noAutofit/>
          </a:bodyPr>
          <a:lstStyle/>
          <a:p>
            <a:pPr marL="330200" marR="0" lvl="0" indent="-247650" algn="l" rtl="0">
              <a:lnSpc>
                <a:spcPct val="90000"/>
              </a:lnSpc>
              <a:spcBef>
                <a:spcPts val="0"/>
              </a:spcBef>
              <a:spcAft>
                <a:spcPts val="0"/>
              </a:spcAft>
              <a:buClr>
                <a:schemeClr val="dk1"/>
              </a:buClr>
              <a:buSzPct val="42857"/>
              <a:buFont typeface="Noto Sans Symbols"/>
              <a:buChar char="●"/>
            </a:pPr>
            <a:r>
              <a:rPr lang="fr" sz="2100">
                <a:solidFill>
                  <a:schemeClr val="dk1"/>
                </a:solidFill>
                <a:latin typeface="Calibri"/>
                <a:ea typeface="Calibri"/>
                <a:cs typeface="Calibri"/>
                <a:sym typeface="Calibri"/>
              </a:rPr>
              <a:t>Interprétation </a:t>
            </a:r>
          </a:p>
          <a:p>
            <a:pPr marL="1295400" marR="0" lvl="1" indent="-431800" algn="l" rtl="0">
              <a:lnSpc>
                <a:spcPct val="90000"/>
              </a:lnSpc>
              <a:spcBef>
                <a:spcPts val="400"/>
              </a:spcBef>
              <a:spcAft>
                <a:spcPts val="0"/>
              </a:spcAft>
              <a:buClr>
                <a:schemeClr val="dk1"/>
              </a:buClr>
              <a:buSzPct val="70588"/>
              <a:buFont typeface="Noto Sans Symbols"/>
              <a:buChar char="−"/>
            </a:pPr>
            <a:r>
              <a:rPr lang="fr" sz="1700">
                <a:solidFill>
                  <a:schemeClr val="dk1"/>
                </a:solidFill>
                <a:latin typeface="Calibri"/>
                <a:ea typeface="Calibri"/>
                <a:cs typeface="Calibri"/>
                <a:sym typeface="Calibri"/>
              </a:rPr>
              <a:t>Test de la robustesse d’une topologie</a:t>
            </a:r>
          </a:p>
          <a:p>
            <a:pPr marL="1295400" marR="0" lvl="1" indent="-431800" algn="l" rtl="0">
              <a:lnSpc>
                <a:spcPct val="90000"/>
              </a:lnSpc>
              <a:spcBef>
                <a:spcPts val="400"/>
              </a:spcBef>
              <a:buClr>
                <a:schemeClr val="dk1"/>
              </a:buClr>
              <a:buSzPct val="70588"/>
              <a:buFont typeface="Noto Sans Symbols"/>
              <a:buChar char="−"/>
            </a:pPr>
            <a:r>
              <a:rPr lang="fr" sz="1700">
                <a:solidFill>
                  <a:schemeClr val="dk1"/>
                </a:solidFill>
                <a:latin typeface="Calibri"/>
                <a:ea typeface="Calibri"/>
                <a:cs typeface="Calibri"/>
                <a:sym typeface="Calibri"/>
              </a:rPr>
              <a:t>Problèmes fréquents</a:t>
            </a:r>
          </a:p>
        </p:txBody>
      </p:sp>
      <p:sp>
        <p:nvSpPr>
          <p:cNvPr id="734" name="Shape 734"/>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68</a:t>
            </a:fld>
            <a:endParaRPr lang="f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69</a:t>
            </a:fld>
            <a:endParaRPr lang="fr" sz="900">
              <a:solidFill>
                <a:srgbClr val="888888"/>
              </a:solidFill>
              <a:latin typeface="Calibri"/>
              <a:ea typeface="Calibri"/>
              <a:cs typeface="Calibri"/>
              <a:sym typeface="Calibri"/>
            </a:endParaRPr>
          </a:p>
        </p:txBody>
      </p:sp>
      <p:sp>
        <p:nvSpPr>
          <p:cNvPr id="741" name="Shape 741"/>
          <p:cNvSpPr txBox="1">
            <a:spLocks noGrp="1"/>
          </p:cNvSpPr>
          <p:nvPr>
            <p:ph type="title"/>
          </p:nvPr>
        </p:nvSpPr>
        <p:spPr>
          <a:xfrm>
            <a:off x="477404" y="0"/>
            <a:ext cx="6596640" cy="736637"/>
          </a:xfrm>
          <a:prstGeom prst="rect">
            <a:avLst/>
          </a:prstGeom>
          <a:noFill/>
          <a:ln>
            <a:noFill/>
          </a:ln>
        </p:spPr>
        <p:txBody>
          <a:bodyPr lIns="68575" tIns="7925"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Qu’est-ce qu’un arbre phylogénétique ?</a:t>
            </a:r>
          </a:p>
        </p:txBody>
      </p:sp>
      <p:sp>
        <p:nvSpPr>
          <p:cNvPr id="742" name="Shape 742"/>
          <p:cNvSpPr txBox="1">
            <a:spLocks noGrp="1"/>
          </p:cNvSpPr>
          <p:nvPr>
            <p:ph type="body" idx="1"/>
          </p:nvPr>
        </p:nvSpPr>
        <p:spPr>
          <a:xfrm>
            <a:off x="326875" y="881374"/>
            <a:ext cx="8228100" cy="1436699"/>
          </a:xfrm>
          <a:prstGeom prst="rect">
            <a:avLst/>
          </a:prstGeom>
          <a:noFill/>
          <a:ln>
            <a:noFill/>
          </a:ln>
        </p:spPr>
        <p:txBody>
          <a:bodyPr lIns="68575" tIns="14550" rIns="68575" bIns="34275" anchor="t" anchorCtr="0">
            <a:noAutofit/>
          </a:bodyPr>
          <a:lstStyle/>
          <a:p>
            <a:pPr marL="0" marR="0" lvl="0" indent="0" algn="l" rtl="0">
              <a:lnSpc>
                <a:spcPct val="90000"/>
              </a:lnSpc>
              <a:spcBef>
                <a:spcPts val="0"/>
              </a:spcBef>
              <a:spcAft>
                <a:spcPts val="0"/>
              </a:spcAft>
              <a:buNone/>
            </a:pPr>
            <a:endParaRPr sz="1700"/>
          </a:p>
          <a:p>
            <a:pPr marL="0" marR="0" lvl="0" indent="0" algn="l" rtl="0">
              <a:lnSpc>
                <a:spcPct val="90000"/>
              </a:lnSpc>
              <a:spcBef>
                <a:spcPts val="0"/>
              </a:spcBef>
              <a:spcAft>
                <a:spcPts val="0"/>
              </a:spcAft>
              <a:buNone/>
            </a:pPr>
            <a:r>
              <a:rPr lang="fr" sz="1700"/>
              <a:t>En </a:t>
            </a:r>
            <a:r>
              <a:rPr lang="fr" sz="1700" b="1"/>
              <a:t>phylogénie moléculaire, lorsqu’on analyse une famille de gènes </a:t>
            </a:r>
          </a:p>
          <a:p>
            <a:pPr marL="457200" marR="0" lvl="0" indent="-336550" algn="l" rtl="0">
              <a:lnSpc>
                <a:spcPct val="90000"/>
              </a:lnSpc>
              <a:spcBef>
                <a:spcPts val="0"/>
              </a:spcBef>
              <a:spcAft>
                <a:spcPts val="0"/>
              </a:spcAft>
              <a:buSzPct val="100000"/>
            </a:pPr>
            <a:r>
              <a:rPr lang="fr" sz="1700"/>
              <a:t>un arbre phylogénétique est  </a:t>
            </a:r>
            <a:r>
              <a:rPr lang="fr" sz="1700" b="1"/>
              <a:t>une représentation de l’histoire évolutive de ces gènes </a:t>
            </a:r>
            <a:r>
              <a:rPr lang="fr" sz="1700"/>
              <a:t>au cours du temps</a:t>
            </a:r>
          </a:p>
          <a:p>
            <a:pPr marL="457200" marR="0" lvl="0" indent="-336550" algn="l" rtl="0">
              <a:lnSpc>
                <a:spcPct val="90000"/>
              </a:lnSpc>
              <a:spcBef>
                <a:spcPts val="0"/>
              </a:spcBef>
              <a:spcAft>
                <a:spcPts val="0"/>
              </a:spcAft>
              <a:buSzPct val="100000"/>
            </a:pPr>
            <a:r>
              <a:rPr lang="fr" sz="1700"/>
              <a:t>Cette représentation est </a:t>
            </a:r>
            <a:r>
              <a:rPr lang="fr" sz="1700" b="1"/>
              <a:t>simplifiée</a:t>
            </a:r>
          </a:p>
          <a:p>
            <a:pPr marL="457200" marR="0" lvl="0" indent="-336550" algn="l" rtl="0">
              <a:lnSpc>
                <a:spcPct val="90000"/>
              </a:lnSpc>
              <a:spcBef>
                <a:spcPts val="0"/>
              </a:spcBef>
              <a:spcAft>
                <a:spcPts val="0"/>
              </a:spcAft>
              <a:buClr>
                <a:srgbClr val="FF0000"/>
              </a:buClr>
              <a:buSzPct val="100000"/>
            </a:pPr>
            <a:r>
              <a:rPr lang="fr" sz="1700">
                <a:solidFill>
                  <a:srgbClr val="FF0000"/>
                </a:solidFill>
              </a:rPr>
              <a:t>L’histoire des gènes peut être différente de l’histoire évolutive des unités taxonomiques qui portent ces gènes </a:t>
            </a:r>
          </a:p>
        </p:txBody>
      </p:sp>
      <p:pic>
        <p:nvPicPr>
          <p:cNvPr id="743" name="Shape 743" descr="ArbreBasic.png"/>
          <p:cNvPicPr preferRelativeResize="0"/>
          <p:nvPr/>
        </p:nvPicPr>
        <p:blipFill>
          <a:blip r:embed="rId3">
            <a:alphaModFix/>
          </a:blip>
          <a:stretch>
            <a:fillRect/>
          </a:stretch>
        </p:blipFill>
        <p:spPr>
          <a:xfrm>
            <a:off x="3180650" y="2929650"/>
            <a:ext cx="3007425" cy="196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a:t>Déroulé de la formation</a:t>
            </a:r>
          </a:p>
        </p:txBody>
      </p:sp>
      <p:sp>
        <p:nvSpPr>
          <p:cNvPr id="193" name="Shape 193"/>
          <p:cNvSpPr txBox="1">
            <a:spLocks noGrp="1"/>
          </p:cNvSpPr>
          <p:nvPr>
            <p:ph type="body" idx="1"/>
          </p:nvPr>
        </p:nvSpPr>
        <p:spPr>
          <a:xfrm>
            <a:off x="628650" y="1321593"/>
            <a:ext cx="7886700" cy="3263400"/>
          </a:xfrm>
          <a:prstGeom prst="rect">
            <a:avLst/>
          </a:prstGeom>
          <a:noFill/>
          <a:ln>
            <a:noFill/>
          </a:ln>
        </p:spPr>
        <p:txBody>
          <a:bodyPr lIns="68575" tIns="34275" rIns="68575" bIns="34275" anchor="t" anchorCtr="0">
            <a:noAutofit/>
          </a:bodyPr>
          <a:lstStyle/>
          <a:p>
            <a:pPr marL="0" marR="0" lvl="0" indent="0" algn="l" rtl="0">
              <a:lnSpc>
                <a:spcPct val="80000"/>
              </a:lnSpc>
              <a:spcBef>
                <a:spcPts val="800"/>
              </a:spcBef>
              <a:buNone/>
            </a:pPr>
            <a:r>
              <a:rPr lang="fr" sz="1900"/>
              <a:t>3 parties :</a:t>
            </a:r>
          </a:p>
          <a:p>
            <a:pPr marL="177800" marR="0" lvl="0" indent="-171450" algn="l" rtl="0">
              <a:lnSpc>
                <a:spcPct val="80000"/>
              </a:lnSpc>
              <a:spcBef>
                <a:spcPts val="800"/>
              </a:spcBef>
              <a:buClr>
                <a:schemeClr val="dk1"/>
              </a:buClr>
              <a:buSzPct val="100000"/>
              <a:buFont typeface="Arial"/>
              <a:buChar char="•"/>
            </a:pPr>
            <a:r>
              <a:rPr lang="fr" sz="1900"/>
              <a:t>Partie 1 : Alignement de séquences - Géraldine Pascal</a:t>
            </a:r>
          </a:p>
          <a:p>
            <a:pPr marL="177800" marR="0" lvl="0" indent="-171450" algn="l" rtl="0">
              <a:lnSpc>
                <a:spcPct val="80000"/>
              </a:lnSpc>
              <a:spcBef>
                <a:spcPts val="800"/>
              </a:spcBef>
              <a:buClr>
                <a:schemeClr val="dk1"/>
              </a:buClr>
              <a:buSzPct val="100000"/>
              <a:buFont typeface="Arial"/>
              <a:buChar char="•"/>
            </a:pPr>
            <a:r>
              <a:rPr lang="fr" sz="1900"/>
              <a:t>Partie 2 : Construction d’arbres phylogénétiques - Hélène Chiapello </a:t>
            </a:r>
          </a:p>
          <a:p>
            <a:pPr marL="177800" marR="0" lvl="0" indent="-171450" algn="l" rtl="0">
              <a:lnSpc>
                <a:spcPct val="80000"/>
              </a:lnSpc>
              <a:spcBef>
                <a:spcPts val="800"/>
              </a:spcBef>
              <a:buClr>
                <a:schemeClr val="dk1"/>
              </a:buClr>
              <a:buSzPct val="100000"/>
              <a:buFont typeface="Arial"/>
              <a:buChar char="•"/>
            </a:pPr>
            <a:r>
              <a:rPr lang="fr" sz="1900"/>
              <a:t>Partie 3 : Recherche de motifs fonctionnels - Claire Hoede</a:t>
            </a:r>
          </a:p>
          <a:p>
            <a:pPr marL="0" marR="0" lvl="0" indent="0" algn="l" rtl="0">
              <a:lnSpc>
                <a:spcPct val="80000"/>
              </a:lnSpc>
              <a:spcBef>
                <a:spcPts val="800"/>
              </a:spcBef>
              <a:buNone/>
            </a:pPr>
            <a:endParaRPr sz="1900"/>
          </a:p>
          <a:p>
            <a:pPr marL="0" lvl="0" indent="0" rtl="0">
              <a:lnSpc>
                <a:spcPct val="80000"/>
              </a:lnSpc>
              <a:spcBef>
                <a:spcPts val="0"/>
              </a:spcBef>
              <a:buNone/>
            </a:pPr>
            <a:r>
              <a:rPr lang="fr" sz="1900"/>
              <a:t>Et de nombreux travaux pratiques sur un dataset de 62 séquences de CAZY GH130 (E. Laville) </a:t>
            </a:r>
          </a:p>
          <a:p>
            <a:pPr marL="457200" lvl="0" rtl="0">
              <a:lnSpc>
                <a:spcPct val="80000"/>
              </a:lnSpc>
              <a:spcBef>
                <a:spcPts val="800"/>
              </a:spcBef>
              <a:buNone/>
            </a:pPr>
            <a:endParaRPr sz="1900"/>
          </a:p>
          <a:p>
            <a:pPr marL="0" lvl="0" indent="-69850" rtl="0">
              <a:lnSpc>
                <a:spcPct val="80000"/>
              </a:lnSpc>
              <a:spcBef>
                <a:spcPts val="0"/>
              </a:spcBef>
              <a:buClr>
                <a:schemeClr val="dk1"/>
              </a:buClr>
              <a:buSzPct val="57894"/>
              <a:buFont typeface="Arial"/>
              <a:buNone/>
            </a:pPr>
            <a:endParaRPr sz="1900"/>
          </a:p>
          <a:p>
            <a:pPr marL="0" marR="0" lvl="0" indent="0" algn="l" rtl="0">
              <a:lnSpc>
                <a:spcPct val="80000"/>
              </a:lnSpc>
              <a:spcBef>
                <a:spcPts val="800"/>
              </a:spcBef>
              <a:buNone/>
            </a:pPr>
            <a:endParaRPr sz="1900"/>
          </a:p>
        </p:txBody>
      </p:sp>
      <p:sp>
        <p:nvSpPr>
          <p:cNvPr id="194" name="Shape 194"/>
          <p:cNvSpPr txBox="1">
            <a:spLocks noGrp="1"/>
          </p:cNvSpPr>
          <p:nvPr>
            <p:ph type="sldNum" idx="12"/>
          </p:nvPr>
        </p:nvSpPr>
        <p:spPr>
          <a:xfrm>
            <a:off x="6610350" y="4733787"/>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7</a:t>
            </a:fld>
            <a:endParaRPr lang="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70</a:t>
            </a:fld>
            <a:endParaRPr lang="fr" sz="900">
              <a:solidFill>
                <a:srgbClr val="888888"/>
              </a:solidFill>
              <a:latin typeface="Calibri"/>
              <a:ea typeface="Calibri"/>
              <a:cs typeface="Calibri"/>
              <a:sym typeface="Calibri"/>
            </a:endParaRPr>
          </a:p>
        </p:txBody>
      </p:sp>
      <p:sp>
        <p:nvSpPr>
          <p:cNvPr id="750" name="Shape 750"/>
          <p:cNvSpPr txBox="1">
            <a:spLocks noGrp="1"/>
          </p:cNvSpPr>
          <p:nvPr>
            <p:ph type="title"/>
          </p:nvPr>
        </p:nvSpPr>
        <p:spPr>
          <a:xfrm>
            <a:off x="210699" y="0"/>
            <a:ext cx="80760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chemeClr val="accent1"/>
              </a:buClr>
              <a:buSzPct val="25000"/>
              <a:buFont typeface="Trebuchet MS"/>
              <a:buNone/>
            </a:pPr>
            <a:r>
              <a:rPr lang="fr" sz="2400" b="1">
                <a:solidFill>
                  <a:schemeClr val="accent1"/>
                </a:solidFill>
                <a:latin typeface="Trebuchet MS"/>
                <a:ea typeface="Trebuchet MS"/>
                <a:cs typeface="Trebuchet MS"/>
                <a:sym typeface="Trebuchet MS"/>
              </a:rPr>
              <a:t>Le point de départ: les sites d’un alignement multiple</a:t>
            </a:r>
          </a:p>
        </p:txBody>
      </p:sp>
      <p:sp>
        <p:nvSpPr>
          <p:cNvPr id="751" name="Shape 751"/>
          <p:cNvSpPr txBox="1"/>
          <p:nvPr/>
        </p:nvSpPr>
        <p:spPr>
          <a:xfrm>
            <a:off x="652950" y="3747587"/>
            <a:ext cx="8360639" cy="1028858"/>
          </a:xfrm>
          <a:prstGeom prst="rect">
            <a:avLst/>
          </a:prstGeom>
          <a:noFill/>
          <a:ln>
            <a:noFill/>
          </a:ln>
        </p:spPr>
        <p:txBody>
          <a:bodyPr lIns="68575" tIns="34275" rIns="68575" bIns="34275" anchor="t" anchorCtr="0">
            <a:noAutofit/>
          </a:bodyPr>
          <a:lstStyle/>
          <a:p>
            <a:pPr marL="0" marR="0" lvl="0" indent="0" algn="l" rtl="0">
              <a:lnSpc>
                <a:spcPct val="120000"/>
              </a:lnSpc>
              <a:spcBef>
                <a:spcPts val="0"/>
              </a:spcBef>
              <a:buSzPct val="25000"/>
              <a:buNone/>
            </a:pPr>
            <a:r>
              <a:rPr lang="fr" sz="1800">
                <a:solidFill>
                  <a:srgbClr val="000000"/>
                </a:solidFill>
                <a:latin typeface="Calibri"/>
                <a:ea typeface="Calibri"/>
                <a:cs typeface="Calibri"/>
                <a:sym typeface="Calibri"/>
              </a:rPr>
              <a:t>Les mét</a:t>
            </a:r>
            <a:r>
              <a:rPr lang="fr" sz="1800">
                <a:latin typeface="Calibri"/>
                <a:ea typeface="Calibri"/>
                <a:cs typeface="Calibri"/>
                <a:sym typeface="Calibri"/>
              </a:rPr>
              <a:t>hodes phylogénétiques utilisent</a:t>
            </a:r>
            <a:r>
              <a:rPr lang="fr" sz="1800" b="1">
                <a:latin typeface="Calibri"/>
                <a:ea typeface="Calibri"/>
                <a:cs typeface="Calibri"/>
                <a:sym typeface="Calibri"/>
              </a:rPr>
              <a:t> les sites des alignements pour représenter l’histoire évolutive des séquences analysées</a:t>
            </a:r>
          </a:p>
        </p:txBody>
      </p:sp>
      <p:sp>
        <p:nvSpPr>
          <p:cNvPr id="752" name="Shape 752"/>
          <p:cNvSpPr/>
          <p:nvPr/>
        </p:nvSpPr>
        <p:spPr>
          <a:xfrm>
            <a:off x="522315" y="710005"/>
            <a:ext cx="8295322" cy="392414"/>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None/>
            </a:pPr>
            <a:endParaRPr sz="2100" b="1">
              <a:solidFill>
                <a:schemeClr val="dk1"/>
              </a:solidFill>
              <a:latin typeface="Calibri"/>
              <a:ea typeface="Calibri"/>
              <a:cs typeface="Calibri"/>
              <a:sym typeface="Calibri"/>
            </a:endParaRPr>
          </a:p>
        </p:txBody>
      </p:sp>
      <p:sp>
        <p:nvSpPr>
          <p:cNvPr id="753" name="Shape 753"/>
          <p:cNvSpPr txBox="1"/>
          <p:nvPr/>
        </p:nvSpPr>
        <p:spPr>
          <a:xfrm>
            <a:off x="326362" y="758999"/>
            <a:ext cx="8425956" cy="881878"/>
          </a:xfrm>
          <a:prstGeom prst="rect">
            <a:avLst/>
          </a:prstGeom>
          <a:noFill/>
          <a:ln>
            <a:noFill/>
          </a:ln>
        </p:spPr>
        <p:txBody>
          <a:bodyPr lIns="68575" tIns="34275" rIns="68575" bIns="34275" anchor="t" anchorCtr="0">
            <a:noAutofit/>
          </a:bodyPr>
          <a:lstStyle/>
          <a:p>
            <a:pPr marL="0" marR="0" lvl="0" indent="0" algn="l" rtl="0">
              <a:lnSpc>
                <a:spcPct val="120000"/>
              </a:lnSpc>
              <a:spcBef>
                <a:spcPts val="0"/>
              </a:spcBef>
              <a:spcAft>
                <a:spcPts val="0"/>
              </a:spcAft>
              <a:buSzPct val="25000"/>
              <a:buNone/>
            </a:pPr>
            <a:r>
              <a:rPr lang="fr" sz="1800" b="1">
                <a:solidFill>
                  <a:srgbClr val="000000"/>
                </a:solidFill>
                <a:latin typeface="Calibri"/>
                <a:ea typeface="Calibri"/>
                <a:cs typeface="Calibri"/>
                <a:sym typeface="Calibri"/>
              </a:rPr>
              <a:t>Hypoth</a:t>
            </a:r>
            <a:r>
              <a:rPr lang="fr" sz="1800" b="1">
                <a:latin typeface="Calibri"/>
                <a:ea typeface="Calibri"/>
                <a:cs typeface="Calibri"/>
                <a:sym typeface="Calibri"/>
              </a:rPr>
              <a:t>è</a:t>
            </a:r>
            <a:r>
              <a:rPr lang="fr" sz="1800" b="1">
                <a:solidFill>
                  <a:srgbClr val="000000"/>
                </a:solidFill>
                <a:latin typeface="Calibri"/>
                <a:ea typeface="Calibri"/>
                <a:cs typeface="Calibri"/>
                <a:sym typeface="Calibri"/>
              </a:rPr>
              <a:t>se de départ</a:t>
            </a:r>
            <a:r>
              <a:rPr lang="fr" sz="1800">
                <a:solidFill>
                  <a:srgbClr val="000000"/>
                </a:solidFill>
                <a:latin typeface="Calibri"/>
                <a:ea typeface="Calibri"/>
                <a:cs typeface="Calibri"/>
                <a:sym typeface="Calibri"/>
              </a:rPr>
              <a:t>: les gènes dont les séquences sont alignée</a:t>
            </a:r>
            <a:r>
              <a:rPr lang="fr" sz="1800">
                <a:latin typeface="Calibri"/>
                <a:ea typeface="Calibri"/>
                <a:cs typeface="Calibri"/>
                <a:sym typeface="Calibri"/>
              </a:rPr>
              <a:t>s sont </a:t>
            </a:r>
            <a:r>
              <a:rPr lang="fr" sz="1800" b="1">
                <a:latin typeface="Calibri"/>
                <a:ea typeface="Calibri"/>
                <a:cs typeface="Calibri"/>
                <a:sym typeface="Calibri"/>
              </a:rPr>
              <a:t>homologues</a:t>
            </a:r>
            <a:r>
              <a:rPr lang="fr" sz="1800">
                <a:latin typeface="Calibri"/>
                <a:ea typeface="Calibri"/>
                <a:cs typeface="Calibri"/>
                <a:sym typeface="Calibri"/>
              </a:rPr>
              <a:t>, cad hérités verticalement d’un ancêtre commun </a:t>
            </a:r>
          </a:p>
        </p:txBody>
      </p:sp>
      <p:grpSp>
        <p:nvGrpSpPr>
          <p:cNvPr id="754" name="Shape 754"/>
          <p:cNvGrpSpPr/>
          <p:nvPr/>
        </p:nvGrpSpPr>
        <p:grpSpPr>
          <a:xfrm>
            <a:off x="3505238" y="1591877"/>
            <a:ext cx="1743025" cy="528305"/>
            <a:chOff x="4094694" y="2339676"/>
            <a:chExt cx="1845838" cy="776463"/>
          </a:xfrm>
        </p:grpSpPr>
        <p:sp>
          <p:nvSpPr>
            <p:cNvPr id="755" name="Shape 755"/>
            <p:cNvSpPr txBox="1"/>
            <p:nvPr/>
          </p:nvSpPr>
          <p:spPr>
            <a:xfrm>
              <a:off x="4094694" y="2339676"/>
              <a:ext cx="1692600" cy="4071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b="1">
                  <a:solidFill>
                    <a:schemeClr val="dk1"/>
                  </a:solidFill>
                  <a:latin typeface="Calibri"/>
                  <a:ea typeface="Calibri"/>
                  <a:cs typeface="Calibri"/>
                  <a:sym typeface="Calibri"/>
                </a:rPr>
                <a:t>Ancestral sequence</a:t>
              </a:r>
            </a:p>
          </p:txBody>
        </p:sp>
        <p:sp>
          <p:nvSpPr>
            <p:cNvPr id="756" name="Shape 756"/>
            <p:cNvSpPr txBox="1"/>
            <p:nvPr/>
          </p:nvSpPr>
          <p:spPr>
            <a:xfrm>
              <a:off x="4146233" y="2797840"/>
              <a:ext cx="1794300" cy="3183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dk1"/>
                  </a:solidFill>
                  <a:latin typeface="Courier"/>
                  <a:ea typeface="Courier"/>
                  <a:cs typeface="Courier"/>
                  <a:sym typeface="Courier"/>
                </a:rPr>
                <a:t>AACCTGTGCA</a:t>
              </a:r>
            </a:p>
          </p:txBody>
        </p:sp>
      </p:grpSp>
      <p:sp>
        <p:nvSpPr>
          <p:cNvPr id="757" name="Shape 757"/>
          <p:cNvSpPr txBox="1"/>
          <p:nvPr/>
        </p:nvSpPr>
        <p:spPr>
          <a:xfrm>
            <a:off x="5255550" y="2301150"/>
            <a:ext cx="1486500" cy="4848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dk1"/>
                </a:solidFill>
                <a:latin typeface="Courier"/>
                <a:ea typeface="Courier"/>
                <a:cs typeface="Courier"/>
                <a:sym typeface="Courier"/>
              </a:rPr>
              <a:t>ATCCTGGGTT</a:t>
            </a:r>
          </a:p>
          <a:p>
            <a:pPr marL="0" marR="0" lvl="0" indent="0" algn="l" rtl="0">
              <a:spcBef>
                <a:spcPts val="0"/>
              </a:spcBef>
              <a:buSzPct val="25000"/>
              <a:buNone/>
            </a:pPr>
            <a:r>
              <a:rPr lang="fr" sz="1400">
                <a:solidFill>
                  <a:schemeClr val="dk1"/>
                </a:solidFill>
                <a:latin typeface="Courier"/>
                <a:ea typeface="Courier"/>
                <a:cs typeface="Courier"/>
                <a:sym typeface="Courier"/>
              </a:rPr>
              <a:t> *    * **</a:t>
            </a:r>
          </a:p>
        </p:txBody>
      </p:sp>
      <p:sp>
        <p:nvSpPr>
          <p:cNvPr id="758" name="Shape 758"/>
          <p:cNvSpPr txBox="1"/>
          <p:nvPr/>
        </p:nvSpPr>
        <p:spPr>
          <a:xfrm>
            <a:off x="1893974" y="2301150"/>
            <a:ext cx="1332000" cy="4848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dk1"/>
                </a:solidFill>
                <a:latin typeface="Courier"/>
                <a:ea typeface="Courier"/>
                <a:cs typeface="Courier"/>
                <a:sym typeface="Courier"/>
              </a:rPr>
              <a:t>AATCTGTGTA</a:t>
            </a:r>
          </a:p>
          <a:p>
            <a:pPr marL="0" marR="0" lvl="0" indent="0" algn="l" rtl="0">
              <a:spcBef>
                <a:spcPts val="0"/>
              </a:spcBef>
              <a:buSzPct val="25000"/>
              <a:buNone/>
            </a:pPr>
            <a:r>
              <a:rPr lang="fr" sz="1400">
                <a:solidFill>
                  <a:schemeClr val="dk1"/>
                </a:solidFill>
                <a:latin typeface="Courier"/>
                <a:ea typeface="Courier"/>
                <a:cs typeface="Courier"/>
                <a:sym typeface="Courier"/>
              </a:rPr>
              <a:t>  *     *  </a:t>
            </a:r>
          </a:p>
        </p:txBody>
      </p:sp>
      <p:sp>
        <p:nvSpPr>
          <p:cNvPr id="759" name="Shape 759"/>
          <p:cNvSpPr txBox="1"/>
          <p:nvPr/>
        </p:nvSpPr>
        <p:spPr>
          <a:xfrm>
            <a:off x="2933624" y="2953075"/>
            <a:ext cx="2096399" cy="6924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dk1"/>
                </a:solidFill>
                <a:latin typeface="Courier"/>
                <a:ea typeface="Courier"/>
                <a:cs typeface="Courier"/>
                <a:sym typeface="Courier"/>
              </a:rPr>
              <a:t>Seq1 AATCTGTGTA</a:t>
            </a:r>
          </a:p>
          <a:p>
            <a:pPr marL="0" marR="0" lvl="0" indent="0" algn="l" rtl="0">
              <a:spcBef>
                <a:spcPts val="0"/>
              </a:spcBef>
              <a:buSzPct val="25000"/>
              <a:buNone/>
            </a:pPr>
            <a:r>
              <a:rPr lang="fr" sz="1400">
                <a:solidFill>
                  <a:schemeClr val="dk1"/>
                </a:solidFill>
                <a:latin typeface="Courier"/>
                <a:ea typeface="Courier"/>
                <a:cs typeface="Courier"/>
                <a:sym typeface="Courier"/>
              </a:rPr>
              <a:t>Seq2 ATCCTGGGTT</a:t>
            </a:r>
          </a:p>
          <a:p>
            <a:pPr marL="0" marR="0" lvl="0" indent="0" algn="l" rtl="0">
              <a:spcBef>
                <a:spcPts val="0"/>
              </a:spcBef>
              <a:buSzPct val="25000"/>
              <a:buNone/>
            </a:pPr>
            <a:r>
              <a:rPr lang="fr" sz="1400">
                <a:solidFill>
                  <a:schemeClr val="dk1"/>
                </a:solidFill>
                <a:latin typeface="Courier"/>
                <a:ea typeface="Courier"/>
                <a:cs typeface="Courier"/>
                <a:sym typeface="Courier"/>
              </a:rPr>
              <a:t>      **   *  *</a:t>
            </a:r>
          </a:p>
        </p:txBody>
      </p:sp>
      <p:cxnSp>
        <p:nvCxnSpPr>
          <p:cNvPr id="760" name="Shape 760"/>
          <p:cNvCxnSpPr/>
          <p:nvPr/>
        </p:nvCxnSpPr>
        <p:spPr>
          <a:xfrm flipH="1">
            <a:off x="2615285" y="1903658"/>
            <a:ext cx="610560" cy="311073"/>
          </a:xfrm>
          <a:prstGeom prst="straightConnector1">
            <a:avLst/>
          </a:prstGeom>
          <a:noFill/>
          <a:ln w="12700" cap="flat" cmpd="sng">
            <a:solidFill>
              <a:srgbClr val="000000"/>
            </a:solidFill>
            <a:prstDash val="solid"/>
            <a:miter/>
            <a:headEnd type="none" w="med" len="med"/>
            <a:tailEnd type="stealth" w="lg" len="lg"/>
          </a:ln>
        </p:spPr>
      </p:cxnSp>
      <p:cxnSp>
        <p:nvCxnSpPr>
          <p:cNvPr id="761" name="Shape 761"/>
          <p:cNvCxnSpPr/>
          <p:nvPr/>
        </p:nvCxnSpPr>
        <p:spPr>
          <a:xfrm>
            <a:off x="5376045" y="1903658"/>
            <a:ext cx="610560" cy="311073"/>
          </a:xfrm>
          <a:prstGeom prst="straightConnector1">
            <a:avLst/>
          </a:prstGeom>
          <a:noFill/>
          <a:ln w="12700" cap="flat" cmpd="sng">
            <a:solidFill>
              <a:srgbClr val="000000"/>
            </a:solidFill>
            <a:prstDash val="solid"/>
            <a:miter/>
            <a:headEnd type="none" w="med" len="med"/>
            <a:tailEnd type="stealth" w="lg" len="lg"/>
          </a:ln>
        </p:spPr>
      </p:cxnSp>
      <p:sp>
        <p:nvSpPr>
          <p:cNvPr id="762" name="Shape 762"/>
          <p:cNvSpPr/>
          <p:nvPr/>
        </p:nvSpPr>
        <p:spPr>
          <a:xfrm flipH="1">
            <a:off x="5421126" y="3306648"/>
            <a:ext cx="326587" cy="146979"/>
          </a:xfrm>
          <a:prstGeom prst="rightArrow">
            <a:avLst>
              <a:gd name="adj1" fmla="val 50000"/>
              <a:gd name="adj2" fmla="val 50000"/>
            </a:avLst>
          </a:prstGeom>
          <a:noFill/>
          <a:ln w="9525" cap="flat" cmpd="sng">
            <a:solidFill>
              <a:srgbClr val="000000"/>
            </a:solidFill>
            <a:prstDash val="solid"/>
            <a:round/>
            <a:headEnd type="none" w="med" len="med"/>
            <a:tailEnd type="none" w="med" len="med"/>
          </a:ln>
        </p:spPr>
        <p:txBody>
          <a:bodyPr lIns="68575" tIns="34275" rIns="68575" bIns="34275" anchor="t" anchorCtr="0">
            <a:noAutofit/>
          </a:bodyPr>
          <a:lstStyle/>
          <a:p>
            <a:pPr marL="0" marR="0" lvl="0" indent="0" algn="l" rtl="0">
              <a:lnSpc>
                <a:spcPct val="93000"/>
              </a:lnSpc>
              <a:spcBef>
                <a:spcPts val="0"/>
              </a:spcBef>
              <a:spcAft>
                <a:spcPts val="0"/>
              </a:spcAft>
              <a:buClr>
                <a:srgbClr val="000000"/>
              </a:buClr>
              <a:buFont typeface="Times New Roman"/>
              <a:buNone/>
            </a:pPr>
            <a:endParaRPr sz="1400" b="0" i="0" u="none" strike="noStrike" cap="none">
              <a:solidFill>
                <a:schemeClr val="dk1"/>
              </a:solidFill>
              <a:latin typeface="Arial"/>
              <a:ea typeface="Arial"/>
              <a:cs typeface="Arial"/>
              <a:sym typeface="Arial"/>
            </a:endParaRPr>
          </a:p>
        </p:txBody>
      </p:sp>
      <p:sp>
        <p:nvSpPr>
          <p:cNvPr id="763" name="Shape 763"/>
          <p:cNvSpPr txBox="1"/>
          <p:nvPr/>
        </p:nvSpPr>
        <p:spPr>
          <a:xfrm>
            <a:off x="5747715" y="3214438"/>
            <a:ext cx="3396285" cy="3462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800" b="1">
                <a:solidFill>
                  <a:schemeClr val="dk1"/>
                </a:solidFill>
                <a:latin typeface="Calibri"/>
                <a:ea typeface="Calibri"/>
                <a:cs typeface="Calibri"/>
                <a:sym typeface="Calibri"/>
              </a:rPr>
              <a:t>1 site = 1 position de l’alignement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71</a:t>
            </a:fld>
            <a:endParaRPr lang="fr" sz="900">
              <a:solidFill>
                <a:srgbClr val="888888"/>
              </a:solidFill>
              <a:latin typeface="Calibri"/>
              <a:ea typeface="Calibri"/>
              <a:cs typeface="Calibri"/>
              <a:sym typeface="Calibri"/>
            </a:endParaRPr>
          </a:p>
        </p:txBody>
      </p:sp>
      <p:sp>
        <p:nvSpPr>
          <p:cNvPr id="770" name="Shape 770"/>
          <p:cNvSpPr txBox="1">
            <a:spLocks noGrp="1"/>
          </p:cNvSpPr>
          <p:nvPr>
            <p:ph type="title"/>
          </p:nvPr>
        </p:nvSpPr>
        <p:spPr>
          <a:xfrm>
            <a:off x="439299" y="74050"/>
            <a:ext cx="7512300" cy="7836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arbres phylogénétiques: notions de base </a:t>
            </a:r>
          </a:p>
        </p:txBody>
      </p:sp>
      <p:sp>
        <p:nvSpPr>
          <p:cNvPr id="771" name="Shape 771"/>
          <p:cNvSpPr txBox="1">
            <a:spLocks noGrp="1"/>
          </p:cNvSpPr>
          <p:nvPr>
            <p:ph type="body" idx="1"/>
          </p:nvPr>
        </p:nvSpPr>
        <p:spPr>
          <a:xfrm>
            <a:off x="328225" y="822634"/>
            <a:ext cx="8228100" cy="367200"/>
          </a:xfrm>
          <a:prstGeom prst="rect">
            <a:avLst/>
          </a:prstGeom>
          <a:noFill/>
          <a:ln>
            <a:noFill/>
          </a:ln>
        </p:spPr>
        <p:txBody>
          <a:bodyPr lIns="68575" tIns="15875" rIns="68575" bIns="34275" anchor="t" anchorCtr="0">
            <a:noAutofit/>
          </a:bodyPr>
          <a:lstStyle/>
          <a:p>
            <a:pPr marL="457200" marR="0" lvl="0" indent="-342900" algn="l" rtl="0">
              <a:lnSpc>
                <a:spcPct val="90000"/>
              </a:lnSpc>
              <a:spcBef>
                <a:spcPts val="0"/>
              </a:spcBef>
              <a:buSzPct val="100000"/>
            </a:pPr>
            <a:r>
              <a:rPr lang="fr" sz="1800"/>
              <a:t>Un arbre phylogénétique est défini par sa </a:t>
            </a:r>
            <a:r>
              <a:rPr lang="fr" sz="1800" b="1" i="1"/>
              <a:t>topologie</a:t>
            </a:r>
            <a:r>
              <a:rPr lang="fr" sz="1800"/>
              <a:t> et ses </a:t>
            </a:r>
            <a:r>
              <a:rPr lang="fr" sz="1800" b="1"/>
              <a:t>l</a:t>
            </a:r>
            <a:r>
              <a:rPr lang="fr" sz="1800" b="1" i="1"/>
              <a:t>ongueurs de branche</a:t>
            </a:r>
          </a:p>
          <a:p>
            <a:pPr marL="457200" marR="0" lvl="0" indent="-342900" algn="l" rtl="0">
              <a:lnSpc>
                <a:spcPct val="90000"/>
              </a:lnSpc>
              <a:spcBef>
                <a:spcPts val="0"/>
              </a:spcBef>
              <a:buSzPct val="100000"/>
            </a:pPr>
            <a:r>
              <a:rPr lang="fr" sz="1800"/>
              <a:t>Un arbre phylogénétique peut-être </a:t>
            </a:r>
            <a:r>
              <a:rPr lang="fr" sz="1800" b="1" i="1"/>
              <a:t>non raciné (a)</a:t>
            </a:r>
            <a:r>
              <a:rPr lang="fr" sz="1800" b="1"/>
              <a:t> </a:t>
            </a:r>
            <a:r>
              <a:rPr lang="fr" sz="1800"/>
              <a:t>ou</a:t>
            </a:r>
            <a:r>
              <a:rPr lang="fr" sz="1800" b="1"/>
              <a:t> </a:t>
            </a:r>
            <a:r>
              <a:rPr lang="fr" sz="1800" b="1" i="1"/>
              <a:t>raciné (b)</a:t>
            </a:r>
          </a:p>
        </p:txBody>
      </p:sp>
      <p:sp>
        <p:nvSpPr>
          <p:cNvPr id="772" name="Shape 772"/>
          <p:cNvSpPr txBox="1"/>
          <p:nvPr/>
        </p:nvSpPr>
        <p:spPr>
          <a:xfrm>
            <a:off x="456413" y="1493898"/>
            <a:ext cx="653760" cy="245185"/>
          </a:xfrm>
          <a:prstGeom prst="rect">
            <a:avLst/>
          </a:prstGeom>
          <a:noFill/>
          <a:ln>
            <a:noFill/>
          </a:ln>
        </p:spPr>
        <p:txBody>
          <a:bodyPr lIns="67500" tIns="45650" rIns="67500" bIns="33750" anchor="t" anchorCtr="0">
            <a:noAutofit/>
          </a:bodyPr>
          <a:lstStyle/>
          <a:p>
            <a:pPr marL="0" marR="0" lvl="0" indent="0" algn="l" rtl="0">
              <a:spcBef>
                <a:spcPts val="0"/>
              </a:spcBef>
              <a:buSzPct val="25000"/>
              <a:buNone/>
            </a:pPr>
            <a:r>
              <a:rPr lang="fr" sz="1400" b="1">
                <a:solidFill>
                  <a:srgbClr val="000000"/>
                </a:solidFill>
                <a:latin typeface="Calibri"/>
                <a:ea typeface="Calibri"/>
                <a:cs typeface="Calibri"/>
                <a:sym typeface="Calibri"/>
              </a:rPr>
              <a:t>(a)</a:t>
            </a:r>
          </a:p>
        </p:txBody>
      </p:sp>
      <p:pic>
        <p:nvPicPr>
          <p:cNvPr id="773" name="Shape 773"/>
          <p:cNvPicPr preferRelativeResize="0"/>
          <p:nvPr/>
        </p:nvPicPr>
        <p:blipFill rotWithShape="1">
          <a:blip r:embed="rId3">
            <a:alphaModFix/>
          </a:blip>
          <a:srcRect/>
          <a:stretch/>
        </p:blipFill>
        <p:spPr>
          <a:xfrm>
            <a:off x="3841920" y="1622434"/>
            <a:ext cx="5137799" cy="2082600"/>
          </a:xfrm>
          <a:prstGeom prst="rect">
            <a:avLst/>
          </a:prstGeom>
          <a:noFill/>
          <a:ln>
            <a:noFill/>
          </a:ln>
        </p:spPr>
      </p:pic>
      <p:pic>
        <p:nvPicPr>
          <p:cNvPr id="774" name="Shape 774"/>
          <p:cNvPicPr preferRelativeResize="0"/>
          <p:nvPr/>
        </p:nvPicPr>
        <p:blipFill rotWithShape="1">
          <a:blip r:embed="rId4">
            <a:alphaModFix/>
          </a:blip>
          <a:srcRect/>
          <a:stretch/>
        </p:blipFill>
        <p:spPr>
          <a:xfrm>
            <a:off x="162720" y="1739083"/>
            <a:ext cx="3591360" cy="1408467"/>
          </a:xfrm>
          <a:prstGeom prst="rect">
            <a:avLst/>
          </a:prstGeom>
          <a:noFill/>
          <a:ln>
            <a:noFill/>
          </a:ln>
        </p:spPr>
      </p:pic>
      <p:sp>
        <p:nvSpPr>
          <p:cNvPr id="775" name="Shape 775"/>
          <p:cNvSpPr txBox="1">
            <a:spLocks noGrp="1"/>
          </p:cNvSpPr>
          <p:nvPr>
            <p:ph type="body" idx="1"/>
          </p:nvPr>
        </p:nvSpPr>
        <p:spPr>
          <a:xfrm>
            <a:off x="344725" y="3700008"/>
            <a:ext cx="8228100" cy="514800"/>
          </a:xfrm>
          <a:prstGeom prst="rect">
            <a:avLst/>
          </a:prstGeom>
          <a:noFill/>
          <a:ln>
            <a:noFill/>
          </a:ln>
        </p:spPr>
        <p:txBody>
          <a:bodyPr lIns="68575" tIns="15875" rIns="68575" bIns="34275" anchor="t" anchorCtr="0">
            <a:noAutofit/>
          </a:bodyPr>
          <a:lstStyle/>
          <a:p>
            <a:pPr marL="457200" marR="0" lvl="0" indent="-342900" algn="l" rtl="0">
              <a:lnSpc>
                <a:spcPct val="90000"/>
              </a:lnSpc>
              <a:spcBef>
                <a:spcPts val="0"/>
              </a:spcBef>
              <a:buSzPct val="100000"/>
            </a:pPr>
            <a:r>
              <a:rPr lang="fr" sz="1800"/>
              <a:t>Un arbre contient des </a:t>
            </a:r>
            <a:r>
              <a:rPr lang="fr" sz="1800" b="1" i="1"/>
              <a:t>branches</a:t>
            </a:r>
            <a:r>
              <a:rPr lang="fr" sz="1800"/>
              <a:t>, des </a:t>
            </a:r>
            <a:r>
              <a:rPr lang="fr" sz="1800" b="1" i="1"/>
              <a:t>noeuds internes</a:t>
            </a:r>
            <a:r>
              <a:rPr lang="fr" sz="1800"/>
              <a:t> et des </a:t>
            </a:r>
            <a:r>
              <a:rPr lang="fr" sz="1800" b="1" i="1"/>
              <a:t>feuilles</a:t>
            </a:r>
          </a:p>
          <a:p>
            <a:pPr marL="457200" marR="0" lvl="0" indent="-342900" algn="l" rtl="0">
              <a:lnSpc>
                <a:spcPct val="90000"/>
              </a:lnSpc>
              <a:spcBef>
                <a:spcPts val="0"/>
              </a:spcBef>
              <a:buSzPct val="100000"/>
            </a:pPr>
            <a:r>
              <a:rPr lang="fr" sz="1800"/>
              <a:t>Les termes usuels pour les taxa sont : </a:t>
            </a:r>
            <a:r>
              <a:rPr lang="fr" sz="1800" b="1" i="1"/>
              <a:t>OTU-</a:t>
            </a:r>
            <a:r>
              <a:rPr lang="fr" sz="1800"/>
              <a:t> Operational Taxonomic Units et </a:t>
            </a:r>
            <a:r>
              <a:rPr lang="fr" sz="1800" b="1" i="1"/>
              <a:t>HTU</a:t>
            </a:r>
            <a:r>
              <a:rPr lang="fr" sz="1800"/>
              <a:t>-Hypothetical Taxonomic Units </a:t>
            </a:r>
          </a:p>
        </p:txBody>
      </p:sp>
      <p:sp>
        <p:nvSpPr>
          <p:cNvPr id="776" name="Shape 776"/>
          <p:cNvSpPr txBox="1"/>
          <p:nvPr/>
        </p:nvSpPr>
        <p:spPr>
          <a:xfrm>
            <a:off x="4131935" y="1563224"/>
            <a:ext cx="653700" cy="245100"/>
          </a:xfrm>
          <a:prstGeom prst="rect">
            <a:avLst/>
          </a:prstGeom>
          <a:noFill/>
          <a:ln>
            <a:noFill/>
          </a:ln>
        </p:spPr>
        <p:txBody>
          <a:bodyPr lIns="67500" tIns="45650" rIns="67500" bIns="33750" anchor="t" anchorCtr="0">
            <a:noAutofit/>
          </a:bodyPr>
          <a:lstStyle/>
          <a:p>
            <a:pPr marL="0" marR="0" lvl="0" indent="0" algn="l" rtl="0">
              <a:spcBef>
                <a:spcPts val="0"/>
              </a:spcBef>
              <a:buSzPct val="25000"/>
              <a:buNone/>
            </a:pPr>
            <a:r>
              <a:rPr lang="fr" sz="1400" b="1">
                <a:solidFill>
                  <a:srgbClr val="000000"/>
                </a:solidFill>
                <a:latin typeface="Calibri"/>
                <a:ea typeface="Calibri"/>
                <a:cs typeface="Calibri"/>
                <a:sym typeface="Calibri"/>
              </a:rPr>
              <a:t>(b)</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72</a:t>
            </a:fld>
            <a:endParaRPr lang="fr" sz="900">
              <a:solidFill>
                <a:srgbClr val="888888"/>
              </a:solidFill>
              <a:latin typeface="Calibri"/>
              <a:ea typeface="Calibri"/>
              <a:cs typeface="Calibri"/>
              <a:sym typeface="Calibri"/>
            </a:endParaRPr>
          </a:p>
        </p:txBody>
      </p:sp>
      <p:sp>
        <p:nvSpPr>
          <p:cNvPr id="783" name="Shape 783"/>
          <p:cNvSpPr txBox="1">
            <a:spLocks noGrp="1"/>
          </p:cNvSpPr>
          <p:nvPr>
            <p:ph type="title"/>
          </p:nvPr>
        </p:nvSpPr>
        <p:spPr>
          <a:xfrm>
            <a:off x="420254" y="93089"/>
            <a:ext cx="6596640" cy="736637"/>
          </a:xfrm>
          <a:prstGeom prst="rect">
            <a:avLst/>
          </a:prstGeom>
          <a:noFill/>
          <a:ln>
            <a:noFill/>
          </a:ln>
        </p:spPr>
        <p:txBody>
          <a:bodyPr lIns="68575" tIns="10200" rIns="68575" bIns="34275" anchor="ctr" anchorCtr="0">
            <a:noAutofit/>
          </a:bodyPr>
          <a:lstStyle/>
          <a:p>
            <a:pPr lvl="0" rtl="0">
              <a:lnSpc>
                <a:spcPct val="97000"/>
              </a:lnSpc>
              <a:spcBef>
                <a:spcPts val="0"/>
              </a:spcBef>
              <a:buClr>
                <a:schemeClr val="accent1"/>
              </a:buClr>
              <a:buSzPct val="25000"/>
              <a:buFont typeface="Trebuchet MS"/>
              <a:buNone/>
            </a:pPr>
            <a:r>
              <a:rPr lang="fr" sz="2400" b="1">
                <a:solidFill>
                  <a:schemeClr val="accent1"/>
                </a:solidFill>
                <a:latin typeface="Trebuchet MS"/>
                <a:ea typeface="Trebuchet MS"/>
                <a:cs typeface="Trebuchet MS"/>
                <a:sym typeface="Trebuchet MS"/>
              </a:rPr>
              <a:t>Les arbres phylogénétiques: notions de base </a:t>
            </a:r>
          </a:p>
        </p:txBody>
      </p:sp>
      <p:sp>
        <p:nvSpPr>
          <p:cNvPr id="784" name="Shape 784"/>
          <p:cNvSpPr txBox="1">
            <a:spLocks noGrp="1"/>
          </p:cNvSpPr>
          <p:nvPr>
            <p:ph type="body" idx="1"/>
          </p:nvPr>
        </p:nvSpPr>
        <p:spPr>
          <a:xfrm>
            <a:off x="489600" y="857609"/>
            <a:ext cx="8228160" cy="367238"/>
          </a:xfrm>
          <a:prstGeom prst="rect">
            <a:avLst/>
          </a:prstGeom>
          <a:noFill/>
          <a:ln>
            <a:noFill/>
          </a:ln>
        </p:spPr>
        <p:txBody>
          <a:bodyPr lIns="68575" tIns="15875" rIns="68575" bIns="34275" anchor="t" anchorCtr="0">
            <a:noAutofit/>
          </a:bodyPr>
          <a:lstStyle/>
          <a:p>
            <a:pPr marL="0" lvl="0" indent="0" rtl="0">
              <a:spcBef>
                <a:spcPts val="0"/>
              </a:spcBef>
              <a:buClr>
                <a:schemeClr val="dk1"/>
              </a:buClr>
              <a:buSzPct val="100000"/>
              <a:buFont typeface="Arial"/>
              <a:buChar char="•"/>
            </a:pPr>
            <a:r>
              <a:rPr lang="fr" sz="1800"/>
              <a:t>Un arbre phylogénétique peut-être </a:t>
            </a:r>
            <a:r>
              <a:rPr lang="fr" sz="1800" b="1" i="1"/>
              <a:t>non raciné (a)</a:t>
            </a:r>
            <a:r>
              <a:rPr lang="fr" sz="1800" b="1"/>
              <a:t> </a:t>
            </a:r>
            <a:r>
              <a:rPr lang="fr" sz="1800"/>
              <a:t>ou</a:t>
            </a:r>
            <a:r>
              <a:rPr lang="fr" sz="1800" b="1"/>
              <a:t> </a:t>
            </a:r>
            <a:r>
              <a:rPr lang="fr" sz="1800" b="1" i="1"/>
              <a:t>raciné (b)</a:t>
            </a:r>
          </a:p>
        </p:txBody>
      </p:sp>
      <p:sp>
        <p:nvSpPr>
          <p:cNvPr id="785" name="Shape 785"/>
          <p:cNvSpPr txBox="1"/>
          <p:nvPr/>
        </p:nvSpPr>
        <p:spPr>
          <a:xfrm>
            <a:off x="456413" y="1493898"/>
            <a:ext cx="653760" cy="245185"/>
          </a:xfrm>
          <a:prstGeom prst="rect">
            <a:avLst/>
          </a:prstGeom>
          <a:noFill/>
          <a:ln>
            <a:noFill/>
          </a:ln>
        </p:spPr>
        <p:txBody>
          <a:bodyPr lIns="67500" tIns="45650" rIns="67500" bIns="33750"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(a)</a:t>
            </a:r>
          </a:p>
        </p:txBody>
      </p:sp>
      <p:sp>
        <p:nvSpPr>
          <p:cNvPr id="786" name="Shape 786"/>
          <p:cNvSpPr txBox="1"/>
          <p:nvPr/>
        </p:nvSpPr>
        <p:spPr>
          <a:xfrm>
            <a:off x="3886560" y="1224849"/>
            <a:ext cx="653760" cy="245186"/>
          </a:xfrm>
          <a:prstGeom prst="rect">
            <a:avLst/>
          </a:prstGeom>
          <a:noFill/>
          <a:ln>
            <a:noFill/>
          </a:ln>
        </p:spPr>
        <p:txBody>
          <a:bodyPr lIns="67500" tIns="45650" rIns="67500" bIns="33750"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(b)</a:t>
            </a:r>
          </a:p>
        </p:txBody>
      </p:sp>
      <p:pic>
        <p:nvPicPr>
          <p:cNvPr id="787" name="Shape 787"/>
          <p:cNvPicPr preferRelativeResize="0"/>
          <p:nvPr/>
        </p:nvPicPr>
        <p:blipFill rotWithShape="1">
          <a:blip r:embed="rId3">
            <a:alphaModFix/>
          </a:blip>
          <a:srcRect/>
          <a:stretch/>
        </p:blipFill>
        <p:spPr>
          <a:xfrm>
            <a:off x="3841920" y="1470034"/>
            <a:ext cx="5137919" cy="2082459"/>
          </a:xfrm>
          <a:prstGeom prst="rect">
            <a:avLst/>
          </a:prstGeom>
          <a:noFill/>
          <a:ln>
            <a:noFill/>
          </a:ln>
        </p:spPr>
      </p:pic>
      <p:pic>
        <p:nvPicPr>
          <p:cNvPr id="788" name="Shape 788"/>
          <p:cNvPicPr preferRelativeResize="0"/>
          <p:nvPr/>
        </p:nvPicPr>
        <p:blipFill rotWithShape="1">
          <a:blip r:embed="rId4">
            <a:alphaModFix/>
          </a:blip>
          <a:srcRect/>
          <a:stretch/>
        </p:blipFill>
        <p:spPr>
          <a:xfrm>
            <a:off x="162720" y="1739083"/>
            <a:ext cx="3591300" cy="1408500"/>
          </a:xfrm>
          <a:prstGeom prst="rect">
            <a:avLst/>
          </a:prstGeom>
          <a:noFill/>
          <a:ln>
            <a:noFill/>
          </a:ln>
        </p:spPr>
      </p:pic>
      <p:sp>
        <p:nvSpPr>
          <p:cNvPr id="789" name="Shape 789"/>
          <p:cNvSpPr/>
          <p:nvPr/>
        </p:nvSpPr>
        <p:spPr>
          <a:xfrm>
            <a:off x="652950" y="3596584"/>
            <a:ext cx="7380877" cy="323165"/>
          </a:xfrm>
          <a:prstGeom prst="rect">
            <a:avLst/>
          </a:prstGeom>
          <a:noFill/>
          <a:ln>
            <a:noFill/>
          </a:ln>
        </p:spPr>
        <p:txBody>
          <a:bodyPr lIns="68575" tIns="34275" rIns="68575" bIns="34275" anchor="t" anchorCtr="0">
            <a:noAutofit/>
          </a:bodyPr>
          <a:lstStyle/>
          <a:p>
            <a:pPr marL="254000" marR="0" lvl="0" indent="-260350" algn="l" rtl="0">
              <a:spcBef>
                <a:spcPts val="0"/>
              </a:spcBef>
              <a:buClr>
                <a:schemeClr val="dk1"/>
              </a:buClr>
              <a:buSzPct val="100000"/>
              <a:buFont typeface="Arial"/>
              <a:buChar char="•"/>
            </a:pPr>
            <a:r>
              <a:rPr lang="fr" sz="1700">
                <a:solidFill>
                  <a:schemeClr val="dk1"/>
                </a:solidFill>
                <a:latin typeface="Calibri"/>
                <a:ea typeface="Calibri"/>
                <a:cs typeface="Calibri"/>
                <a:sym typeface="Calibri"/>
              </a:rPr>
              <a:t>La très grande majorité des méthodes phylogénétiques s’intéressent aux arbres </a:t>
            </a:r>
            <a:r>
              <a:rPr lang="fr" sz="1700" b="1">
                <a:solidFill>
                  <a:schemeClr val="dk1"/>
                </a:solidFill>
                <a:latin typeface="Calibri"/>
                <a:ea typeface="Calibri"/>
                <a:cs typeface="Calibri"/>
                <a:sym typeface="Calibri"/>
              </a:rPr>
              <a:t>bifurquants</a:t>
            </a:r>
            <a:r>
              <a:rPr lang="fr" sz="1700">
                <a:solidFill>
                  <a:schemeClr val="dk1"/>
                </a:solidFill>
                <a:latin typeface="Calibri"/>
                <a:ea typeface="Calibri"/>
                <a:cs typeface="Calibri"/>
                <a:sym typeface="Calibri"/>
              </a:rPr>
              <a:t> : chaque noeud interne a un degré 3 </a:t>
            </a:r>
          </a:p>
          <a:p>
            <a:pPr marR="0" lvl="0" algn="l" rtl="0">
              <a:spcBef>
                <a:spcPts val="0"/>
              </a:spcBef>
              <a:buNone/>
            </a:pPr>
            <a:endParaRPr sz="1700">
              <a:solidFill>
                <a:schemeClr val="dk1"/>
              </a:solidFill>
              <a:latin typeface="Calibri"/>
              <a:ea typeface="Calibri"/>
              <a:cs typeface="Calibri"/>
              <a:sym typeface="Calibri"/>
            </a:endParaRPr>
          </a:p>
        </p:txBody>
      </p:sp>
      <p:sp>
        <p:nvSpPr>
          <p:cNvPr id="790" name="Shape 790"/>
          <p:cNvSpPr/>
          <p:nvPr/>
        </p:nvSpPr>
        <p:spPr>
          <a:xfrm>
            <a:off x="652950" y="4333367"/>
            <a:ext cx="7380900" cy="323100"/>
          </a:xfrm>
          <a:prstGeom prst="rect">
            <a:avLst/>
          </a:prstGeom>
          <a:noFill/>
          <a:ln>
            <a:noFill/>
          </a:ln>
        </p:spPr>
        <p:txBody>
          <a:bodyPr lIns="68575" tIns="34275" rIns="68575" bIns="34275" anchor="t" anchorCtr="0">
            <a:noAutofit/>
          </a:bodyPr>
          <a:lstStyle/>
          <a:p>
            <a:pPr marL="254000" marR="0" lvl="0" indent="-260350" algn="l" rtl="0">
              <a:spcBef>
                <a:spcPts val="0"/>
              </a:spcBef>
              <a:buClr>
                <a:schemeClr val="dk1"/>
              </a:buClr>
              <a:buSzPct val="100000"/>
              <a:buFont typeface="Arial"/>
              <a:buChar char="•"/>
            </a:pPr>
            <a:r>
              <a:rPr lang="fr" sz="1700">
                <a:solidFill>
                  <a:schemeClr val="dk1"/>
                </a:solidFill>
                <a:latin typeface="Calibri"/>
                <a:ea typeface="Calibri"/>
                <a:cs typeface="Calibri"/>
                <a:sym typeface="Calibri"/>
              </a:rPr>
              <a:t>La plupart des méthodes phylogénétiques produisent des </a:t>
            </a:r>
            <a:r>
              <a:rPr lang="fr" sz="1700" b="1">
                <a:solidFill>
                  <a:schemeClr val="dk1"/>
                </a:solidFill>
                <a:latin typeface="Calibri"/>
                <a:ea typeface="Calibri"/>
                <a:cs typeface="Calibri"/>
                <a:sym typeface="Calibri"/>
              </a:rPr>
              <a:t>arbres non-racinés</a:t>
            </a:r>
            <a:r>
              <a:rPr lang="fr" sz="1700">
                <a:solidFill>
                  <a:schemeClr val="dk1"/>
                </a:solidFill>
                <a:latin typeface="Calibri"/>
                <a:ea typeface="Calibri"/>
                <a:cs typeface="Calibri"/>
                <a:sym typeface="Calibri"/>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73</a:t>
            </a:fld>
            <a:endParaRPr lang="fr" sz="900">
              <a:solidFill>
                <a:srgbClr val="888888"/>
              </a:solidFill>
              <a:latin typeface="Calibri"/>
              <a:ea typeface="Calibri"/>
              <a:cs typeface="Calibri"/>
              <a:sym typeface="Calibri"/>
            </a:endParaRPr>
          </a:p>
        </p:txBody>
      </p:sp>
      <p:sp>
        <p:nvSpPr>
          <p:cNvPr id="797" name="Shape 797"/>
          <p:cNvSpPr txBox="1">
            <a:spLocks noGrp="1"/>
          </p:cNvSpPr>
          <p:nvPr>
            <p:ph type="title"/>
          </p:nvPr>
        </p:nvSpPr>
        <p:spPr>
          <a:xfrm>
            <a:off x="431655" y="9613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Comment enraciner un arbre ?</a:t>
            </a:r>
          </a:p>
        </p:txBody>
      </p:sp>
      <p:sp>
        <p:nvSpPr>
          <p:cNvPr id="798" name="Shape 798"/>
          <p:cNvSpPr txBox="1">
            <a:spLocks noGrp="1"/>
          </p:cNvSpPr>
          <p:nvPr>
            <p:ph type="body" idx="1"/>
          </p:nvPr>
        </p:nvSpPr>
        <p:spPr>
          <a:xfrm>
            <a:off x="489600" y="857609"/>
            <a:ext cx="8228160" cy="367238"/>
          </a:xfrm>
          <a:prstGeom prst="rect">
            <a:avLst/>
          </a:prstGeom>
          <a:noFill/>
          <a:ln>
            <a:noFill/>
          </a:ln>
        </p:spPr>
        <p:txBody>
          <a:bodyPr lIns="68575" tIns="15875" rIns="68575" bIns="34275" anchor="t" anchorCtr="0">
            <a:noAutofit/>
          </a:bodyPr>
          <a:lstStyle/>
          <a:p>
            <a:pPr marL="0" marR="0" lvl="0" indent="0" algn="l" rtl="0">
              <a:lnSpc>
                <a:spcPct val="90000"/>
              </a:lnSpc>
              <a:spcBef>
                <a:spcPts val="0"/>
              </a:spcBef>
              <a:buClr>
                <a:schemeClr val="dk1"/>
              </a:buClr>
              <a:buSzPct val="100000"/>
              <a:buFont typeface="Arial"/>
              <a:buChar char="•"/>
            </a:pPr>
            <a:r>
              <a:rPr lang="fr" sz="1800"/>
              <a:t>Trois méthodes existent</a:t>
            </a:r>
          </a:p>
        </p:txBody>
      </p:sp>
      <p:sp>
        <p:nvSpPr>
          <p:cNvPr id="799" name="Shape 799"/>
          <p:cNvSpPr txBox="1"/>
          <p:nvPr/>
        </p:nvSpPr>
        <p:spPr>
          <a:xfrm>
            <a:off x="326880" y="1241434"/>
            <a:ext cx="3428700" cy="3429300"/>
          </a:xfrm>
          <a:prstGeom prst="rect">
            <a:avLst/>
          </a:prstGeom>
          <a:noFill/>
          <a:ln>
            <a:noFill/>
          </a:ln>
        </p:spPr>
        <p:txBody>
          <a:bodyPr lIns="67500" tIns="48300" rIns="67500" bIns="33750" anchor="t" anchorCtr="0">
            <a:noAutofit/>
          </a:bodyPr>
          <a:lstStyle/>
          <a:p>
            <a:pPr marL="0" marR="0" lvl="0" indent="0" algn="l" rtl="0">
              <a:spcBef>
                <a:spcPts val="0"/>
              </a:spcBef>
              <a:buClr>
                <a:srgbClr val="000000"/>
              </a:buClr>
              <a:buSzPct val="25000"/>
              <a:buFont typeface="Noto Sans Symbols"/>
              <a:buNone/>
            </a:pPr>
            <a:r>
              <a:rPr lang="fr" sz="1700">
                <a:solidFill>
                  <a:srgbClr val="000000"/>
                </a:solidFill>
                <a:latin typeface="Arial"/>
                <a:ea typeface="Arial"/>
                <a:cs typeface="Arial"/>
                <a:sym typeface="Arial"/>
              </a:rPr>
              <a:t>A. </a:t>
            </a:r>
            <a:r>
              <a:rPr lang="fr" sz="1700" b="1">
                <a:solidFill>
                  <a:srgbClr val="000000"/>
                </a:solidFill>
                <a:latin typeface="Arial"/>
                <a:ea typeface="Arial"/>
                <a:cs typeface="Arial"/>
                <a:sym typeface="Arial"/>
              </a:rPr>
              <a:t>Outgroup</a:t>
            </a:r>
            <a:r>
              <a:rPr lang="fr" sz="1700">
                <a:solidFill>
                  <a:srgbClr val="000000"/>
                </a:solidFill>
                <a:latin typeface="Arial"/>
                <a:ea typeface="Arial"/>
                <a:cs typeface="Arial"/>
                <a:sym typeface="Arial"/>
              </a:rPr>
              <a:t> rooting</a:t>
            </a: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Noto Sans Symbols"/>
              <a:buNone/>
            </a:pPr>
            <a:endParaRPr sz="170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fr" sz="1700">
                <a:solidFill>
                  <a:srgbClr val="000000"/>
                </a:solidFill>
                <a:latin typeface="Arial"/>
                <a:ea typeface="Arial"/>
                <a:cs typeface="Arial"/>
                <a:sym typeface="Arial"/>
              </a:rPr>
              <a:t>B. </a:t>
            </a:r>
            <a:r>
              <a:rPr lang="fr" sz="1700" b="1">
                <a:solidFill>
                  <a:srgbClr val="000000"/>
                </a:solidFill>
                <a:latin typeface="Arial"/>
                <a:ea typeface="Arial"/>
                <a:cs typeface="Arial"/>
                <a:sym typeface="Arial"/>
              </a:rPr>
              <a:t>Midpoint</a:t>
            </a:r>
            <a:r>
              <a:rPr lang="fr" sz="1700">
                <a:solidFill>
                  <a:srgbClr val="000000"/>
                </a:solidFill>
                <a:latin typeface="Arial"/>
                <a:ea typeface="Arial"/>
                <a:cs typeface="Arial"/>
                <a:sym typeface="Arial"/>
              </a:rPr>
              <a:t> rooting</a:t>
            </a: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Font typeface="Arial"/>
              <a:buNone/>
            </a:pPr>
            <a:endParaRPr sz="170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fr" sz="1700">
                <a:solidFill>
                  <a:srgbClr val="000000"/>
                </a:solidFill>
                <a:latin typeface="Arial"/>
                <a:ea typeface="Arial"/>
                <a:cs typeface="Arial"/>
                <a:sym typeface="Arial"/>
              </a:rPr>
              <a:t>C. Usage of external knowledge (ex. ancestral  </a:t>
            </a:r>
            <a:r>
              <a:rPr lang="fr" sz="1700" b="1">
                <a:solidFill>
                  <a:srgbClr val="000000"/>
                </a:solidFill>
                <a:latin typeface="Arial"/>
                <a:ea typeface="Arial"/>
                <a:cs typeface="Arial"/>
                <a:sym typeface="Arial"/>
              </a:rPr>
              <a:t>gene duplication</a:t>
            </a:r>
            <a:r>
              <a:rPr lang="fr" sz="1700">
                <a:solidFill>
                  <a:srgbClr val="000000"/>
                </a:solidFill>
                <a:latin typeface="Arial"/>
                <a:ea typeface="Arial"/>
                <a:cs typeface="Arial"/>
                <a:sym typeface="Arial"/>
              </a:rPr>
              <a:t>)</a:t>
            </a:r>
          </a:p>
        </p:txBody>
      </p:sp>
      <p:pic>
        <p:nvPicPr>
          <p:cNvPr id="800" name="Shape 800"/>
          <p:cNvPicPr preferRelativeResize="0"/>
          <p:nvPr/>
        </p:nvPicPr>
        <p:blipFill rotWithShape="1">
          <a:blip r:embed="rId3">
            <a:alphaModFix/>
          </a:blip>
          <a:srcRect/>
          <a:stretch/>
        </p:blipFill>
        <p:spPr>
          <a:xfrm>
            <a:off x="3816000" y="1224849"/>
            <a:ext cx="4836960" cy="353305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74</a:t>
            </a:fld>
            <a:endParaRPr lang="fr" sz="900">
              <a:solidFill>
                <a:srgbClr val="888888"/>
              </a:solidFill>
              <a:latin typeface="Calibri"/>
              <a:ea typeface="Calibri"/>
              <a:cs typeface="Calibri"/>
              <a:sym typeface="Calibri"/>
            </a:endParaRPr>
          </a:p>
        </p:txBody>
      </p:sp>
      <p:sp>
        <p:nvSpPr>
          <p:cNvPr id="807" name="Shape 807"/>
          <p:cNvSpPr txBox="1">
            <a:spLocks noGrp="1"/>
          </p:cNvSpPr>
          <p:nvPr>
            <p:ph type="title"/>
          </p:nvPr>
        </p:nvSpPr>
        <p:spPr>
          <a:xfrm>
            <a:off x="479280" y="8660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700" b="1">
                <a:solidFill>
                  <a:srgbClr val="5B9BD5"/>
                </a:solidFill>
                <a:latin typeface="Trebuchet MS"/>
                <a:ea typeface="Trebuchet MS"/>
                <a:cs typeface="Trebuchet MS"/>
                <a:sym typeface="Trebuchet MS"/>
              </a:rPr>
              <a:t>Les formats d’arbres phylogénétique</a:t>
            </a:r>
          </a:p>
        </p:txBody>
      </p:sp>
      <p:sp>
        <p:nvSpPr>
          <p:cNvPr id="808" name="Shape 808"/>
          <p:cNvSpPr txBox="1">
            <a:spLocks noGrp="1"/>
          </p:cNvSpPr>
          <p:nvPr>
            <p:ph type="body" idx="1"/>
          </p:nvPr>
        </p:nvSpPr>
        <p:spPr>
          <a:xfrm>
            <a:off x="489600" y="771201"/>
            <a:ext cx="8228160" cy="624305"/>
          </a:xfrm>
          <a:prstGeom prst="rect">
            <a:avLst/>
          </a:prstGeom>
          <a:noFill/>
          <a:ln>
            <a:noFill/>
          </a:ln>
        </p:spPr>
        <p:txBody>
          <a:bodyPr lIns="68575" tIns="17200" rIns="68575" bIns="34275" anchor="t" anchorCtr="0">
            <a:noAutofit/>
          </a:bodyPr>
          <a:lstStyle/>
          <a:p>
            <a:pPr marL="330200" marR="0" lvl="0" indent="-260350" algn="l" rtl="0">
              <a:lnSpc>
                <a:spcPct val="90000"/>
              </a:lnSpc>
              <a:spcBef>
                <a:spcPts val="0"/>
              </a:spcBef>
              <a:spcAft>
                <a:spcPts val="0"/>
              </a:spcAft>
              <a:buClr>
                <a:schemeClr val="dk1"/>
              </a:buClr>
              <a:buSzPct val="45000"/>
              <a:buFont typeface="Noto Sans Symbols"/>
              <a:buChar char="●"/>
            </a:pPr>
            <a:r>
              <a:rPr lang="fr" sz="2000" b="1"/>
              <a:t>Deux formats très utilisés</a:t>
            </a:r>
            <a:r>
              <a:rPr lang="fr" sz="2000" b="1" i="0" u="none" strike="noStrike" cap="none">
                <a:solidFill>
                  <a:schemeClr val="dk1"/>
                </a:solidFill>
                <a:latin typeface="Calibri"/>
                <a:ea typeface="Calibri"/>
                <a:cs typeface="Calibri"/>
                <a:sym typeface="Calibri"/>
              </a:rPr>
              <a:t>: NEWICK and NEXUS</a:t>
            </a: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pic>
        <p:nvPicPr>
          <p:cNvPr id="809" name="Shape 809"/>
          <p:cNvPicPr preferRelativeResize="0"/>
          <p:nvPr/>
        </p:nvPicPr>
        <p:blipFill rotWithShape="1">
          <a:blip r:embed="rId3">
            <a:alphaModFix/>
          </a:blip>
          <a:srcRect/>
          <a:stretch/>
        </p:blipFill>
        <p:spPr>
          <a:xfrm>
            <a:off x="912959" y="1249691"/>
            <a:ext cx="7250400" cy="334727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75</a:t>
            </a:fld>
            <a:endParaRPr lang="fr" sz="900">
              <a:solidFill>
                <a:srgbClr val="888888"/>
              </a:solidFill>
              <a:latin typeface="Calibri"/>
              <a:ea typeface="Calibri"/>
              <a:cs typeface="Calibri"/>
              <a:sym typeface="Calibri"/>
            </a:endParaRPr>
          </a:p>
        </p:txBody>
      </p:sp>
      <p:sp>
        <p:nvSpPr>
          <p:cNvPr id="816" name="Shape 816"/>
          <p:cNvSpPr txBox="1">
            <a:spLocks noGrp="1"/>
          </p:cNvSpPr>
          <p:nvPr>
            <p:ph type="title"/>
          </p:nvPr>
        </p:nvSpPr>
        <p:spPr>
          <a:xfrm>
            <a:off x="393548" y="153274"/>
            <a:ext cx="7960800" cy="8508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distances génétiques (ou évolutives)</a:t>
            </a:r>
          </a:p>
        </p:txBody>
      </p:sp>
      <p:sp>
        <p:nvSpPr>
          <p:cNvPr id="817" name="Shape 817"/>
          <p:cNvSpPr txBox="1">
            <a:spLocks noGrp="1"/>
          </p:cNvSpPr>
          <p:nvPr>
            <p:ph type="body" idx="1"/>
          </p:nvPr>
        </p:nvSpPr>
        <p:spPr>
          <a:xfrm>
            <a:off x="391679" y="1934837"/>
            <a:ext cx="8556591" cy="2402171"/>
          </a:xfrm>
          <a:prstGeom prst="rect">
            <a:avLst/>
          </a:prstGeom>
          <a:noFill/>
          <a:ln>
            <a:noFill/>
          </a:ln>
        </p:spPr>
        <p:txBody>
          <a:bodyPr lIns="68575" tIns="18500" rIns="68575" bIns="34275" anchor="t" anchorCtr="0">
            <a:noAutofit/>
          </a:bodyPr>
          <a:lstStyle/>
          <a:p>
            <a:pPr marL="457200" marR="0" lvl="0" indent="-381000" algn="l" rtl="0">
              <a:lnSpc>
                <a:spcPct val="90000"/>
              </a:lnSpc>
              <a:spcBef>
                <a:spcPts val="0"/>
              </a:spcBef>
              <a:spcAft>
                <a:spcPts val="0"/>
              </a:spcAft>
              <a:buSzPct val="100000"/>
            </a:pPr>
            <a:r>
              <a:rPr lang="fr" sz="2400"/>
              <a:t>Les </a:t>
            </a:r>
            <a:r>
              <a:rPr lang="fr" sz="2400" b="1"/>
              <a:t>modalités de calcul de la distance génétique</a:t>
            </a:r>
            <a:r>
              <a:rPr lang="fr" sz="2400"/>
              <a:t> entre deux séquences constituent une étape clé d’une analyse phylogénétique</a:t>
            </a:r>
          </a:p>
          <a:p>
            <a:pPr marL="622300" marR="0" lvl="1" indent="-241300" algn="l" rtl="0">
              <a:lnSpc>
                <a:spcPct val="90000"/>
              </a:lnSpc>
              <a:spcBef>
                <a:spcPts val="400"/>
              </a:spcBef>
              <a:spcAft>
                <a:spcPts val="0"/>
              </a:spcAft>
              <a:buClr>
                <a:schemeClr val="dk1"/>
              </a:buClr>
              <a:buSzPct val="72727"/>
              <a:buFont typeface="Noto Sans Symbols"/>
              <a:buChar char="●"/>
            </a:pPr>
            <a:r>
              <a:rPr lang="fr"/>
              <a:t>C’est la première étape des méthodes basées sur des matrices de distance </a:t>
            </a:r>
            <a:r>
              <a:rPr lang="fr" sz="1800" b="0" i="0" u="none" strike="noStrike" cap="none">
                <a:solidFill>
                  <a:schemeClr val="dk1"/>
                </a:solidFill>
                <a:latin typeface="Calibri"/>
                <a:ea typeface="Calibri"/>
                <a:cs typeface="Calibri"/>
                <a:sym typeface="Calibri"/>
              </a:rPr>
              <a:t>(UPGMA, NJ)</a:t>
            </a:r>
          </a:p>
          <a:p>
            <a:pPr marL="622300" marR="0" lvl="1" indent="-241300" algn="l" rtl="0">
              <a:lnSpc>
                <a:spcPct val="90000"/>
              </a:lnSpc>
              <a:spcBef>
                <a:spcPts val="400"/>
              </a:spcBef>
              <a:spcAft>
                <a:spcPts val="0"/>
              </a:spcAft>
              <a:buClr>
                <a:schemeClr val="dk1"/>
              </a:buClr>
              <a:buSzPct val="44444"/>
              <a:buFont typeface="Noto Sans Symbols"/>
              <a:buChar char="●"/>
            </a:pPr>
            <a:r>
              <a:rPr lang="fr"/>
              <a:t>Dans les autres méthodes (maximum de vraisemblance, méthodes bayésiennes) les distances sont utilisées à travers les modèles de substitutions (nucléotides, AA) qui servent à calculer la vraisemblance d’un arbre</a:t>
            </a:r>
          </a:p>
        </p:txBody>
      </p:sp>
      <p:sp>
        <p:nvSpPr>
          <p:cNvPr id="818" name="Shape 818"/>
          <p:cNvSpPr txBox="1"/>
          <p:nvPr/>
        </p:nvSpPr>
        <p:spPr>
          <a:xfrm>
            <a:off x="456997" y="1003965"/>
            <a:ext cx="8360639" cy="1015662"/>
          </a:xfrm>
          <a:prstGeom prst="rect">
            <a:avLst/>
          </a:prstGeom>
          <a:noFill/>
          <a:ln>
            <a:noFill/>
          </a:ln>
        </p:spPr>
        <p:txBody>
          <a:bodyPr lIns="68575" tIns="34275" rIns="68575" bIns="34275" anchor="t" anchorCtr="0">
            <a:noAutofit/>
          </a:bodyPr>
          <a:lstStyle/>
          <a:p>
            <a:pPr marL="457200" marR="0" lvl="0" indent="-381000" algn="l" rtl="0">
              <a:spcBef>
                <a:spcPts val="0"/>
              </a:spcBef>
              <a:buClr>
                <a:schemeClr val="dk1"/>
              </a:buClr>
              <a:buSzPct val="100000"/>
              <a:buFont typeface="Calibri"/>
              <a:buChar char="-"/>
            </a:pPr>
            <a:r>
              <a:rPr lang="fr" sz="2400">
                <a:solidFill>
                  <a:schemeClr val="dk1"/>
                </a:solidFill>
                <a:latin typeface="Calibri"/>
                <a:ea typeface="Calibri"/>
                <a:cs typeface="Calibri"/>
                <a:sym typeface="Calibri"/>
              </a:rPr>
              <a:t>Une distance génétique (évolutive) est u</a:t>
            </a:r>
            <a:r>
              <a:rPr lang="fr" sz="2400" b="1">
                <a:solidFill>
                  <a:schemeClr val="dk1"/>
                </a:solidFill>
                <a:latin typeface="Calibri"/>
                <a:ea typeface="Calibri"/>
                <a:cs typeface="Calibri"/>
                <a:sym typeface="Calibri"/>
              </a:rPr>
              <a:t>ne mesure de la divergence entre deux séquences génétiques</a:t>
            </a:r>
          </a:p>
          <a:p>
            <a:pPr marL="0" marR="0" lvl="0" indent="0" algn="l" rtl="0">
              <a:spcBef>
                <a:spcPts val="0"/>
              </a:spcBef>
              <a:buNone/>
            </a:pPr>
            <a:endParaRPr sz="14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76</a:t>
            </a:fld>
            <a:endParaRPr lang="fr" sz="900">
              <a:solidFill>
                <a:srgbClr val="888888"/>
              </a:solidFill>
              <a:latin typeface="Calibri"/>
              <a:ea typeface="Calibri"/>
              <a:cs typeface="Calibri"/>
              <a:sym typeface="Calibri"/>
            </a:endParaRPr>
          </a:p>
        </p:txBody>
      </p:sp>
      <p:sp>
        <p:nvSpPr>
          <p:cNvPr id="825" name="Shape 825"/>
          <p:cNvSpPr txBox="1">
            <a:spLocks noGrp="1"/>
          </p:cNvSpPr>
          <p:nvPr>
            <p:ph type="title"/>
          </p:nvPr>
        </p:nvSpPr>
        <p:spPr>
          <a:xfrm>
            <a:off x="250680" y="1151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Distances et arbres</a:t>
            </a:r>
          </a:p>
        </p:txBody>
      </p:sp>
      <p:sp>
        <p:nvSpPr>
          <p:cNvPr id="826" name="Shape 826"/>
          <p:cNvSpPr txBox="1">
            <a:spLocks noGrp="1"/>
          </p:cNvSpPr>
          <p:nvPr>
            <p:ph type="body" idx="1"/>
          </p:nvPr>
        </p:nvSpPr>
        <p:spPr>
          <a:xfrm>
            <a:off x="456998" y="905978"/>
            <a:ext cx="8228160" cy="2402171"/>
          </a:xfrm>
          <a:prstGeom prst="rect">
            <a:avLst/>
          </a:prstGeom>
          <a:noFill/>
          <a:ln>
            <a:noFill/>
          </a:ln>
        </p:spPr>
        <p:txBody>
          <a:bodyPr lIns="68575" tIns="18500" rIns="68575" bIns="34275" anchor="t" anchorCtr="0">
            <a:noAutofit/>
          </a:bodyPr>
          <a:lstStyle/>
          <a:p>
            <a:pPr marL="330200" marR="0" lvl="0" indent="-247650" algn="l" rtl="0">
              <a:lnSpc>
                <a:spcPct val="90000"/>
              </a:lnSpc>
              <a:spcBef>
                <a:spcPts val="0"/>
              </a:spcBef>
              <a:spcAft>
                <a:spcPts val="0"/>
              </a:spcAft>
              <a:buClr>
                <a:schemeClr val="dk1"/>
              </a:buClr>
              <a:buSzPct val="50000"/>
              <a:buFont typeface="Noto Sans Symbols"/>
              <a:buChar char="●"/>
            </a:pPr>
            <a:r>
              <a:rPr lang="fr" sz="1800"/>
              <a:t>Pour les séquences liées par un arbre, les </a:t>
            </a:r>
            <a:r>
              <a:rPr lang="fr" sz="1800" b="1"/>
              <a:t>longueurs de branches représentent la distance entre les noeuds (séquences) dans l'arbre</a:t>
            </a:r>
            <a:r>
              <a:rPr lang="fr" sz="2100" b="1" i="0" u="none" strike="noStrike" cap="none">
                <a:solidFill>
                  <a:schemeClr val="dk1"/>
                </a:solidFill>
                <a:latin typeface="Calibri"/>
                <a:ea typeface="Calibri"/>
                <a:cs typeface="Calibri"/>
                <a:sym typeface="Calibri"/>
              </a:rPr>
              <a:t>  </a:t>
            </a:r>
          </a:p>
          <a:p>
            <a:pPr marL="330200" marR="0" lvl="0" indent="-247650" algn="l" rtl="0">
              <a:lnSpc>
                <a:spcPct val="90000"/>
              </a:lnSpc>
              <a:spcBef>
                <a:spcPts val="800"/>
              </a:spcBef>
              <a:spcAft>
                <a:spcPts val="0"/>
              </a:spcAft>
              <a:buClr>
                <a:schemeClr val="dk1"/>
              </a:buClr>
              <a:buSzPct val="50000"/>
              <a:buFont typeface="Noto Sans Symbols"/>
              <a:buChar char="●"/>
            </a:pPr>
            <a:r>
              <a:rPr lang="fr" sz="1800"/>
              <a:t>Sous l’hypothèse d'horloge moléculaire, la d</a:t>
            </a:r>
            <a:r>
              <a:rPr lang="fr" sz="1800" b="1"/>
              <a:t>istance génétique est linéairement proportionnelle au temps écoulé</a:t>
            </a:r>
          </a:p>
          <a:p>
            <a:pPr marL="330200" marR="0" lvl="0" indent="-247650" algn="l" rtl="0">
              <a:lnSpc>
                <a:spcPct val="90000"/>
              </a:lnSpc>
              <a:spcBef>
                <a:spcPts val="800"/>
              </a:spcBef>
              <a:buClr>
                <a:schemeClr val="dk1"/>
              </a:buClr>
              <a:buSzPct val="42857"/>
              <a:buFont typeface="Noto Sans Symbols"/>
              <a:buNone/>
            </a:pPr>
            <a:endParaRPr sz="2100" b="0" i="0" u="none" strike="noStrike" cap="none">
              <a:solidFill>
                <a:schemeClr val="dk1"/>
              </a:solidFill>
              <a:latin typeface="Calibri"/>
              <a:ea typeface="Calibri"/>
              <a:cs typeface="Calibri"/>
              <a:sym typeface="Calibri"/>
            </a:endParaRPr>
          </a:p>
        </p:txBody>
      </p:sp>
      <p:pic>
        <p:nvPicPr>
          <p:cNvPr id="827" name="Shape 827"/>
          <p:cNvPicPr preferRelativeResize="0"/>
          <p:nvPr/>
        </p:nvPicPr>
        <p:blipFill rotWithShape="1">
          <a:blip r:embed="rId3">
            <a:alphaModFix/>
          </a:blip>
          <a:srcRect/>
          <a:stretch/>
        </p:blipFill>
        <p:spPr>
          <a:xfrm>
            <a:off x="622493" y="2767722"/>
            <a:ext cx="4312784" cy="2008538"/>
          </a:xfrm>
          <a:prstGeom prst="rect">
            <a:avLst/>
          </a:prstGeom>
          <a:noFill/>
          <a:ln>
            <a:noFill/>
          </a:ln>
        </p:spPr>
      </p:pic>
      <p:pic>
        <p:nvPicPr>
          <p:cNvPr id="828" name="Shape 828"/>
          <p:cNvPicPr preferRelativeResize="0"/>
          <p:nvPr/>
        </p:nvPicPr>
        <p:blipFill rotWithShape="1">
          <a:blip r:embed="rId4">
            <a:alphaModFix/>
          </a:blip>
          <a:srcRect/>
          <a:stretch/>
        </p:blipFill>
        <p:spPr>
          <a:xfrm>
            <a:off x="5061600" y="2767722"/>
            <a:ext cx="3946692" cy="201609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77</a:t>
            </a:fld>
            <a:endParaRPr lang="fr" sz="900">
              <a:solidFill>
                <a:srgbClr val="888888"/>
              </a:solidFill>
              <a:latin typeface="Calibri"/>
              <a:ea typeface="Calibri"/>
              <a:cs typeface="Calibri"/>
              <a:sym typeface="Calibri"/>
            </a:endParaRPr>
          </a:p>
        </p:txBody>
      </p:sp>
      <p:sp>
        <p:nvSpPr>
          <p:cNvPr id="835" name="Shape 835"/>
          <p:cNvSpPr txBox="1">
            <a:spLocks noGrp="1"/>
          </p:cNvSpPr>
          <p:nvPr>
            <p:ph type="title"/>
          </p:nvPr>
        </p:nvSpPr>
        <p:spPr>
          <a:xfrm>
            <a:off x="364980" y="10565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Distances génétiques vs Distances observées</a:t>
            </a:r>
          </a:p>
        </p:txBody>
      </p:sp>
      <p:sp>
        <p:nvSpPr>
          <p:cNvPr id="836" name="Shape 836"/>
          <p:cNvSpPr txBox="1">
            <a:spLocks noGrp="1"/>
          </p:cNvSpPr>
          <p:nvPr>
            <p:ph type="body" idx="1"/>
          </p:nvPr>
        </p:nvSpPr>
        <p:spPr>
          <a:xfrm>
            <a:off x="436320" y="812245"/>
            <a:ext cx="8228160" cy="2010091"/>
          </a:xfrm>
          <a:prstGeom prst="rect">
            <a:avLst/>
          </a:prstGeom>
          <a:noFill/>
          <a:ln>
            <a:noFill/>
          </a:ln>
        </p:spPr>
        <p:txBody>
          <a:bodyPr lIns="68575" tIns="18500" rIns="68575" bIns="34275" anchor="t" anchorCtr="0">
            <a:noAutofit/>
          </a:bodyPr>
          <a:lstStyle/>
          <a:p>
            <a:pPr marL="330200" marR="0" lvl="0" indent="-254000" algn="l" rtl="0">
              <a:lnSpc>
                <a:spcPct val="90000"/>
              </a:lnSpc>
              <a:spcBef>
                <a:spcPts val="0"/>
              </a:spcBef>
              <a:buClr>
                <a:schemeClr val="dk1"/>
              </a:buClr>
              <a:buSzPct val="25000"/>
              <a:buFont typeface="Noto Sans Symbols"/>
              <a:buNone/>
            </a:pPr>
            <a:r>
              <a:rPr lang="fr"/>
              <a:t>La distance basée sur le nombre de substitutions observées n’est pas toujours informative !</a:t>
            </a:r>
          </a:p>
        </p:txBody>
      </p:sp>
      <p:pic>
        <p:nvPicPr>
          <p:cNvPr id="837" name="Shape 837"/>
          <p:cNvPicPr preferRelativeResize="0"/>
          <p:nvPr/>
        </p:nvPicPr>
        <p:blipFill rotWithShape="1">
          <a:blip r:embed="rId3">
            <a:alphaModFix/>
          </a:blip>
          <a:srcRect/>
          <a:stretch/>
        </p:blipFill>
        <p:spPr>
          <a:xfrm>
            <a:off x="1110249" y="1548999"/>
            <a:ext cx="6849900" cy="3492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78</a:t>
            </a:fld>
            <a:endParaRPr lang="fr" sz="900">
              <a:solidFill>
                <a:srgbClr val="888888"/>
              </a:solidFill>
              <a:latin typeface="Calibri"/>
              <a:ea typeface="Calibri"/>
              <a:cs typeface="Calibri"/>
              <a:sym typeface="Calibri"/>
            </a:endParaRPr>
          </a:p>
        </p:txBody>
      </p:sp>
      <p:sp>
        <p:nvSpPr>
          <p:cNvPr id="844" name="Shape 844"/>
          <p:cNvSpPr txBox="1">
            <a:spLocks noGrp="1"/>
          </p:cNvSpPr>
          <p:nvPr>
            <p:ph type="title"/>
          </p:nvPr>
        </p:nvSpPr>
        <p:spPr>
          <a:xfrm>
            <a:off x="288773" y="77074"/>
            <a:ext cx="8291400" cy="8091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chemeClr val="accent1"/>
                </a:solidFill>
                <a:latin typeface="Trebuchet MS"/>
                <a:ea typeface="Trebuchet MS"/>
                <a:cs typeface="Trebuchet MS"/>
                <a:sym typeface="Trebuchet MS"/>
              </a:rPr>
              <a:t>Distances génétiques vs Distances observées</a:t>
            </a:r>
          </a:p>
          <a:p>
            <a:pPr marL="0" marR="0" lvl="0" indent="0" algn="l" rtl="0">
              <a:lnSpc>
                <a:spcPct val="97000"/>
              </a:lnSpc>
              <a:spcBef>
                <a:spcPts val="0"/>
              </a:spcBef>
              <a:buClr>
                <a:srgbClr val="5B9BD5"/>
              </a:buClr>
              <a:buSzPct val="25000"/>
              <a:buFont typeface="Trebuchet MS"/>
              <a:buNone/>
            </a:pPr>
            <a:endParaRPr sz="1100"/>
          </a:p>
        </p:txBody>
      </p:sp>
      <p:sp>
        <p:nvSpPr>
          <p:cNvPr id="845" name="Shape 845"/>
          <p:cNvSpPr txBox="1">
            <a:spLocks noGrp="1"/>
          </p:cNvSpPr>
          <p:nvPr>
            <p:ph type="body" idx="1"/>
          </p:nvPr>
        </p:nvSpPr>
        <p:spPr>
          <a:xfrm>
            <a:off x="436320" y="812245"/>
            <a:ext cx="8228160" cy="2010091"/>
          </a:xfrm>
          <a:prstGeom prst="rect">
            <a:avLst/>
          </a:prstGeom>
          <a:noFill/>
          <a:ln>
            <a:noFill/>
          </a:ln>
        </p:spPr>
        <p:txBody>
          <a:bodyPr lIns="68575" tIns="18500" rIns="68575" bIns="34275" anchor="t" anchorCtr="0">
            <a:noAutofit/>
          </a:bodyPr>
          <a:lstStyle/>
          <a:p>
            <a:pPr marL="330200" marR="0" lvl="0" indent="-247650" algn="l" rtl="0">
              <a:lnSpc>
                <a:spcPct val="90000"/>
              </a:lnSpc>
              <a:spcBef>
                <a:spcPts val="0"/>
              </a:spcBef>
              <a:spcAft>
                <a:spcPts val="0"/>
              </a:spcAft>
              <a:buClr>
                <a:schemeClr val="dk1"/>
              </a:buClr>
              <a:buSzPct val="50000"/>
              <a:buFont typeface="Noto Sans Symbols"/>
              <a:buChar char="●"/>
            </a:pPr>
            <a:r>
              <a:rPr lang="fr" sz="1800"/>
              <a:t>La distance observée peut être calculée en comptant le nombre de sites où deux séquences diffèrent : elle est exprimée par le </a:t>
            </a:r>
            <a:r>
              <a:rPr lang="fr" sz="1800" b="1"/>
              <a:t>nombre de différences nucléotidiques par site (p distance)</a:t>
            </a:r>
          </a:p>
          <a:p>
            <a:pPr marL="330200" marR="0" lvl="0" indent="-247650" algn="l" rtl="0">
              <a:lnSpc>
                <a:spcPct val="90000"/>
              </a:lnSpc>
              <a:spcBef>
                <a:spcPts val="800"/>
              </a:spcBef>
              <a:buClr>
                <a:schemeClr val="dk1"/>
              </a:buClr>
              <a:buSzPct val="50000"/>
              <a:buFont typeface="Noto Sans Symbols"/>
              <a:buChar char="●"/>
            </a:pPr>
            <a:r>
              <a:rPr lang="fr" sz="1800"/>
              <a:t>La distance observée est une sous-estimation de la distance génétique due aux substitutions multiples par site et à la saturation : des </a:t>
            </a:r>
            <a:r>
              <a:rPr lang="fr" sz="1800" b="1"/>
              <a:t>modèles de substitution</a:t>
            </a:r>
            <a:r>
              <a:rPr lang="fr" sz="1800"/>
              <a:t> sont utilisés.</a:t>
            </a:r>
          </a:p>
        </p:txBody>
      </p:sp>
      <p:pic>
        <p:nvPicPr>
          <p:cNvPr id="846" name="Shape 846"/>
          <p:cNvPicPr preferRelativeResize="0"/>
          <p:nvPr/>
        </p:nvPicPr>
        <p:blipFill rotWithShape="1">
          <a:blip r:embed="rId3">
            <a:alphaModFix/>
          </a:blip>
          <a:srcRect/>
          <a:stretch/>
        </p:blipFill>
        <p:spPr>
          <a:xfrm>
            <a:off x="2122560" y="3062121"/>
            <a:ext cx="4779360" cy="158128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a:spcBef>
                <a:spcPts val="0"/>
              </a:spcBef>
              <a:buNone/>
            </a:pPr>
            <a:r>
              <a:rPr lang="fr" sz="2400" b="1">
                <a:solidFill>
                  <a:schemeClr val="accent1"/>
                </a:solidFill>
                <a:latin typeface="Trebuchet MS"/>
                <a:ea typeface="Trebuchet MS"/>
                <a:cs typeface="Trebuchet MS"/>
                <a:sym typeface="Trebuchet MS"/>
              </a:rPr>
              <a:t>Les modèles de substitution nucléotidique</a:t>
            </a:r>
          </a:p>
        </p:txBody>
      </p:sp>
      <p:sp>
        <p:nvSpPr>
          <p:cNvPr id="852" name="Shape 852"/>
          <p:cNvSpPr txBox="1">
            <a:spLocks noGrp="1"/>
          </p:cNvSpPr>
          <p:nvPr>
            <p:ph type="body" idx="1"/>
          </p:nvPr>
        </p:nvSpPr>
        <p:spPr>
          <a:xfrm>
            <a:off x="628650" y="1216818"/>
            <a:ext cx="7886700" cy="3263400"/>
          </a:xfrm>
          <a:prstGeom prst="rect">
            <a:avLst/>
          </a:prstGeom>
          <a:ln>
            <a:noFill/>
          </a:ln>
        </p:spPr>
        <p:txBody>
          <a:bodyPr lIns="68575" tIns="68575" rIns="68575" bIns="68575" anchor="t" anchorCtr="0">
            <a:noAutofit/>
          </a:bodyPr>
          <a:lstStyle/>
          <a:p>
            <a:pPr marL="457200" lvl="0" indent="-342900" rtl="0">
              <a:lnSpc>
                <a:spcPct val="115000"/>
              </a:lnSpc>
              <a:spcBef>
                <a:spcPts val="0"/>
              </a:spcBef>
              <a:buClr>
                <a:srgbClr val="000000"/>
              </a:buClr>
              <a:buSzPct val="100000"/>
            </a:pPr>
            <a:r>
              <a:rPr lang="fr" sz="1800">
                <a:solidFill>
                  <a:srgbClr val="000000"/>
                </a:solidFill>
              </a:rPr>
              <a:t>Une substitution de nucléotide peut être modélisée comme un </a:t>
            </a:r>
            <a:r>
              <a:rPr lang="fr" sz="1800" b="1">
                <a:solidFill>
                  <a:srgbClr val="000000"/>
                </a:solidFill>
              </a:rPr>
              <a:t>événement aléatoire</a:t>
            </a:r>
            <a:r>
              <a:rPr lang="fr" sz="1800">
                <a:solidFill>
                  <a:srgbClr val="000000"/>
                </a:solidFill>
              </a:rPr>
              <a:t> ;</a:t>
            </a:r>
          </a:p>
          <a:p>
            <a:pPr marL="457200" lvl="0" indent="-342900" rtl="0">
              <a:lnSpc>
                <a:spcPct val="115000"/>
              </a:lnSpc>
              <a:spcBef>
                <a:spcPts val="0"/>
              </a:spcBef>
              <a:buClr>
                <a:srgbClr val="000000"/>
              </a:buClr>
              <a:buSzPct val="100000"/>
            </a:pPr>
            <a:r>
              <a:rPr lang="fr" sz="1800">
                <a:solidFill>
                  <a:srgbClr val="000000"/>
                </a:solidFill>
              </a:rPr>
              <a:t>Les </a:t>
            </a:r>
            <a:r>
              <a:rPr lang="fr" sz="1800" b="1">
                <a:solidFill>
                  <a:srgbClr val="000000"/>
                </a:solidFill>
              </a:rPr>
              <a:t>processus de Markov en temps continu</a:t>
            </a:r>
            <a:r>
              <a:rPr lang="fr" sz="1800">
                <a:solidFill>
                  <a:srgbClr val="000000"/>
                </a:solidFill>
              </a:rPr>
              <a:t> sont particulièrement adaptés pour décrire les taux de substitution à chaque site, avec les hypothèses suivantes :</a:t>
            </a:r>
          </a:p>
          <a:p>
            <a:pPr marL="914400" lvl="0" indent="-317500" rtl="0">
              <a:lnSpc>
                <a:spcPct val="115000"/>
              </a:lnSpc>
              <a:spcBef>
                <a:spcPts val="0"/>
              </a:spcBef>
              <a:buSzPct val="100000"/>
            </a:pPr>
            <a:r>
              <a:rPr lang="fr" sz="1400"/>
              <a:t>Chaque site évolue indépendamment ;</a:t>
            </a:r>
          </a:p>
          <a:p>
            <a:pPr marL="914400" lvl="0" indent="-317500" rtl="0">
              <a:lnSpc>
                <a:spcPct val="115000"/>
              </a:lnSpc>
              <a:spcBef>
                <a:spcPts val="0"/>
              </a:spcBef>
              <a:buSzPct val="100000"/>
            </a:pPr>
            <a:r>
              <a:rPr lang="fr" sz="1400"/>
              <a:t>La substitution d’un nucléotide i en un nucléotide j est indépendante du nucléotide présent avant i (propriété de Markov) ;</a:t>
            </a:r>
          </a:p>
          <a:p>
            <a:pPr marL="914400" lvl="0" indent="-317500" rtl="0">
              <a:lnSpc>
                <a:spcPct val="115000"/>
              </a:lnSpc>
              <a:spcBef>
                <a:spcPts val="0"/>
              </a:spcBef>
              <a:buSzPct val="100000"/>
            </a:pPr>
            <a:r>
              <a:rPr lang="fr" sz="1400"/>
              <a:t>Les fréquences des 4 nucléotides sont à l’équilibre (stationnarité).</a:t>
            </a:r>
          </a:p>
          <a:p>
            <a:pPr marL="457200" lvl="0" indent="-342900" rtl="0">
              <a:lnSpc>
                <a:spcPct val="115000"/>
              </a:lnSpc>
              <a:spcBef>
                <a:spcPts val="0"/>
              </a:spcBef>
              <a:buClr>
                <a:srgbClr val="000000"/>
              </a:buClr>
              <a:buSzPct val="100000"/>
            </a:pPr>
            <a:r>
              <a:rPr lang="fr" sz="1800">
                <a:solidFill>
                  <a:srgbClr val="000000"/>
                </a:solidFill>
              </a:rPr>
              <a:t>Les substitutions à un site donné sont décrites par une chaine de Markov dont les états sont les 4 nucléotides (A,T,C,G) et les changements de nucléotides sont décrits par la matrice des probabilités de transition P(t).</a:t>
            </a:r>
          </a:p>
          <a:p>
            <a:pPr lvl="0">
              <a:spcBef>
                <a:spcPts val="0"/>
              </a:spcBef>
              <a:buNone/>
            </a:pPr>
            <a:endParaRPr/>
          </a:p>
        </p:txBody>
      </p:sp>
      <p:sp>
        <p:nvSpPr>
          <p:cNvPr id="853" name="Shape 85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79</a:t>
            </a:fld>
            <a:endParaRPr lang="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28650" y="273843"/>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dk1"/>
              </a:buClr>
              <a:buSzPct val="25000"/>
              <a:buFont typeface="Calibri"/>
              <a:buNone/>
            </a:pPr>
            <a:r>
              <a:rPr lang="fr" sz="3300" b="0" i="0" u="none" strike="noStrike" cap="none">
                <a:solidFill>
                  <a:schemeClr val="dk1"/>
                </a:solidFill>
                <a:latin typeface="Calibri"/>
                <a:ea typeface="Calibri"/>
                <a:cs typeface="Calibri"/>
                <a:sym typeface="Calibri"/>
              </a:rPr>
              <a:t>Partie 1 - la stratégie utilisée :</a:t>
            </a:r>
          </a:p>
        </p:txBody>
      </p:sp>
      <p:sp>
        <p:nvSpPr>
          <p:cNvPr id="200" name="Shape 200"/>
          <p:cNvSpPr txBox="1">
            <a:spLocks noGrp="1"/>
          </p:cNvSpPr>
          <p:nvPr>
            <p:ph type="body" idx="1"/>
          </p:nvPr>
        </p:nvSpPr>
        <p:spPr>
          <a:xfrm>
            <a:off x="628650" y="1369218"/>
            <a:ext cx="7886700" cy="3263400"/>
          </a:xfrm>
          <a:prstGeom prst="rect">
            <a:avLst/>
          </a:prstGeom>
          <a:noFill/>
          <a:ln>
            <a:noFill/>
          </a:ln>
        </p:spPr>
        <p:txBody>
          <a:bodyPr lIns="68575" tIns="34275" rIns="68575" bIns="34275" anchor="t" anchorCtr="0">
            <a:noAutofit/>
          </a:bodyPr>
          <a:lstStyle/>
          <a:p>
            <a:pPr marL="0" marR="0" lvl="0" indent="0" algn="l" rtl="0">
              <a:lnSpc>
                <a:spcPct val="80000"/>
              </a:lnSpc>
              <a:spcBef>
                <a:spcPts val="0"/>
              </a:spcBef>
              <a:spcAft>
                <a:spcPts val="0"/>
              </a:spcAft>
              <a:buNone/>
            </a:pPr>
            <a:r>
              <a:rPr lang="fr" sz="1800" i="1"/>
              <a:t>Material and Methods - Mewis et al. App. And Env. Microb. 2016</a:t>
            </a:r>
          </a:p>
          <a:p>
            <a:pPr marL="0" marR="0" lvl="0" indent="0" algn="l" rtl="0">
              <a:lnSpc>
                <a:spcPct val="80000"/>
              </a:lnSpc>
              <a:spcBef>
                <a:spcPts val="0"/>
              </a:spcBef>
              <a:spcAft>
                <a:spcPts val="0"/>
              </a:spcAft>
              <a:buNone/>
            </a:pPr>
            <a:endParaRPr sz="1800"/>
          </a:p>
          <a:p>
            <a:pPr marL="177800" marR="0" lvl="0" indent="-152400" algn="l" rtl="0">
              <a:lnSpc>
                <a:spcPct val="80000"/>
              </a:lnSpc>
              <a:spcBef>
                <a:spcPts val="0"/>
              </a:spcBef>
              <a:spcAft>
                <a:spcPts val="0"/>
              </a:spcAft>
              <a:buClr>
                <a:schemeClr val="dk1"/>
              </a:buClr>
              <a:buSzPct val="100000"/>
              <a:buFont typeface="Arial"/>
              <a:buChar char="•"/>
            </a:pPr>
            <a:r>
              <a:rPr lang="fr" sz="1800" b="0" i="1" u="none" strike="noStrike" cap="none">
                <a:solidFill>
                  <a:schemeClr val="dk1"/>
                </a:solidFill>
                <a:latin typeface="Calibri"/>
                <a:ea typeface="Calibri"/>
                <a:cs typeface="Calibri"/>
                <a:sym typeface="Calibri"/>
              </a:rPr>
              <a:t>All complete GH43 domain sequences were taken from the CAZy database </a:t>
            </a:r>
            <a:r>
              <a:rPr lang="fr" sz="1800" b="0" i="1" u="none" strike="noStrike" cap="none">
                <a:solidFill>
                  <a:srgbClr val="FF0000"/>
                </a:solidFill>
                <a:latin typeface="Calibri"/>
                <a:ea typeface="Calibri"/>
                <a:cs typeface="Calibri"/>
                <a:sym typeface="Calibri"/>
              </a:rPr>
              <a:t>-&gt; 62 sequences from Elisabeth</a:t>
            </a:r>
          </a:p>
          <a:p>
            <a:pPr marL="177800" marR="0" lvl="0" indent="-152400" algn="l" rtl="0">
              <a:lnSpc>
                <a:spcPct val="80000"/>
              </a:lnSpc>
              <a:spcBef>
                <a:spcPts val="800"/>
              </a:spcBef>
              <a:spcAft>
                <a:spcPts val="0"/>
              </a:spcAft>
              <a:buClr>
                <a:schemeClr val="dk1"/>
              </a:buClr>
              <a:buSzPct val="100000"/>
              <a:buFont typeface="Arial"/>
              <a:buChar char="•"/>
            </a:pPr>
            <a:r>
              <a:rPr lang="fr" sz="1800" b="0" i="1" u="none" strike="noStrike" cap="none">
                <a:solidFill>
                  <a:schemeClr val="dk1"/>
                </a:solidFill>
                <a:latin typeface="Calibri"/>
                <a:ea typeface="Calibri"/>
                <a:cs typeface="Calibri"/>
                <a:sym typeface="Calibri"/>
              </a:rPr>
              <a:t>To reduce redundancy and improve the processing time, sequences were clustered at 95% similarity by using </a:t>
            </a:r>
            <a:r>
              <a:rPr lang="fr" sz="1800" b="0" i="1" u="none" strike="noStrike" cap="none">
                <a:solidFill>
                  <a:srgbClr val="FF0000"/>
                </a:solidFill>
                <a:latin typeface="Calibri"/>
                <a:ea typeface="Calibri"/>
                <a:cs typeface="Calibri"/>
                <a:sym typeface="Calibri"/>
              </a:rPr>
              <a:t>CD-Hit</a:t>
            </a:r>
          </a:p>
          <a:p>
            <a:pPr marL="177800" marR="0" lvl="0" indent="-152400" algn="l" rtl="0">
              <a:lnSpc>
                <a:spcPct val="80000"/>
              </a:lnSpc>
              <a:spcBef>
                <a:spcPts val="800"/>
              </a:spcBef>
              <a:spcAft>
                <a:spcPts val="0"/>
              </a:spcAft>
              <a:buClr>
                <a:schemeClr val="dk1"/>
              </a:buClr>
              <a:buSzPct val="100000"/>
              <a:buFont typeface="Arial"/>
              <a:buChar char="•"/>
            </a:pPr>
            <a:r>
              <a:rPr lang="fr" sz="1800" b="0" i="1" u="none" strike="noStrike" cap="none">
                <a:solidFill>
                  <a:schemeClr val="dk1"/>
                </a:solidFill>
                <a:latin typeface="Calibri"/>
                <a:ea typeface="Calibri"/>
                <a:cs typeface="Calibri"/>
                <a:sym typeface="Calibri"/>
              </a:rPr>
              <a:t>In order to generate high-quality and relevant alignments, </a:t>
            </a:r>
            <a:r>
              <a:rPr lang="fr" sz="1800" b="0" i="1" u="none" strike="noStrike" cap="none">
                <a:solidFill>
                  <a:srgbClr val="FF0000"/>
                </a:solidFill>
                <a:latin typeface="Calibri"/>
                <a:ea typeface="Calibri"/>
                <a:cs typeface="Calibri"/>
                <a:sym typeface="Calibri"/>
              </a:rPr>
              <a:t>MAFFT</a:t>
            </a:r>
            <a:r>
              <a:rPr lang="fr" sz="1800" b="0" i="1" u="none" strike="noStrike" cap="none">
                <a:solidFill>
                  <a:schemeClr val="dk1"/>
                </a:solidFill>
                <a:latin typeface="Calibri"/>
                <a:ea typeface="Calibri"/>
                <a:cs typeface="Calibri"/>
                <a:sym typeface="Calibri"/>
              </a:rPr>
              <a:t> was used to </a:t>
            </a:r>
            <a:r>
              <a:rPr lang="fr" sz="1800" b="0" i="1" u="none" strike="noStrike" cap="none">
                <a:solidFill>
                  <a:srgbClr val="FF0000"/>
                </a:solidFill>
                <a:latin typeface="Calibri"/>
                <a:ea typeface="Calibri"/>
                <a:cs typeface="Calibri"/>
                <a:sym typeface="Calibri"/>
              </a:rPr>
              <a:t>iteratively</a:t>
            </a:r>
            <a:r>
              <a:rPr lang="fr" sz="1800" b="0" i="1" u="none" strike="noStrike" cap="none">
                <a:solidFill>
                  <a:schemeClr val="dk1"/>
                </a:solidFill>
                <a:latin typeface="Calibri"/>
                <a:ea typeface="Calibri"/>
                <a:cs typeface="Calibri"/>
                <a:sym typeface="Calibri"/>
              </a:rPr>
              <a:t> remove highly dissimilar sequences</a:t>
            </a:r>
          </a:p>
          <a:p>
            <a:pPr lvl="0" rtl="0">
              <a:lnSpc>
                <a:spcPct val="80000"/>
              </a:lnSpc>
              <a:spcBef>
                <a:spcPts val="0"/>
              </a:spcBef>
              <a:buClr>
                <a:schemeClr val="dk1"/>
              </a:buClr>
              <a:buSzPct val="100000"/>
              <a:buFont typeface="Arial"/>
              <a:buChar char="•"/>
            </a:pPr>
            <a:r>
              <a:rPr lang="fr" sz="1800" i="1"/>
              <a:t>With these sequences,  was used to generate a phylogenetic tree based on the midpoint root method </a:t>
            </a:r>
            <a:r>
              <a:rPr lang="fr" sz="1800" i="1">
                <a:solidFill>
                  <a:srgbClr val="FF0000"/>
                </a:solidFill>
              </a:rPr>
              <a:t>-&gt; NJ</a:t>
            </a:r>
          </a:p>
          <a:p>
            <a:pPr marL="0" marR="0" lvl="0" indent="0" algn="r" rtl="0">
              <a:lnSpc>
                <a:spcPct val="80000"/>
              </a:lnSpc>
              <a:spcBef>
                <a:spcPts val="800"/>
              </a:spcBef>
              <a:buClr>
                <a:srgbClr val="FF0000"/>
              </a:buClr>
              <a:buSzPct val="25000"/>
              <a:buFont typeface="Arial"/>
              <a:buNone/>
            </a:pPr>
            <a:endParaRPr sz="2100" b="0" i="0" u="none" strike="noStrike" cap="none">
              <a:solidFill>
                <a:srgbClr val="FF0000"/>
              </a:solidFill>
              <a:latin typeface="Calibri"/>
              <a:ea typeface="Calibri"/>
              <a:cs typeface="Calibri"/>
              <a:sym typeface="Calibri"/>
            </a:endParaRPr>
          </a:p>
        </p:txBody>
      </p:sp>
      <p:sp>
        <p:nvSpPr>
          <p:cNvPr id="201" name="Shape 201"/>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rtl="0">
              <a:spcBef>
                <a:spcPts val="0"/>
              </a:spcBef>
              <a:buClr>
                <a:srgbClr val="000000"/>
              </a:buClr>
              <a:buSzPct val="25000"/>
              <a:buFont typeface="Arial"/>
              <a:buNone/>
            </a:pPr>
            <a:fld id="{00000000-1234-1234-1234-123412341234}" type="slidenum">
              <a:rPr lang="fr"/>
              <a:t>8</a:t>
            </a:fld>
            <a:endParaRPr lang="fr"/>
          </a:p>
        </p:txBody>
      </p:sp>
      <p:sp>
        <p:nvSpPr>
          <p:cNvPr id="202" name="Shape 202"/>
          <p:cNvSpPr txBox="1"/>
          <p:nvPr/>
        </p:nvSpPr>
        <p:spPr>
          <a:xfrm>
            <a:off x="142875" y="4777328"/>
            <a:ext cx="3884400" cy="2538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200" i="1">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80</a:t>
            </a:fld>
            <a:endParaRPr lang="fr" sz="900">
              <a:solidFill>
                <a:srgbClr val="888888"/>
              </a:solidFill>
              <a:latin typeface="Calibri"/>
              <a:ea typeface="Calibri"/>
              <a:cs typeface="Calibri"/>
              <a:sym typeface="Calibri"/>
            </a:endParaRPr>
          </a:p>
        </p:txBody>
      </p:sp>
      <p:sp>
        <p:nvSpPr>
          <p:cNvPr id="860" name="Shape 860"/>
          <p:cNvSpPr txBox="1">
            <a:spLocks noGrp="1"/>
          </p:cNvSpPr>
          <p:nvPr>
            <p:ph type="title"/>
          </p:nvPr>
        </p:nvSpPr>
        <p:spPr>
          <a:xfrm>
            <a:off x="203048" y="77074"/>
            <a:ext cx="8610600" cy="7608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modèles de substitution nucléotidique : un aperçu</a:t>
            </a:r>
          </a:p>
        </p:txBody>
      </p:sp>
      <p:pic>
        <p:nvPicPr>
          <p:cNvPr id="861" name="Shape 861"/>
          <p:cNvPicPr preferRelativeResize="0"/>
          <p:nvPr/>
        </p:nvPicPr>
        <p:blipFill rotWithShape="1">
          <a:blip r:embed="rId3">
            <a:alphaModFix/>
          </a:blip>
          <a:srcRect/>
          <a:stretch/>
        </p:blipFill>
        <p:spPr>
          <a:xfrm>
            <a:off x="1468800" y="734477"/>
            <a:ext cx="5389311" cy="429533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81</a:t>
            </a:fld>
            <a:endParaRPr lang="fr" sz="900">
              <a:solidFill>
                <a:srgbClr val="888888"/>
              </a:solidFill>
              <a:latin typeface="Calibri"/>
              <a:ea typeface="Calibri"/>
              <a:cs typeface="Calibri"/>
              <a:sym typeface="Calibri"/>
            </a:endParaRPr>
          </a:p>
        </p:txBody>
      </p:sp>
      <p:sp>
        <p:nvSpPr>
          <p:cNvPr id="868" name="Shape 868"/>
          <p:cNvSpPr txBox="1">
            <a:spLocks noGrp="1"/>
          </p:cNvSpPr>
          <p:nvPr>
            <p:ph type="title"/>
          </p:nvPr>
        </p:nvSpPr>
        <p:spPr>
          <a:xfrm>
            <a:off x="565005" y="8660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700" b="1">
                <a:solidFill>
                  <a:srgbClr val="5B9BD5"/>
                </a:solidFill>
                <a:latin typeface="Trebuchet MS"/>
                <a:ea typeface="Trebuchet MS"/>
                <a:cs typeface="Trebuchet MS"/>
                <a:sym typeface="Trebuchet MS"/>
              </a:rPr>
              <a:t>Choix d’un modèle nucléotidique</a:t>
            </a:r>
          </a:p>
        </p:txBody>
      </p:sp>
      <p:sp>
        <p:nvSpPr>
          <p:cNvPr id="869" name="Shape 869"/>
          <p:cNvSpPr txBox="1">
            <a:spLocks noGrp="1"/>
          </p:cNvSpPr>
          <p:nvPr>
            <p:ph type="body" idx="1"/>
          </p:nvPr>
        </p:nvSpPr>
        <p:spPr>
          <a:xfrm>
            <a:off x="489600" y="872243"/>
            <a:ext cx="8228100" cy="3873300"/>
          </a:xfrm>
          <a:prstGeom prst="rect">
            <a:avLst/>
          </a:prstGeom>
          <a:noFill/>
          <a:ln>
            <a:noFill/>
          </a:ln>
        </p:spPr>
        <p:txBody>
          <a:bodyPr lIns="68575" tIns="17200" rIns="68575" bIns="34275" anchor="t" anchorCtr="0">
            <a:noAutofit/>
          </a:bodyPr>
          <a:lstStyle/>
          <a:p>
            <a:pPr marL="457200" lvl="0" indent="-342900" rtl="0">
              <a:lnSpc>
                <a:spcPct val="120000"/>
              </a:lnSpc>
              <a:spcBef>
                <a:spcPts val="700"/>
              </a:spcBef>
              <a:buClr>
                <a:srgbClr val="000000"/>
              </a:buClr>
              <a:buSzPct val="100000"/>
            </a:pPr>
            <a:r>
              <a:rPr lang="fr" sz="1800">
                <a:solidFill>
                  <a:srgbClr val="000000"/>
                </a:solidFill>
              </a:rPr>
              <a:t>L’utilisation d’un modèle donnée détermine les </a:t>
            </a:r>
            <a:r>
              <a:rPr lang="fr" sz="1800" b="1">
                <a:solidFill>
                  <a:srgbClr val="000000"/>
                </a:solidFill>
              </a:rPr>
              <a:t>longueurs des branches</a:t>
            </a:r>
            <a:r>
              <a:rPr lang="fr" sz="1800">
                <a:solidFill>
                  <a:srgbClr val="000000"/>
                </a:solidFill>
              </a:rPr>
              <a:t> de l’arbre et peut parfois changer sa topologie</a:t>
            </a:r>
          </a:p>
          <a:p>
            <a:pPr marL="457200" lvl="0" indent="-342900" rtl="0">
              <a:lnSpc>
                <a:spcPct val="120000"/>
              </a:lnSpc>
              <a:spcBef>
                <a:spcPts val="700"/>
              </a:spcBef>
              <a:buClr>
                <a:srgbClr val="000000"/>
              </a:buClr>
              <a:buSzPct val="100000"/>
            </a:pPr>
            <a:r>
              <a:rPr lang="fr" sz="1800" b="1">
                <a:solidFill>
                  <a:srgbClr val="000000"/>
                </a:solidFill>
              </a:rPr>
              <a:t>Conseils</a:t>
            </a:r>
          </a:p>
          <a:p>
            <a:pPr marL="914400" lvl="0" indent="-342900" rtl="0">
              <a:lnSpc>
                <a:spcPct val="120000"/>
              </a:lnSpc>
              <a:spcBef>
                <a:spcPts val="600"/>
              </a:spcBef>
              <a:buClr>
                <a:srgbClr val="000000"/>
              </a:buClr>
              <a:buSzPct val="100000"/>
              <a:buFont typeface="Calibri"/>
            </a:pPr>
            <a:r>
              <a:rPr lang="fr" sz="1800">
                <a:solidFill>
                  <a:srgbClr val="000000"/>
                </a:solidFill>
              </a:rPr>
              <a:t>Aller du modèle le plus simple vers le plus complexe </a:t>
            </a:r>
          </a:p>
          <a:p>
            <a:pPr marL="914400" lvl="0" indent="-342900" rtl="0">
              <a:lnSpc>
                <a:spcPct val="120000"/>
              </a:lnSpc>
              <a:spcBef>
                <a:spcPts val="600"/>
              </a:spcBef>
              <a:buClr>
                <a:srgbClr val="000000"/>
              </a:buClr>
              <a:buSzPct val="100000"/>
            </a:pPr>
            <a:r>
              <a:rPr lang="fr" sz="1800">
                <a:solidFill>
                  <a:srgbClr val="000000"/>
                </a:solidFill>
              </a:rPr>
              <a:t>le modèle </a:t>
            </a:r>
            <a:r>
              <a:rPr lang="fr" sz="1800" b="1">
                <a:solidFill>
                  <a:srgbClr val="000000"/>
                </a:solidFill>
              </a:rPr>
              <a:t>GTR (General Time Reversible)</a:t>
            </a:r>
            <a:r>
              <a:rPr lang="fr" sz="1800">
                <a:solidFill>
                  <a:srgbClr val="000000"/>
                </a:solidFill>
              </a:rPr>
              <a:t> est le plus complexe (9 paramètres)</a:t>
            </a:r>
          </a:p>
          <a:p>
            <a:pPr marL="914400" lvl="0" indent="-342900" algn="just" rtl="0">
              <a:spcBef>
                <a:spcPts val="0"/>
              </a:spcBef>
              <a:buClr>
                <a:srgbClr val="000000"/>
              </a:buClr>
              <a:buSzPct val="100000"/>
              <a:buFont typeface="Calibri"/>
            </a:pPr>
            <a:r>
              <a:rPr lang="fr" sz="1800"/>
              <a:t>On peut effectuer un test statistique pour choisir le modèle le plus pertinent (LRT, AIC, BIC)</a:t>
            </a:r>
          </a:p>
          <a:p>
            <a:pPr marL="0" lvl="0" indent="0" algn="just" rtl="0">
              <a:spcBef>
                <a:spcPts val="0"/>
              </a:spcBef>
              <a:buNone/>
            </a:pPr>
            <a:endParaRPr sz="1800"/>
          </a:p>
          <a:p>
            <a:pPr marL="0" lvl="0" indent="0" rtl="0">
              <a:lnSpc>
                <a:spcPct val="120000"/>
              </a:lnSpc>
              <a:spcBef>
                <a:spcPts val="700"/>
              </a:spcBef>
              <a:buNone/>
            </a:pPr>
            <a:r>
              <a:rPr lang="fr" sz="1800">
                <a:solidFill>
                  <a:srgbClr val="FF0000"/>
                </a:solidFill>
              </a:rPr>
              <a:t>Il est recommandé d’expérimenter ! </a:t>
            </a:r>
          </a:p>
          <a:p>
            <a:pPr marL="76200" marR="0" lvl="0" indent="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82</a:t>
            </a:fld>
            <a:endParaRPr lang="fr" sz="900">
              <a:solidFill>
                <a:srgbClr val="888888"/>
              </a:solidFill>
              <a:latin typeface="Calibri"/>
              <a:ea typeface="Calibri"/>
              <a:cs typeface="Calibri"/>
              <a:sym typeface="Calibri"/>
            </a:endParaRPr>
          </a:p>
        </p:txBody>
      </p:sp>
      <p:sp>
        <p:nvSpPr>
          <p:cNvPr id="876" name="Shape 876"/>
          <p:cNvSpPr txBox="1">
            <a:spLocks noGrp="1"/>
          </p:cNvSpPr>
          <p:nvPr>
            <p:ph type="title"/>
          </p:nvPr>
        </p:nvSpPr>
        <p:spPr>
          <a:xfrm>
            <a:off x="117330" y="10565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modèles de substitution protéiques</a:t>
            </a:r>
          </a:p>
        </p:txBody>
      </p:sp>
      <p:sp>
        <p:nvSpPr>
          <p:cNvPr id="877" name="Shape 877"/>
          <p:cNvSpPr txBox="1">
            <a:spLocks noGrp="1"/>
          </p:cNvSpPr>
          <p:nvPr>
            <p:ph type="body" idx="1"/>
          </p:nvPr>
        </p:nvSpPr>
        <p:spPr>
          <a:xfrm>
            <a:off x="401760" y="985063"/>
            <a:ext cx="8228160" cy="3521169"/>
          </a:xfrm>
          <a:prstGeom prst="rect">
            <a:avLst/>
          </a:prstGeom>
          <a:noFill/>
          <a:ln>
            <a:noFill/>
          </a:ln>
        </p:spPr>
        <p:txBody>
          <a:bodyPr lIns="68575" tIns="17200" rIns="68575" bIns="34275" anchor="t" anchorCtr="0">
            <a:noAutofit/>
          </a:bodyPr>
          <a:lstStyle/>
          <a:p>
            <a:pPr marL="457200" marR="0" lvl="0" indent="-342900" algn="l" rtl="0">
              <a:lnSpc>
                <a:spcPct val="90000"/>
              </a:lnSpc>
              <a:spcBef>
                <a:spcPts val="0"/>
              </a:spcBef>
              <a:spcAft>
                <a:spcPts val="0"/>
              </a:spcAft>
              <a:buSzPct val="100000"/>
            </a:pPr>
            <a:r>
              <a:rPr lang="fr" sz="1800" b="1"/>
              <a:t>Concept similaire : les substitutions multiples d'acides aminés conduisent à une sous-estimation des distances d'évolution entre deux protéines homologues.</a:t>
            </a:r>
          </a:p>
          <a:p>
            <a:pPr marL="0" marR="0" lvl="0" indent="0" algn="l" rtl="0">
              <a:lnSpc>
                <a:spcPct val="90000"/>
              </a:lnSpc>
              <a:spcBef>
                <a:spcPts val="0"/>
              </a:spcBef>
              <a:spcAft>
                <a:spcPts val="0"/>
              </a:spcAft>
              <a:buNone/>
            </a:pPr>
            <a:endParaRPr sz="1800" b="1"/>
          </a:p>
          <a:p>
            <a:pPr marL="457200" marR="0" lvl="0" indent="-342900" algn="l" rtl="0">
              <a:lnSpc>
                <a:spcPct val="90000"/>
              </a:lnSpc>
              <a:spcBef>
                <a:spcPts val="0"/>
              </a:spcBef>
              <a:spcAft>
                <a:spcPts val="0"/>
              </a:spcAft>
              <a:buSzPct val="100000"/>
            </a:pPr>
            <a:r>
              <a:rPr lang="fr" sz="1800"/>
              <a:t>La fréquence de substitution des acides aminés dépend de l'AA: elle est plus élevée entre les acides aminés proches en terme de propriétés physiques (polarité, hydrophobicité, ...)</a:t>
            </a:r>
          </a:p>
          <a:p>
            <a:pPr marL="0" marR="0" lvl="0" indent="0" algn="l" rtl="0">
              <a:lnSpc>
                <a:spcPct val="90000"/>
              </a:lnSpc>
              <a:spcBef>
                <a:spcPts val="0"/>
              </a:spcBef>
              <a:spcAft>
                <a:spcPts val="0"/>
              </a:spcAft>
              <a:buNone/>
            </a:pPr>
            <a:endParaRPr sz="1800"/>
          </a:p>
          <a:p>
            <a:pPr marL="457200" marR="0" lvl="0" indent="-342900" algn="l" rtl="0">
              <a:lnSpc>
                <a:spcPct val="90000"/>
              </a:lnSpc>
              <a:spcBef>
                <a:spcPts val="0"/>
              </a:spcBef>
              <a:spcAft>
                <a:spcPts val="0"/>
              </a:spcAft>
              <a:buSzPct val="100000"/>
            </a:pPr>
            <a:r>
              <a:rPr lang="fr" sz="1800"/>
              <a:t>Trop de paramètres (190) pour estimer les paramètres du modèle probabiliste =&gt; des </a:t>
            </a:r>
            <a:r>
              <a:rPr lang="fr" sz="1800" b="1"/>
              <a:t>modèles empiriques </a:t>
            </a:r>
            <a:r>
              <a:rPr lang="fr" sz="1800"/>
              <a:t>sont utilisés</a:t>
            </a:r>
          </a:p>
          <a:p>
            <a:pPr marL="0" marR="0" lvl="0" indent="0" algn="l" rtl="0">
              <a:lnSpc>
                <a:spcPct val="90000"/>
              </a:lnSpc>
              <a:spcBef>
                <a:spcPts val="0"/>
              </a:spcBef>
              <a:spcAft>
                <a:spcPts val="0"/>
              </a:spcAft>
              <a:buNone/>
            </a:pPr>
            <a:endParaRPr sz="1800"/>
          </a:p>
          <a:p>
            <a:pPr marL="457200" marR="0" lvl="0" indent="-342900" algn="l" rtl="0">
              <a:lnSpc>
                <a:spcPct val="90000"/>
              </a:lnSpc>
              <a:spcBef>
                <a:spcPts val="0"/>
              </a:spcBef>
              <a:spcAft>
                <a:spcPts val="0"/>
              </a:spcAft>
              <a:buSzPct val="100000"/>
            </a:pPr>
            <a:r>
              <a:rPr lang="fr" sz="1800"/>
              <a:t>Le taux de transition entre les acides aminés sont estimés à partir de grands alignements de référence obtenus par concaténation de plusieurs protéines homologues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83</a:t>
            </a:fld>
            <a:endParaRPr lang="fr" sz="900">
              <a:solidFill>
                <a:srgbClr val="888888"/>
              </a:solidFill>
              <a:latin typeface="Calibri"/>
              <a:ea typeface="Calibri"/>
              <a:cs typeface="Calibri"/>
              <a:sym typeface="Calibri"/>
            </a:endParaRPr>
          </a:p>
        </p:txBody>
      </p:sp>
      <p:sp>
        <p:nvSpPr>
          <p:cNvPr id="884" name="Shape 884"/>
          <p:cNvSpPr txBox="1">
            <a:spLocks noGrp="1"/>
          </p:cNvSpPr>
          <p:nvPr>
            <p:ph type="title"/>
          </p:nvPr>
        </p:nvSpPr>
        <p:spPr>
          <a:xfrm>
            <a:off x="231623" y="96125"/>
            <a:ext cx="8195400" cy="7365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principaux modèles d’évolution protéique</a:t>
            </a:r>
          </a:p>
        </p:txBody>
      </p:sp>
      <p:sp>
        <p:nvSpPr>
          <p:cNvPr id="885" name="Shape 885"/>
          <p:cNvSpPr txBox="1">
            <a:spLocks noGrp="1"/>
          </p:cNvSpPr>
          <p:nvPr>
            <p:ph type="body" idx="1"/>
          </p:nvPr>
        </p:nvSpPr>
        <p:spPr>
          <a:xfrm>
            <a:off x="215275" y="3436722"/>
            <a:ext cx="8228100" cy="1043400"/>
          </a:xfrm>
          <a:prstGeom prst="rect">
            <a:avLst/>
          </a:prstGeom>
          <a:noFill/>
          <a:ln>
            <a:noFill/>
          </a:ln>
        </p:spPr>
        <p:txBody>
          <a:bodyPr lIns="68575" tIns="17200" rIns="68575" bIns="34275" anchor="t" anchorCtr="0">
            <a:noAutofit/>
          </a:bodyPr>
          <a:lstStyle/>
          <a:p>
            <a:pPr marL="457200" lvl="0" indent="-342900" algn="just" rtl="0">
              <a:spcBef>
                <a:spcPts val="0"/>
              </a:spcBef>
              <a:buSzPct val="100000"/>
            </a:pPr>
            <a:r>
              <a:rPr lang="fr" sz="1800"/>
              <a:t>Les modèles WAG et LG sont les modèles les plus utilisés</a:t>
            </a:r>
          </a:p>
          <a:p>
            <a:pPr marL="457200" marR="0" lvl="0" indent="-342900" algn="just" rtl="0">
              <a:lnSpc>
                <a:spcPct val="90000"/>
              </a:lnSpc>
              <a:spcBef>
                <a:spcPts val="0"/>
              </a:spcBef>
              <a:buSzPct val="100000"/>
            </a:pPr>
            <a:r>
              <a:rPr lang="fr" sz="1800"/>
              <a:t>On peut effectuer un test statistique pour choisir le modèle le plus pertinent  (LRT, AIC, BIC)</a:t>
            </a:r>
          </a:p>
          <a:p>
            <a:pPr marL="0" marR="0" lvl="1" indent="0" algn="just" rtl="0">
              <a:lnSpc>
                <a:spcPct val="90000"/>
              </a:lnSpc>
              <a:spcBef>
                <a:spcPts val="0"/>
              </a:spcBef>
              <a:buClr>
                <a:schemeClr val="dk1"/>
              </a:buClr>
              <a:buSzPct val="25000"/>
              <a:buFont typeface="Noto Sans Symbols"/>
              <a:buNone/>
            </a:pPr>
            <a:endParaRPr/>
          </a:p>
          <a:p>
            <a:pPr marL="838200" marR="0" lvl="1" indent="-431800" algn="just" rtl="0">
              <a:lnSpc>
                <a:spcPct val="90000"/>
              </a:lnSpc>
              <a:spcBef>
                <a:spcPts val="0"/>
              </a:spcBef>
              <a:buClr>
                <a:schemeClr val="dk1"/>
              </a:buClr>
              <a:buSzPct val="25000"/>
              <a:buFont typeface="Noto Sans Symbols"/>
              <a:buNone/>
            </a:pPr>
            <a:endParaRPr b="1"/>
          </a:p>
        </p:txBody>
      </p:sp>
      <p:graphicFrame>
        <p:nvGraphicFramePr>
          <p:cNvPr id="886" name="Shape 886"/>
          <p:cNvGraphicFramePr/>
          <p:nvPr/>
        </p:nvGraphicFramePr>
        <p:xfrm>
          <a:off x="1175490" y="954971"/>
          <a:ext cx="6401100" cy="2319125"/>
        </p:xfrm>
        <a:graphic>
          <a:graphicData uri="http://schemas.openxmlformats.org/drawingml/2006/table">
            <a:tbl>
              <a:tblPr firstRow="1" bandRow="1">
                <a:noFill/>
                <a:tableStyleId>{EE6411CC-25CC-4B42-AA2B-0CE1C28CB047}</a:tableStyleId>
              </a:tblPr>
              <a:tblGrid>
                <a:gridCol w="2133700"/>
                <a:gridCol w="2133700"/>
                <a:gridCol w="2133700"/>
              </a:tblGrid>
              <a:tr h="252300">
                <a:tc>
                  <a:txBody>
                    <a:bodyPr/>
                    <a:lstStyle/>
                    <a:p>
                      <a:pPr marL="0" marR="0" lvl="0" indent="0" algn="l" rtl="0">
                        <a:spcBef>
                          <a:spcPts val="0"/>
                        </a:spcBef>
                        <a:buSzPct val="25000"/>
                        <a:buNone/>
                      </a:pPr>
                      <a:r>
                        <a:rPr lang="fr" sz="1200" u="none" strike="noStrike" cap="none">
                          <a:solidFill>
                            <a:schemeClr val="dk1"/>
                          </a:solidFill>
                        </a:rPr>
                        <a:t>Model</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Dataset</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Ref</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2300">
                <a:tc>
                  <a:txBody>
                    <a:bodyPr/>
                    <a:lstStyle/>
                    <a:p>
                      <a:pPr marL="0" marR="0" lvl="0" indent="0" algn="l" rtl="0">
                        <a:spcBef>
                          <a:spcPts val="0"/>
                        </a:spcBef>
                        <a:buSzPct val="25000"/>
                        <a:buNone/>
                      </a:pPr>
                      <a:r>
                        <a:rPr lang="fr" sz="1200">
                          <a:solidFill>
                            <a:schemeClr val="dk1"/>
                          </a:solidFill>
                        </a:rPr>
                        <a:t>Poisson</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fr" sz="1200">
                          <a:solidFill>
                            <a:schemeClr val="dk1"/>
                          </a:solidFill>
                        </a:rPr>
                        <a:t>Poisson process</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Zuckerkandl, 1965</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2125">
                <a:tc>
                  <a:txBody>
                    <a:bodyPr/>
                    <a:lstStyle/>
                    <a:p>
                      <a:pPr marL="0" marR="0" lvl="0" indent="0" algn="l" rtl="0">
                        <a:lnSpc>
                          <a:spcPct val="100000"/>
                        </a:lnSpc>
                        <a:spcBef>
                          <a:spcPts val="0"/>
                        </a:spcBef>
                        <a:spcAft>
                          <a:spcPts val="0"/>
                        </a:spcAft>
                        <a:buClr>
                          <a:schemeClr val="dk1"/>
                        </a:buClr>
                        <a:buSzPct val="25000"/>
                        <a:buFont typeface="Calibri"/>
                        <a:buNone/>
                      </a:pPr>
                      <a:r>
                        <a:rPr lang="fr" sz="1200">
                          <a:solidFill>
                            <a:schemeClr val="dk1"/>
                          </a:solidFill>
                        </a:rPr>
                        <a:t>PAM</a:t>
                      </a:r>
                    </a:p>
                    <a:p>
                      <a:pPr marL="0" marR="0" lvl="0" indent="0" algn="l" rtl="0">
                        <a:spcBef>
                          <a:spcPts val="0"/>
                        </a:spcBef>
                        <a:buSzPct val="25000"/>
                        <a:buNone/>
                      </a:pPr>
                      <a:endParaRPr sz="1200">
                        <a:solidFill>
                          <a:schemeClr val="dk1"/>
                        </a:solidFill>
                      </a:endParaRP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fr" sz="1200" b="0"/>
                        <a:t>1300 protein sequences </a:t>
                      </a:r>
                      <a:r>
                        <a:rPr lang="fr" sz="1200"/>
                        <a:t>from 71 homolog families</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fr" sz="1200">
                          <a:solidFill>
                            <a:schemeClr val="dk1"/>
                          </a:solidFill>
                        </a:rPr>
                        <a:t>Dayhoff 1978</a:t>
                      </a:r>
                    </a:p>
                    <a:p>
                      <a:pPr marL="0" marR="0" lvl="0" indent="0" algn="l" rtl="0">
                        <a:spcBef>
                          <a:spcPts val="0"/>
                        </a:spcBef>
                        <a:buSzPct val="25000"/>
                        <a:buNone/>
                      </a:pPr>
                      <a:endParaRPr sz="1200">
                        <a:solidFill>
                          <a:schemeClr val="dk1"/>
                        </a:solidFill>
                      </a:endParaRP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5500">
                <a:tc>
                  <a:txBody>
                    <a:bodyPr/>
                    <a:lstStyle/>
                    <a:p>
                      <a:pPr marL="0" marR="0" lvl="0" indent="0" algn="l" rtl="0">
                        <a:spcBef>
                          <a:spcPts val="0"/>
                        </a:spcBef>
                        <a:buSzPct val="25000"/>
                        <a:buNone/>
                      </a:pPr>
                      <a:r>
                        <a:rPr lang="fr" sz="1200">
                          <a:solidFill>
                            <a:schemeClr val="dk1"/>
                          </a:solidFill>
                        </a:rPr>
                        <a:t>Blosum</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Extension of PAM dataset</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Henikoff 1992</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2300">
                <a:tc>
                  <a:txBody>
                    <a:bodyPr/>
                    <a:lstStyle/>
                    <a:p>
                      <a:pPr marL="0" marR="0" lvl="0" indent="0" algn="l" rtl="0">
                        <a:spcBef>
                          <a:spcPts val="0"/>
                        </a:spcBef>
                        <a:buSzPct val="25000"/>
                        <a:buNone/>
                      </a:pPr>
                      <a:r>
                        <a:rPr lang="fr" sz="1200">
                          <a:solidFill>
                            <a:schemeClr val="dk1"/>
                          </a:solidFill>
                        </a:rPr>
                        <a:t>JTT</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t>16 300 sequences</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Jones 1992</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2300">
                <a:tc>
                  <a:txBody>
                    <a:bodyPr/>
                    <a:lstStyle/>
                    <a:p>
                      <a:pPr marL="0" marR="0" lvl="0" indent="0" algn="l" rtl="0">
                        <a:spcBef>
                          <a:spcPts val="0"/>
                        </a:spcBef>
                        <a:buSzPct val="25000"/>
                        <a:buNone/>
                      </a:pPr>
                      <a:r>
                        <a:rPr lang="fr" sz="1200">
                          <a:solidFill>
                            <a:schemeClr val="dk1"/>
                          </a:solidFill>
                        </a:rPr>
                        <a:t>mtREV</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Mitochondrial DNA</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a:solidFill>
                            <a:schemeClr val="dk1"/>
                          </a:solidFill>
                        </a:rPr>
                        <a:t>Adachi 1996</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2300">
                <a:tc>
                  <a:txBody>
                    <a:bodyPr/>
                    <a:lstStyle/>
                    <a:p>
                      <a:pPr marL="0" marR="0" lvl="0" indent="0" algn="l" rtl="0">
                        <a:spcBef>
                          <a:spcPts val="0"/>
                        </a:spcBef>
                        <a:buSzPct val="25000"/>
                        <a:buNone/>
                      </a:pPr>
                      <a:r>
                        <a:rPr lang="fr" sz="1200" b="1">
                          <a:solidFill>
                            <a:schemeClr val="dk1"/>
                          </a:solidFill>
                        </a:rPr>
                        <a:t>WAG &amp; LG</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b="1">
                          <a:solidFill>
                            <a:schemeClr val="dk1"/>
                          </a:solidFill>
                        </a:rPr>
                        <a:t>Likehood methods</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fr" sz="1200" b="1">
                          <a:solidFill>
                            <a:schemeClr val="dk1"/>
                          </a:solidFill>
                        </a:rPr>
                        <a:t>Whelan 2001</a:t>
                      </a:r>
                    </a:p>
                  </a:txBody>
                  <a:tcPr marL="82950" marR="82950" marT="31100" marB="311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84</a:t>
            </a:fld>
            <a:endParaRPr lang="fr" sz="900">
              <a:solidFill>
                <a:srgbClr val="888888"/>
              </a:solidFill>
              <a:latin typeface="Calibri"/>
              <a:ea typeface="Calibri"/>
              <a:cs typeface="Calibri"/>
              <a:sym typeface="Calibri"/>
            </a:endParaRPr>
          </a:p>
        </p:txBody>
      </p:sp>
      <p:sp>
        <p:nvSpPr>
          <p:cNvPr id="893" name="Shape 893"/>
          <p:cNvSpPr txBox="1">
            <a:spLocks noGrp="1"/>
          </p:cNvSpPr>
          <p:nvPr>
            <p:ph type="title"/>
          </p:nvPr>
        </p:nvSpPr>
        <p:spPr>
          <a:xfrm>
            <a:off x="145905" y="1151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modèles protéiques : exemple</a:t>
            </a:r>
          </a:p>
        </p:txBody>
      </p:sp>
      <p:sp>
        <p:nvSpPr>
          <p:cNvPr id="894" name="Shape 894"/>
          <p:cNvSpPr txBox="1">
            <a:spLocks noGrp="1"/>
          </p:cNvSpPr>
          <p:nvPr>
            <p:ph type="body" idx="1"/>
          </p:nvPr>
        </p:nvSpPr>
        <p:spPr>
          <a:xfrm>
            <a:off x="401760" y="838168"/>
            <a:ext cx="8228160" cy="1518639"/>
          </a:xfrm>
          <a:prstGeom prst="rect">
            <a:avLst/>
          </a:prstGeom>
          <a:noFill/>
          <a:ln>
            <a:noFill/>
          </a:ln>
        </p:spPr>
        <p:txBody>
          <a:bodyPr lIns="68575" tIns="17200" rIns="68575" bIns="34275" anchor="t" anchorCtr="0">
            <a:noAutofit/>
          </a:bodyPr>
          <a:lstStyle/>
          <a:p>
            <a:pPr marL="0" marR="0" lvl="0" indent="0" algn="l" rtl="0">
              <a:lnSpc>
                <a:spcPct val="90000"/>
              </a:lnSpc>
              <a:spcBef>
                <a:spcPts val="0"/>
              </a:spcBef>
              <a:spcAft>
                <a:spcPts val="0"/>
              </a:spcAft>
              <a:buNone/>
            </a:pPr>
            <a:r>
              <a:rPr lang="fr" sz="2000" b="0" i="0" u="none" strike="noStrike" cap="none">
                <a:solidFill>
                  <a:schemeClr val="dk1"/>
                </a:solidFill>
                <a:latin typeface="Calibri"/>
                <a:ea typeface="Calibri"/>
                <a:cs typeface="Calibri"/>
                <a:sym typeface="Calibri"/>
              </a:rPr>
              <a:t>JTT (1992, 16 300 sequences) vs mtREV (for mitochondrial proteins)</a:t>
            </a:r>
          </a:p>
          <a:p>
            <a:pPr marL="330200" marR="0" lvl="0" indent="-254000" algn="l" rtl="0">
              <a:lnSpc>
                <a:spcPct val="90000"/>
              </a:lnSpc>
              <a:spcBef>
                <a:spcPts val="800"/>
              </a:spcBef>
              <a:spcAft>
                <a:spcPts val="0"/>
              </a:spcAft>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a:p>
            <a:pPr marL="1295400" marR="0" lvl="1" indent="-431800" algn="l" rtl="0">
              <a:lnSpc>
                <a:spcPct val="90000"/>
              </a:lnSpc>
              <a:spcBef>
                <a:spcPts val="400"/>
              </a:spcBef>
              <a:buClr>
                <a:schemeClr val="dk1"/>
              </a:buClr>
              <a:buSzPct val="25000"/>
              <a:buFont typeface="Noto Sans Symbols"/>
              <a:buNone/>
            </a:pPr>
            <a:endParaRPr sz="1800" b="0" i="0" u="none" strike="noStrike" cap="none">
              <a:solidFill>
                <a:schemeClr val="dk1"/>
              </a:solidFill>
              <a:latin typeface="Calibri"/>
              <a:ea typeface="Calibri"/>
              <a:cs typeface="Calibri"/>
              <a:sym typeface="Calibri"/>
            </a:endParaRPr>
          </a:p>
        </p:txBody>
      </p:sp>
      <p:pic>
        <p:nvPicPr>
          <p:cNvPr id="895" name="Shape 895"/>
          <p:cNvPicPr preferRelativeResize="0"/>
          <p:nvPr/>
        </p:nvPicPr>
        <p:blipFill rotWithShape="1">
          <a:blip r:embed="rId3">
            <a:alphaModFix/>
          </a:blip>
          <a:srcRect/>
          <a:stretch/>
        </p:blipFill>
        <p:spPr>
          <a:xfrm>
            <a:off x="884159" y="1676336"/>
            <a:ext cx="7279200" cy="292926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85</a:t>
            </a:fld>
            <a:endParaRPr lang="fr" sz="900">
              <a:solidFill>
                <a:srgbClr val="888888"/>
              </a:solidFill>
              <a:latin typeface="Calibri"/>
              <a:ea typeface="Calibri"/>
              <a:cs typeface="Calibri"/>
              <a:sym typeface="Calibri"/>
            </a:endParaRPr>
          </a:p>
        </p:txBody>
      </p:sp>
      <p:sp>
        <p:nvSpPr>
          <p:cNvPr id="902" name="Shape 902"/>
          <p:cNvSpPr txBox="1">
            <a:spLocks noGrp="1"/>
          </p:cNvSpPr>
          <p:nvPr>
            <p:ph type="title"/>
          </p:nvPr>
        </p:nvSpPr>
        <p:spPr>
          <a:xfrm>
            <a:off x="174480" y="162806"/>
            <a:ext cx="7083569" cy="723019"/>
          </a:xfrm>
          <a:prstGeom prst="rect">
            <a:avLst/>
          </a:prstGeom>
          <a:noFill/>
          <a:ln>
            <a:noFill/>
          </a:ln>
        </p:spPr>
        <p:txBody>
          <a:bodyPr lIns="68575" tIns="10200" rIns="68575" bIns="34275" anchor="ctr" anchorCtr="0">
            <a:noAutofit/>
          </a:bodyPr>
          <a:lstStyle/>
          <a:p>
            <a:pPr marL="330200" marR="0" lvl="0" indent="-254000" algn="l" rtl="0">
              <a:lnSpc>
                <a:spcPct val="90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méthodes d’inférence phylogénétique</a:t>
            </a:r>
          </a:p>
        </p:txBody>
      </p:sp>
      <p:graphicFrame>
        <p:nvGraphicFramePr>
          <p:cNvPr id="903" name="Shape 903"/>
          <p:cNvGraphicFramePr/>
          <p:nvPr/>
        </p:nvGraphicFramePr>
        <p:xfrm>
          <a:off x="768959" y="1369583"/>
          <a:ext cx="8006375" cy="2788775"/>
        </p:xfrm>
        <a:graphic>
          <a:graphicData uri="http://schemas.openxmlformats.org/drawingml/2006/table">
            <a:tbl>
              <a:tblPr>
                <a:noFill/>
                <a:tableStyleId>{EE6411CC-25CC-4B42-AA2B-0CE1C28CB047}</a:tableStyleId>
              </a:tblPr>
              <a:tblGrid>
                <a:gridCol w="1743825"/>
                <a:gridCol w="3065750"/>
                <a:gridCol w="3196800"/>
              </a:tblGrid>
              <a:tr h="233350">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000000"/>
                          </a:solidFill>
                          <a:latin typeface="Arial"/>
                          <a:ea typeface="Arial"/>
                          <a:cs typeface="Arial"/>
                          <a:sym typeface="Arial"/>
                        </a:rPr>
                        <a:t>Input data</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000000"/>
                          </a:solidFill>
                          <a:latin typeface="Arial"/>
                          <a:ea typeface="Arial"/>
                          <a:cs typeface="Arial"/>
                          <a:sym typeface="Arial"/>
                        </a:rPr>
                        <a:t>Method</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000000"/>
                          </a:solidFill>
                          <a:latin typeface="Arial"/>
                          <a:ea typeface="Arial"/>
                          <a:cs typeface="Arial"/>
                          <a:sym typeface="Arial"/>
                        </a:rPr>
                        <a:t>Principle of the algorithms</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6950">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5B9BD5"/>
                          </a:solidFill>
                          <a:latin typeface="Arial"/>
                          <a:ea typeface="Arial"/>
                          <a:cs typeface="Arial"/>
                          <a:sym typeface="Arial"/>
                        </a:rPr>
                        <a:t>Distance matrix</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5B9BD5"/>
                          </a:solidFill>
                          <a:latin typeface="Arial"/>
                          <a:ea typeface="Arial"/>
                          <a:cs typeface="Arial"/>
                          <a:sym typeface="Arial"/>
                        </a:rPr>
                        <a:t>Unweighted Pair Group Method (UPGMA)</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5B9BD5"/>
                          </a:solidFill>
                          <a:latin typeface="Arial"/>
                          <a:ea typeface="Arial"/>
                          <a:cs typeface="Arial"/>
                          <a:sym typeface="Arial"/>
                        </a:rPr>
                        <a:t>clustering</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3350">
                <a:tc>
                  <a:txBody>
                    <a:bodyPr/>
                    <a:lstStyle/>
                    <a:p>
                      <a:pPr marL="0" marR="0" lvl="0" indent="0" algn="l" rtl="0">
                        <a:lnSpc>
                          <a:spcPct val="93000"/>
                        </a:lnSpc>
                        <a:spcBef>
                          <a:spcPts val="0"/>
                        </a:spcBef>
                        <a:spcAft>
                          <a:spcPts val="0"/>
                        </a:spcAft>
                        <a:buClr>
                          <a:srgbClr val="000000"/>
                        </a:buClr>
                        <a:buSzPct val="25000"/>
                        <a:buFont typeface="Times New Roman"/>
                        <a:buNone/>
                      </a:pPr>
                      <a:endParaRPr sz="1200" b="1" i="0" u="none" strike="noStrike" cap="none">
                        <a:solidFill>
                          <a:srgbClr val="5B9BD5"/>
                        </a:solidFill>
                        <a:latin typeface="Arial"/>
                        <a:ea typeface="Arial"/>
                        <a:cs typeface="Arial"/>
                        <a:sym typeface="Arial"/>
                      </a:endParaRP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5B9BD5"/>
                          </a:solidFill>
                          <a:latin typeface="Arial"/>
                          <a:ea typeface="Arial"/>
                          <a:cs typeface="Arial"/>
                          <a:sym typeface="Arial"/>
                        </a:rPr>
                        <a:t>Neighbor-Joining (NJ)</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1" i="0" u="none" strike="noStrike" cap="none">
                          <a:solidFill>
                            <a:srgbClr val="5B9BD5"/>
                          </a:solidFill>
                          <a:latin typeface="Arial"/>
                          <a:ea typeface="Arial"/>
                          <a:cs typeface="Arial"/>
                          <a:sym typeface="Arial"/>
                        </a:rPr>
                        <a:t>clustering</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6950">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Character state</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Maximum Parsimony (MP)</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Search for the tree(s) of minimum character changes </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r>
              <a:tr h="927675">
                <a:tc>
                  <a:txBody>
                    <a:bodyPr/>
                    <a:lstStyle/>
                    <a:p>
                      <a:pPr marL="0" marR="0" lvl="0" indent="0" algn="l" rtl="0">
                        <a:lnSpc>
                          <a:spcPct val="93000"/>
                        </a:lnSpc>
                        <a:spcBef>
                          <a:spcPts val="0"/>
                        </a:spcBef>
                        <a:spcAft>
                          <a:spcPts val="0"/>
                        </a:spcAft>
                        <a:buClr>
                          <a:srgbClr val="000000"/>
                        </a:buClr>
                        <a:buSzPct val="25000"/>
                        <a:buFont typeface="Times New Roman"/>
                        <a:buNone/>
                      </a:pPr>
                      <a:endParaRPr sz="1200" b="0" i="1" u="none" strike="noStrike" cap="none">
                        <a:solidFill>
                          <a:srgbClr val="000000"/>
                        </a:solidFill>
                        <a:latin typeface="Arial"/>
                        <a:ea typeface="Arial"/>
                        <a:cs typeface="Arial"/>
                        <a:sym typeface="Arial"/>
                      </a:endParaRP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Maximum Likehood (ML)</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Search for the tree(s) that maximizes  the probability of observing the character states giving a tree topology and a model of evolution</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r>
              <a:tr h="580500">
                <a:tc>
                  <a:txBody>
                    <a:bodyPr/>
                    <a:lstStyle/>
                    <a:p>
                      <a:pPr marL="0" marR="0" lvl="0" indent="0" algn="l" rtl="0">
                        <a:lnSpc>
                          <a:spcPct val="93000"/>
                        </a:lnSpc>
                        <a:spcBef>
                          <a:spcPts val="0"/>
                        </a:spcBef>
                        <a:spcAft>
                          <a:spcPts val="0"/>
                        </a:spcAft>
                        <a:buClr>
                          <a:srgbClr val="000000"/>
                        </a:buClr>
                        <a:buSzPct val="25000"/>
                        <a:buFont typeface="Times New Roman"/>
                        <a:buNone/>
                      </a:pPr>
                      <a:endParaRPr sz="1200" b="0" i="1" u="none" strike="noStrike" cap="none">
                        <a:solidFill>
                          <a:srgbClr val="000000"/>
                        </a:solidFill>
                        <a:latin typeface="Arial"/>
                        <a:ea typeface="Arial"/>
                        <a:cs typeface="Arial"/>
                        <a:sym typeface="Arial"/>
                      </a:endParaRP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Bayesian Inference</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c>
                  <a:txBody>
                    <a:bodyPr/>
                    <a:lstStyle/>
                    <a:p>
                      <a:pPr marL="0" marR="0" lvl="0" indent="0" algn="l" rtl="0">
                        <a:lnSpc>
                          <a:spcPct val="93000"/>
                        </a:lnSpc>
                        <a:spcBef>
                          <a:spcPts val="0"/>
                        </a:spcBef>
                        <a:spcAft>
                          <a:spcPts val="0"/>
                        </a:spcAft>
                        <a:buClr>
                          <a:srgbClr val="000000"/>
                        </a:buClr>
                        <a:buSzPct val="25000"/>
                        <a:buFont typeface="Times New Roman"/>
                        <a:buNone/>
                      </a:pPr>
                      <a:r>
                        <a:rPr lang="fr" sz="1200" b="0" i="1" u="none" strike="noStrike" cap="none">
                          <a:solidFill>
                            <a:srgbClr val="000000"/>
                          </a:solidFill>
                          <a:latin typeface="Arial"/>
                          <a:ea typeface="Arial"/>
                          <a:cs typeface="Arial"/>
                          <a:sym typeface="Arial"/>
                        </a:rPr>
                        <a:t>Target a probability distribution of trees (set of possible trees for the data)</a:t>
                      </a:r>
                    </a:p>
                  </a:txBody>
                  <a:tcPr marL="32675" marR="32675" marT="35300" marB="24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Shape 909"/>
          <p:cNvSpPr txBox="1">
            <a:spLocks noGrp="1"/>
          </p:cNvSpPr>
          <p:nvPr>
            <p:ph type="dt" idx="10"/>
          </p:nvPr>
        </p:nvSpPr>
        <p:spPr>
          <a:xfrm>
            <a:off x="628650" y="4767262"/>
            <a:ext cx="2057399" cy="273843"/>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fr" sz="900">
                <a:solidFill>
                  <a:srgbClr val="888888"/>
                </a:solidFill>
                <a:latin typeface="Calibri"/>
                <a:ea typeface="Calibri"/>
                <a:cs typeface="Calibri"/>
                <a:sym typeface="Calibri"/>
              </a:rPr>
              <a:t>02/02/17</a:t>
            </a:r>
          </a:p>
        </p:txBody>
      </p:sp>
      <p:sp>
        <p:nvSpPr>
          <p:cNvPr id="910" name="Shape 91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86</a:t>
            </a:fld>
            <a:endParaRPr lang="fr" sz="900">
              <a:solidFill>
                <a:srgbClr val="888888"/>
              </a:solidFill>
              <a:latin typeface="Calibri"/>
              <a:ea typeface="Calibri"/>
              <a:cs typeface="Calibri"/>
              <a:sym typeface="Calibri"/>
            </a:endParaRPr>
          </a:p>
        </p:txBody>
      </p:sp>
      <p:sp>
        <p:nvSpPr>
          <p:cNvPr id="911" name="Shape 911"/>
          <p:cNvSpPr txBox="1">
            <a:spLocks noGrp="1"/>
          </p:cNvSpPr>
          <p:nvPr>
            <p:ph type="title"/>
          </p:nvPr>
        </p:nvSpPr>
        <p:spPr>
          <a:xfrm>
            <a:off x="203055" y="191380"/>
            <a:ext cx="8731394" cy="770644"/>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méthodes de distances pour inférer un arbre phylogénétique</a:t>
            </a:r>
          </a:p>
        </p:txBody>
      </p:sp>
      <p:sp>
        <p:nvSpPr>
          <p:cNvPr id="912" name="Shape 912"/>
          <p:cNvSpPr txBox="1">
            <a:spLocks noGrp="1"/>
          </p:cNvSpPr>
          <p:nvPr>
            <p:ph type="body" idx="1"/>
          </p:nvPr>
        </p:nvSpPr>
        <p:spPr>
          <a:xfrm>
            <a:off x="489600" y="996944"/>
            <a:ext cx="8228160" cy="1697938"/>
          </a:xfrm>
          <a:prstGeom prst="rect">
            <a:avLst/>
          </a:prstGeom>
          <a:noFill/>
          <a:ln>
            <a:noFill/>
          </a:ln>
        </p:spPr>
        <p:txBody>
          <a:bodyPr lIns="68575" tIns="18500" rIns="68575" bIns="34275" anchor="t" anchorCtr="0">
            <a:noAutofit/>
          </a:bodyPr>
          <a:lstStyle/>
          <a:p>
            <a:pPr marL="330200" marR="0" lvl="0" indent="-247650" algn="l" rtl="0">
              <a:lnSpc>
                <a:spcPct val="90000"/>
              </a:lnSpc>
              <a:spcBef>
                <a:spcPts val="0"/>
              </a:spcBef>
              <a:spcAft>
                <a:spcPts val="0"/>
              </a:spcAft>
              <a:buClr>
                <a:schemeClr val="dk1"/>
              </a:buClr>
              <a:buSzPct val="81818"/>
              <a:buFont typeface="Noto Sans Symbols"/>
              <a:buChar char="●"/>
            </a:pPr>
            <a:r>
              <a:rPr lang="fr"/>
              <a:t>Introduites en</a:t>
            </a:r>
            <a:r>
              <a:rPr lang="fr" sz="2100" b="0" i="0" u="none" strike="noStrike" cap="none">
                <a:solidFill>
                  <a:schemeClr val="dk1"/>
                </a:solidFill>
                <a:latin typeface="Calibri"/>
                <a:ea typeface="Calibri"/>
                <a:cs typeface="Calibri"/>
                <a:sym typeface="Calibri"/>
              </a:rPr>
              <a:t> 1960, les plus anciennes </a:t>
            </a:r>
            <a:r>
              <a:rPr lang="fr"/>
              <a:t>!</a:t>
            </a:r>
          </a:p>
          <a:p>
            <a:pPr marL="330200" marR="0" lvl="0" indent="-247650" algn="l" rtl="0">
              <a:lnSpc>
                <a:spcPct val="90000"/>
              </a:lnSpc>
              <a:spcBef>
                <a:spcPts val="800"/>
              </a:spcBef>
              <a:spcAft>
                <a:spcPts val="0"/>
              </a:spcAft>
              <a:buClr>
                <a:schemeClr val="dk1"/>
              </a:buClr>
              <a:buSzPct val="81818"/>
              <a:buFont typeface="Noto Sans Symbols"/>
              <a:buChar char="●"/>
            </a:pPr>
            <a:r>
              <a:rPr lang="fr"/>
              <a:t>Objectif : représenter une matrice de distance génétique par un arbre</a:t>
            </a:r>
          </a:p>
          <a:p>
            <a:pPr marL="330200" marR="0" lvl="0" indent="-247650" algn="l" rtl="0">
              <a:lnSpc>
                <a:spcPct val="90000"/>
              </a:lnSpc>
              <a:spcBef>
                <a:spcPts val="800"/>
              </a:spcBef>
              <a:spcAft>
                <a:spcPts val="0"/>
              </a:spcAft>
              <a:buClr>
                <a:schemeClr val="dk1"/>
              </a:buClr>
              <a:buSzPct val="81818"/>
              <a:buFont typeface="Noto Sans Symbols"/>
              <a:buChar char="●"/>
            </a:pPr>
            <a:r>
              <a:rPr lang="fr"/>
              <a:t>Nécessitent un modèle d’évolution </a:t>
            </a: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pic>
        <p:nvPicPr>
          <p:cNvPr id="913" name="Shape 913"/>
          <p:cNvPicPr preferRelativeResize="0"/>
          <p:nvPr/>
        </p:nvPicPr>
        <p:blipFill rotWithShape="1">
          <a:blip r:embed="rId3">
            <a:alphaModFix/>
          </a:blip>
          <a:srcRect/>
          <a:stretch/>
        </p:blipFill>
        <p:spPr>
          <a:xfrm>
            <a:off x="1893600" y="2515584"/>
            <a:ext cx="5127839" cy="223583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87</a:t>
            </a:fld>
            <a:endParaRPr lang="fr" sz="900">
              <a:solidFill>
                <a:srgbClr val="888888"/>
              </a:solidFill>
              <a:latin typeface="Calibri"/>
              <a:ea typeface="Calibri"/>
              <a:cs typeface="Calibri"/>
              <a:sym typeface="Calibri"/>
            </a:endParaRPr>
          </a:p>
        </p:txBody>
      </p:sp>
      <p:sp>
        <p:nvSpPr>
          <p:cNvPr id="920" name="Shape 920"/>
          <p:cNvSpPr txBox="1">
            <a:spLocks noGrp="1"/>
          </p:cNvSpPr>
          <p:nvPr>
            <p:ph type="title"/>
          </p:nvPr>
        </p:nvSpPr>
        <p:spPr>
          <a:xfrm>
            <a:off x="279255" y="9613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Les méthodes de distance</a:t>
            </a:r>
          </a:p>
        </p:txBody>
      </p:sp>
      <p:sp>
        <p:nvSpPr>
          <p:cNvPr id="921" name="Shape 921"/>
          <p:cNvSpPr txBox="1">
            <a:spLocks noGrp="1"/>
          </p:cNvSpPr>
          <p:nvPr>
            <p:ph type="body" idx="1"/>
          </p:nvPr>
        </p:nvSpPr>
        <p:spPr>
          <a:xfrm>
            <a:off x="455040" y="736637"/>
            <a:ext cx="8228160" cy="2457258"/>
          </a:xfrm>
          <a:prstGeom prst="rect">
            <a:avLst/>
          </a:prstGeom>
          <a:noFill/>
          <a:ln>
            <a:noFill/>
          </a:ln>
        </p:spPr>
        <p:txBody>
          <a:bodyPr lIns="68575" tIns="18500" rIns="68575" bIns="34275" anchor="t" anchorCtr="0">
            <a:noAutofit/>
          </a:bodyPr>
          <a:lstStyle/>
          <a:p>
            <a:pPr marL="457200" marR="0" lvl="0" indent="-342900" algn="l" rtl="0">
              <a:lnSpc>
                <a:spcPct val="90000"/>
              </a:lnSpc>
              <a:spcBef>
                <a:spcPts val="0"/>
              </a:spcBef>
              <a:spcAft>
                <a:spcPts val="0"/>
              </a:spcAft>
              <a:buClr>
                <a:srgbClr val="000000"/>
              </a:buClr>
              <a:buSzPct val="100000"/>
              <a:buFont typeface="Calibri"/>
            </a:pPr>
            <a:r>
              <a:rPr lang="fr" sz="1800" b="0" i="0" u="none" strike="noStrike" cap="none">
                <a:solidFill>
                  <a:srgbClr val="000000"/>
                </a:solidFill>
                <a:latin typeface="Calibri"/>
                <a:ea typeface="Calibri"/>
                <a:cs typeface="Calibri"/>
                <a:sym typeface="Calibri"/>
              </a:rPr>
              <a:t>Objectif des méthodes de distance : faire que les distances patristiques générées dans l’arbre représentent au mieux les distances de départ</a:t>
            </a:r>
          </a:p>
          <a:p>
            <a:pPr marL="457200" marR="0" lvl="0" indent="-342900" algn="l" rtl="0">
              <a:lnSpc>
                <a:spcPct val="90000"/>
              </a:lnSpc>
              <a:spcBef>
                <a:spcPts val="0"/>
              </a:spcBef>
              <a:spcAft>
                <a:spcPts val="0"/>
              </a:spcAft>
              <a:buClr>
                <a:srgbClr val="000000"/>
              </a:buClr>
              <a:buSzPct val="100000"/>
              <a:buFont typeface="Calibri"/>
            </a:pPr>
            <a:r>
              <a:rPr lang="fr" sz="1800"/>
              <a:t>Deux méthodes principales</a:t>
            </a:r>
          </a:p>
          <a:p>
            <a:pPr marL="1295400" marR="0" lvl="1" indent="-469900" algn="l" rtl="0">
              <a:lnSpc>
                <a:spcPct val="90000"/>
              </a:lnSpc>
              <a:spcBef>
                <a:spcPts val="400"/>
              </a:spcBef>
              <a:spcAft>
                <a:spcPts val="0"/>
              </a:spcAft>
              <a:buClr>
                <a:schemeClr val="dk1"/>
              </a:buClr>
              <a:buSzPct val="100000"/>
              <a:buFont typeface="Noto Sans Symbols"/>
              <a:buChar char="−"/>
            </a:pPr>
            <a:r>
              <a:rPr lang="fr" b="1" i="0" u="none" strike="noStrike" cap="none">
                <a:solidFill>
                  <a:schemeClr val="dk1"/>
                </a:solidFill>
                <a:latin typeface="Calibri"/>
                <a:ea typeface="Calibri"/>
                <a:cs typeface="Calibri"/>
                <a:sym typeface="Calibri"/>
              </a:rPr>
              <a:t>UPGMA</a:t>
            </a:r>
            <a:r>
              <a:rPr lang="fr" b="0" i="0" u="none" strike="noStrike" cap="none">
                <a:solidFill>
                  <a:schemeClr val="dk1"/>
                </a:solidFill>
                <a:latin typeface="Calibri"/>
                <a:ea typeface="Calibri"/>
                <a:cs typeface="Calibri"/>
                <a:sym typeface="Calibri"/>
              </a:rPr>
              <a:t>: a clustering method that produced ultrametric trees</a:t>
            </a:r>
          </a:p>
          <a:p>
            <a:pPr marL="1295400" marR="0" lvl="1" indent="-469900" algn="l" rtl="0">
              <a:lnSpc>
                <a:spcPct val="90000"/>
              </a:lnSpc>
              <a:spcBef>
                <a:spcPts val="400"/>
              </a:spcBef>
              <a:spcAft>
                <a:spcPts val="0"/>
              </a:spcAft>
              <a:buClr>
                <a:schemeClr val="dk1"/>
              </a:buClr>
              <a:buSzPct val="100000"/>
              <a:buFont typeface="Noto Sans Symbols"/>
              <a:buChar char="−"/>
            </a:pPr>
            <a:r>
              <a:rPr lang="fr" b="1" i="0" u="none" strike="noStrike" cap="none">
                <a:solidFill>
                  <a:schemeClr val="dk1"/>
                </a:solidFill>
                <a:latin typeface="Calibri"/>
                <a:ea typeface="Calibri"/>
                <a:cs typeface="Calibri"/>
                <a:sym typeface="Calibri"/>
              </a:rPr>
              <a:t>Neighbor-Joining</a:t>
            </a:r>
            <a:r>
              <a:rPr lang="fr" b="0" i="0" u="none" strike="noStrike" cap="none">
                <a:solidFill>
                  <a:schemeClr val="dk1"/>
                </a:solidFill>
                <a:latin typeface="Calibri"/>
                <a:ea typeface="Calibri"/>
                <a:cs typeface="Calibri"/>
                <a:sym typeface="Calibri"/>
              </a:rPr>
              <a:t>: use a greedy algorithm to compute the Minimal Evolution tree </a:t>
            </a:r>
            <a:r>
              <a:rPr lang="fr" b="0" i="1" u="none" strike="noStrike" cap="none">
                <a:solidFill>
                  <a:schemeClr val="dk1"/>
                </a:solidFill>
                <a:latin typeface="Calibri"/>
                <a:ea typeface="Calibri"/>
                <a:cs typeface="Calibri"/>
                <a:sym typeface="Calibri"/>
              </a:rPr>
              <a:t>i.e.</a:t>
            </a:r>
            <a:r>
              <a:rPr lang="fr" b="0" i="0" u="none" strike="noStrike" cap="none">
                <a:solidFill>
                  <a:schemeClr val="dk1"/>
                </a:solidFill>
                <a:latin typeface="Calibri"/>
                <a:ea typeface="Calibri"/>
                <a:cs typeface="Calibri"/>
                <a:sym typeface="Calibri"/>
              </a:rPr>
              <a:t> the optimal topology is the one which minimizes the tree length   </a:t>
            </a: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pic>
        <p:nvPicPr>
          <p:cNvPr id="922" name="Shape 922"/>
          <p:cNvPicPr preferRelativeResize="0"/>
          <p:nvPr/>
        </p:nvPicPr>
        <p:blipFill rotWithShape="1">
          <a:blip r:embed="rId3">
            <a:alphaModFix/>
          </a:blip>
          <a:srcRect/>
          <a:stretch/>
        </p:blipFill>
        <p:spPr>
          <a:xfrm>
            <a:off x="653759" y="2995154"/>
            <a:ext cx="3823200" cy="1657973"/>
          </a:xfrm>
          <a:prstGeom prst="rect">
            <a:avLst/>
          </a:prstGeom>
          <a:noFill/>
          <a:ln>
            <a:noFill/>
          </a:ln>
        </p:spPr>
      </p:pic>
      <p:pic>
        <p:nvPicPr>
          <p:cNvPr id="923" name="Shape 923"/>
          <p:cNvPicPr preferRelativeResize="0"/>
          <p:nvPr/>
        </p:nvPicPr>
        <p:blipFill rotWithShape="1">
          <a:blip r:embed="rId4">
            <a:alphaModFix/>
          </a:blip>
          <a:srcRect/>
          <a:stretch/>
        </p:blipFill>
        <p:spPr>
          <a:xfrm>
            <a:off x="4875839" y="2988674"/>
            <a:ext cx="3778560" cy="166553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p:nvPr/>
        </p:nvSpPr>
        <p:spPr>
          <a:xfrm>
            <a:off x="228600" y="628650"/>
            <a:ext cx="8785224" cy="685800"/>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fr" sz="2100">
                <a:solidFill>
                  <a:srgbClr val="5B9BD5"/>
                </a:solidFill>
                <a:latin typeface="Calibri"/>
                <a:ea typeface="Calibri"/>
                <a:cs typeface="Calibri"/>
                <a:sym typeface="Calibri"/>
              </a:rPr>
              <a:t>Unweighted Pair Group Method with Arithmetic Mean (Sneath &amp; Sokal 1973)</a:t>
            </a:r>
            <a:r>
              <a:rPr lang="fr" sz="2100">
                <a:solidFill>
                  <a:srgbClr val="5B9BD5"/>
                </a:solidFill>
                <a:latin typeface="Times New Roman"/>
                <a:ea typeface="Times New Roman"/>
                <a:cs typeface="Times New Roman"/>
                <a:sym typeface="Times New Roman"/>
              </a:rPr>
              <a:t> </a:t>
            </a:r>
          </a:p>
        </p:txBody>
      </p:sp>
      <p:sp>
        <p:nvSpPr>
          <p:cNvPr id="930" name="Shape 930"/>
          <p:cNvSpPr/>
          <p:nvPr/>
        </p:nvSpPr>
        <p:spPr>
          <a:xfrm>
            <a:off x="6019800" y="2219325"/>
            <a:ext cx="2819399" cy="680763"/>
          </a:xfrm>
          <a:prstGeom prst="rect">
            <a:avLst/>
          </a:prstGeom>
          <a:noFill/>
          <a:ln>
            <a:noFill/>
          </a:ln>
        </p:spPr>
        <p:txBody>
          <a:bodyPr lIns="68575" tIns="34275" rIns="68575" bIns="34275" anchor="t" anchorCtr="0">
            <a:noAutofit/>
          </a:bodyPr>
          <a:lstStyle/>
          <a:p>
            <a:pPr marL="0" marR="0" lvl="0" indent="0" algn="l" rtl="0">
              <a:lnSpc>
                <a:spcPct val="6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65000"/>
              </a:lnSpc>
              <a:spcBef>
                <a:spcPts val="500"/>
              </a:spcBef>
              <a:buNone/>
            </a:pPr>
            <a:endParaRPr sz="2600">
              <a:solidFill>
                <a:srgbClr val="FF0000"/>
              </a:solidFill>
              <a:latin typeface="Libre Baskerville"/>
              <a:ea typeface="Libre Baskerville"/>
              <a:cs typeface="Libre Baskerville"/>
              <a:sym typeface="Libre Baskerville"/>
            </a:endParaRPr>
          </a:p>
        </p:txBody>
      </p:sp>
      <p:sp>
        <p:nvSpPr>
          <p:cNvPr id="931" name="Shape 931"/>
          <p:cNvSpPr txBox="1"/>
          <p:nvPr/>
        </p:nvSpPr>
        <p:spPr>
          <a:xfrm>
            <a:off x="304800" y="1543050"/>
            <a:ext cx="8153399" cy="2423740"/>
          </a:xfrm>
          <a:prstGeom prst="rect">
            <a:avLst/>
          </a:prstGeom>
          <a:noFill/>
          <a:ln>
            <a:noFill/>
          </a:ln>
        </p:spPr>
        <p:txBody>
          <a:bodyPr lIns="68575" tIns="34275" rIns="68575" bIns="34275" anchor="t" anchorCtr="0">
            <a:noAutofit/>
          </a:bodyPr>
          <a:lstStyle/>
          <a:p>
            <a:pPr marR="0" lvl="0" algn="l" rtl="0">
              <a:spcBef>
                <a:spcPts val="0"/>
              </a:spcBef>
              <a:spcAft>
                <a:spcPts val="0"/>
              </a:spcAft>
              <a:buNone/>
            </a:pPr>
            <a:r>
              <a:rPr lang="fr" sz="1800">
                <a:solidFill>
                  <a:schemeClr val="dk1"/>
                </a:solidFill>
                <a:latin typeface="Calibri"/>
                <a:ea typeface="Calibri"/>
                <a:cs typeface="Calibri"/>
                <a:sym typeface="Calibri"/>
              </a:rPr>
              <a:t>Cette méthode est la plus simple, elle est aussi appelée </a:t>
            </a:r>
            <a:r>
              <a:rPr lang="fr" sz="1800">
                <a:solidFill>
                  <a:srgbClr val="5B9BD5"/>
                </a:solidFill>
                <a:latin typeface="Calibri"/>
                <a:ea typeface="Calibri"/>
                <a:cs typeface="Calibri"/>
                <a:sym typeface="Calibri"/>
              </a:rPr>
              <a:t>Classification ascendante hiérarchique</a:t>
            </a:r>
          </a:p>
          <a:p>
            <a:pPr marR="0" lvl="0" algn="l" rtl="0">
              <a:spcBef>
                <a:spcPts val="900"/>
              </a:spcBef>
              <a:spcAft>
                <a:spcPts val="0"/>
              </a:spcAft>
              <a:buNone/>
            </a:pPr>
            <a:r>
              <a:rPr lang="fr" sz="1800">
                <a:solidFill>
                  <a:schemeClr val="dk1"/>
                </a:solidFill>
                <a:latin typeface="Calibri"/>
                <a:ea typeface="Calibri"/>
                <a:cs typeface="Calibri"/>
                <a:sym typeface="Calibri"/>
              </a:rPr>
              <a:t> Elle suppose que les taux de substitution entre séquences sont à peu près homogènes dans toutes les lignées </a:t>
            </a:r>
            <a:r>
              <a:rPr lang="fr" sz="1800">
                <a:solidFill>
                  <a:srgbClr val="5B9BD5"/>
                </a:solidFill>
                <a:latin typeface="Calibri"/>
                <a:ea typeface="Calibri"/>
                <a:cs typeface="Calibri"/>
                <a:sym typeface="Calibri"/>
              </a:rPr>
              <a:t>(hypothése d’horloge moléculaire)</a:t>
            </a:r>
          </a:p>
          <a:p>
            <a:pPr marR="0" lvl="0" algn="l" rtl="0">
              <a:spcBef>
                <a:spcPts val="900"/>
              </a:spcBef>
              <a:spcAft>
                <a:spcPts val="0"/>
              </a:spcAft>
              <a:buNone/>
            </a:pPr>
            <a:r>
              <a:rPr lang="fr" sz="1800">
                <a:solidFill>
                  <a:schemeClr val="dk1"/>
                </a:solidFill>
                <a:latin typeface="Calibri"/>
                <a:ea typeface="Calibri"/>
                <a:cs typeface="Calibri"/>
                <a:sym typeface="Calibri"/>
              </a:rPr>
              <a:t> Elle permet d’estimer des </a:t>
            </a:r>
            <a:r>
              <a:rPr lang="fr" sz="1800">
                <a:solidFill>
                  <a:srgbClr val="5B9BD5"/>
                </a:solidFill>
                <a:latin typeface="Calibri"/>
                <a:ea typeface="Calibri"/>
                <a:cs typeface="Calibri"/>
                <a:sym typeface="Calibri"/>
              </a:rPr>
              <a:t>arbres ultramétriques </a:t>
            </a:r>
            <a:r>
              <a:rPr lang="fr" sz="1800">
                <a:solidFill>
                  <a:srgbClr val="000000"/>
                </a:solidFill>
                <a:latin typeface="Calibri"/>
                <a:ea typeface="Calibri"/>
                <a:cs typeface="Calibri"/>
                <a:sym typeface="Calibri"/>
              </a:rPr>
              <a:t>à partir d’une matrice de distance</a:t>
            </a:r>
          </a:p>
          <a:p>
            <a:pPr marR="0" lvl="0" algn="l" rtl="0">
              <a:spcBef>
                <a:spcPts val="900"/>
              </a:spcBef>
              <a:buNone/>
            </a:pPr>
            <a:r>
              <a:rPr lang="fr" sz="1800">
                <a:solidFill>
                  <a:srgbClr val="5B9BD5"/>
                </a:solidFill>
                <a:latin typeface="Calibri"/>
                <a:ea typeface="Calibri"/>
                <a:cs typeface="Calibri"/>
                <a:sym typeface="Calibri"/>
              </a:rPr>
              <a:t> L’algorithme est itératif </a:t>
            </a:r>
            <a:r>
              <a:rPr lang="fr" sz="1800">
                <a:solidFill>
                  <a:schemeClr val="dk1"/>
                </a:solidFill>
                <a:latin typeface="Calibri"/>
                <a:ea typeface="Calibri"/>
                <a:cs typeface="Calibri"/>
                <a:sym typeface="Calibri"/>
              </a:rPr>
              <a:t>: il regroupe les séquences séparées par les distances les plus courtes, par ordre de similarité </a:t>
            </a:r>
          </a:p>
        </p:txBody>
      </p:sp>
      <p:sp>
        <p:nvSpPr>
          <p:cNvPr id="932" name="Shape 932"/>
          <p:cNvSpPr txBox="1"/>
          <p:nvPr/>
        </p:nvSpPr>
        <p:spPr>
          <a:xfrm>
            <a:off x="85725" y="190500"/>
            <a:ext cx="9144000" cy="40004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5B9BD5"/>
              </a:buClr>
              <a:buSzPct val="25000"/>
              <a:buFont typeface="Trebuchet MS"/>
              <a:buNone/>
            </a:pPr>
            <a:r>
              <a:rPr lang="fr" sz="2400" b="1">
                <a:solidFill>
                  <a:srgbClr val="5B9BD5"/>
                </a:solidFill>
                <a:latin typeface="Trebuchet MS"/>
                <a:ea typeface="Trebuchet MS"/>
                <a:cs typeface="Trebuchet MS"/>
                <a:sym typeface="Trebuchet MS"/>
              </a:rPr>
              <a:t>La méthode</a:t>
            </a:r>
            <a:r>
              <a:rPr lang="fr" sz="2400" b="1" i="0" u="none" strike="noStrike" cap="none">
                <a:solidFill>
                  <a:srgbClr val="5B9BD5"/>
                </a:solidFill>
                <a:latin typeface="Trebuchet MS"/>
                <a:ea typeface="Trebuchet MS"/>
                <a:cs typeface="Trebuchet MS"/>
                <a:sym typeface="Trebuchet MS"/>
              </a:rPr>
              <a:t> UPGMA</a:t>
            </a:r>
            <a:r>
              <a:rPr lang="fr" sz="2700" b="1" i="0" u="none" strike="noStrike" cap="none">
                <a:solidFill>
                  <a:srgbClr val="5B9BD5"/>
                </a:solidFill>
                <a:latin typeface="Trebuchet MS"/>
                <a:ea typeface="Trebuchet MS"/>
                <a:cs typeface="Trebuchet MS"/>
                <a:sym typeface="Trebuchet MS"/>
              </a:rPr>
              <a:t> </a:t>
            </a:r>
          </a:p>
        </p:txBody>
      </p:sp>
      <p:sp>
        <p:nvSpPr>
          <p:cNvPr id="933" name="Shape 93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88</a:t>
            </a:fld>
            <a:endParaRPr lang="f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p:nvPr/>
        </p:nvSpPr>
        <p:spPr>
          <a:xfrm>
            <a:off x="1524000" y="1971571"/>
            <a:ext cx="6248400" cy="311623"/>
          </a:xfrm>
          <a:prstGeom prst="rect">
            <a:avLst/>
          </a:prstGeom>
          <a:noFill/>
          <a:ln>
            <a:noFill/>
          </a:ln>
        </p:spPr>
        <p:txBody>
          <a:bodyPr lIns="68575" tIns="34275" rIns="68575" bIns="34275" anchor="t" anchorCtr="0">
            <a:noAutofit/>
          </a:bodyPr>
          <a:lstStyle/>
          <a:p>
            <a:pPr marL="0" marR="0" lvl="0" indent="0" algn="l" rtl="0">
              <a:lnSpc>
                <a:spcPct val="120000"/>
              </a:lnSpc>
              <a:spcBef>
                <a:spcPts val="0"/>
              </a:spcBef>
              <a:buNone/>
            </a:pPr>
            <a:endParaRPr sz="1400">
              <a:solidFill>
                <a:schemeClr val="dk1"/>
              </a:solidFill>
              <a:latin typeface="Calibri"/>
              <a:ea typeface="Calibri"/>
              <a:cs typeface="Calibri"/>
              <a:sym typeface="Calibri"/>
            </a:endParaRPr>
          </a:p>
        </p:txBody>
      </p:sp>
      <p:sp>
        <p:nvSpPr>
          <p:cNvPr id="940" name="Shape 940"/>
          <p:cNvSpPr txBox="1"/>
          <p:nvPr/>
        </p:nvSpPr>
        <p:spPr>
          <a:xfrm>
            <a:off x="1371600" y="1657350"/>
            <a:ext cx="7543799" cy="275034"/>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941" name="Shape 941"/>
          <p:cNvSpPr/>
          <p:nvPr/>
        </p:nvSpPr>
        <p:spPr>
          <a:xfrm>
            <a:off x="304800" y="1774999"/>
            <a:ext cx="8610600" cy="1685076"/>
          </a:xfrm>
          <a:prstGeom prst="rect">
            <a:avLst/>
          </a:prstGeom>
          <a:noFill/>
          <a:ln w="9525" cap="flat" cmpd="sng">
            <a:solidFill>
              <a:schemeClr val="dk1"/>
            </a:solidFill>
            <a:prstDash val="solid"/>
            <a:miter/>
            <a:headEnd type="none" w="med" len="med"/>
            <a:tailEnd type="none" w="med" len="med"/>
          </a:ln>
        </p:spPr>
        <p:txBody>
          <a:bodyPr lIns="68575" tIns="34275" rIns="68575" bIns="34275" anchor="t" anchorCtr="0">
            <a:noAutofit/>
          </a:bodyPr>
          <a:lstStyle/>
          <a:p>
            <a:pPr marR="0" lvl="0" algn="l" rtl="0">
              <a:spcBef>
                <a:spcPts val="0"/>
              </a:spcBef>
              <a:buNone/>
            </a:pPr>
            <a:r>
              <a:rPr lang="fr" sz="1500">
                <a:solidFill>
                  <a:srgbClr val="2D2D8A"/>
                </a:solidFill>
                <a:latin typeface="Calibri"/>
                <a:ea typeface="Calibri"/>
                <a:cs typeface="Calibri"/>
                <a:sym typeface="Calibri"/>
              </a:rPr>
              <a:t>Algorithme itératif: </a:t>
            </a:r>
          </a:p>
          <a:p>
            <a:pPr marL="342900" marR="0" lvl="0" indent="-336550" algn="l" rtl="0">
              <a:spcBef>
                <a:spcPts val="0"/>
              </a:spcBef>
              <a:buClr>
                <a:srgbClr val="000000"/>
              </a:buClr>
              <a:buSzPct val="100000"/>
              <a:buFont typeface="Calibri"/>
              <a:buAutoNum type="arabicPeriod"/>
            </a:pPr>
            <a:r>
              <a:rPr lang="fr" sz="1500">
                <a:solidFill>
                  <a:srgbClr val="000000"/>
                </a:solidFill>
                <a:latin typeface="Calibri"/>
                <a:ea typeface="Calibri"/>
                <a:cs typeface="Calibri"/>
                <a:sym typeface="Calibri"/>
              </a:rPr>
              <a:t>Déterminer les deux clusters i et j pour lesquels d</a:t>
            </a:r>
            <a:r>
              <a:rPr lang="fr" sz="1500" baseline="-25000">
                <a:solidFill>
                  <a:srgbClr val="000000"/>
                </a:solidFill>
                <a:latin typeface="Calibri"/>
                <a:ea typeface="Calibri"/>
                <a:cs typeface="Calibri"/>
                <a:sym typeface="Calibri"/>
              </a:rPr>
              <a:t>ij</a:t>
            </a:r>
            <a:r>
              <a:rPr lang="fr" sz="1500">
                <a:solidFill>
                  <a:srgbClr val="000000"/>
                </a:solidFill>
                <a:latin typeface="Calibri"/>
                <a:ea typeface="Calibri"/>
                <a:cs typeface="Calibri"/>
                <a:sym typeface="Calibri"/>
              </a:rPr>
              <a:t> est minimal.</a:t>
            </a:r>
          </a:p>
          <a:p>
            <a:pPr marL="342900" marR="0" lvl="0" indent="-336550" algn="l" rtl="0">
              <a:spcBef>
                <a:spcPts val="0"/>
              </a:spcBef>
              <a:buClr>
                <a:srgbClr val="000000"/>
              </a:buClr>
              <a:buSzPct val="100000"/>
              <a:buFont typeface="Calibri"/>
              <a:buAutoNum type="arabicPeriod"/>
            </a:pPr>
            <a:r>
              <a:rPr lang="fr" sz="1500">
                <a:solidFill>
                  <a:srgbClr val="000000"/>
                </a:solidFill>
                <a:latin typeface="Calibri"/>
                <a:ea typeface="Calibri"/>
                <a:cs typeface="Calibri"/>
                <a:sym typeface="Calibri"/>
              </a:rPr>
              <a:t>Créer un nouveau cluster C</a:t>
            </a:r>
            <a:r>
              <a:rPr lang="fr" sz="1500" baseline="-25000">
                <a:solidFill>
                  <a:srgbClr val="000000"/>
                </a:solidFill>
                <a:latin typeface="Calibri"/>
                <a:ea typeface="Calibri"/>
                <a:cs typeface="Calibri"/>
                <a:sym typeface="Calibri"/>
              </a:rPr>
              <a:t>k</a:t>
            </a:r>
            <a:r>
              <a:rPr lang="fr" sz="1500">
                <a:solidFill>
                  <a:srgbClr val="000000"/>
                </a:solidFill>
                <a:latin typeface="Calibri"/>
                <a:ea typeface="Calibri"/>
                <a:cs typeface="Calibri"/>
                <a:sym typeface="Calibri"/>
              </a:rPr>
              <a:t> = C</a:t>
            </a:r>
            <a:r>
              <a:rPr lang="fr" sz="1500" baseline="-25000">
                <a:solidFill>
                  <a:srgbClr val="000000"/>
                </a:solidFill>
                <a:latin typeface="Calibri"/>
                <a:ea typeface="Calibri"/>
                <a:cs typeface="Calibri"/>
                <a:sym typeface="Calibri"/>
              </a:rPr>
              <a:t>i</a:t>
            </a:r>
            <a:r>
              <a:rPr lang="fr" sz="1500">
                <a:solidFill>
                  <a:srgbClr val="000000"/>
                </a:solidFill>
                <a:latin typeface="Calibri"/>
                <a:ea typeface="Calibri"/>
                <a:cs typeface="Calibri"/>
                <a:sym typeface="Calibri"/>
              </a:rPr>
              <a:t> ∪ C</a:t>
            </a:r>
            <a:r>
              <a:rPr lang="fr" sz="1500" baseline="-25000">
                <a:solidFill>
                  <a:srgbClr val="000000"/>
                </a:solidFill>
                <a:latin typeface="Calibri"/>
                <a:ea typeface="Calibri"/>
                <a:cs typeface="Calibri"/>
                <a:sym typeface="Calibri"/>
              </a:rPr>
              <a:t>j</a:t>
            </a:r>
            <a:r>
              <a:rPr lang="fr" sz="1500">
                <a:solidFill>
                  <a:srgbClr val="000000"/>
                </a:solidFill>
                <a:latin typeface="Calibri"/>
                <a:ea typeface="Calibri"/>
                <a:cs typeface="Calibri"/>
                <a:sym typeface="Calibri"/>
              </a:rPr>
              <a:t> et calculer d</a:t>
            </a:r>
            <a:r>
              <a:rPr lang="fr" sz="1500" baseline="-25000">
                <a:solidFill>
                  <a:srgbClr val="000000"/>
                </a:solidFill>
                <a:latin typeface="Calibri"/>
                <a:ea typeface="Calibri"/>
                <a:cs typeface="Calibri"/>
                <a:sym typeface="Calibri"/>
              </a:rPr>
              <a:t>kl</a:t>
            </a:r>
            <a:r>
              <a:rPr lang="fr" sz="1500">
                <a:solidFill>
                  <a:srgbClr val="000000"/>
                </a:solidFill>
                <a:latin typeface="Calibri"/>
                <a:ea typeface="Calibri"/>
                <a:cs typeface="Calibri"/>
                <a:sym typeface="Calibri"/>
              </a:rPr>
              <a:t> pour tous les l.</a:t>
            </a:r>
          </a:p>
          <a:p>
            <a:pPr marL="342900" marR="0" lvl="0" indent="-336550" algn="l" rtl="0">
              <a:spcBef>
                <a:spcPts val="0"/>
              </a:spcBef>
              <a:buClr>
                <a:srgbClr val="000000"/>
              </a:buClr>
              <a:buSzPct val="100000"/>
              <a:buFont typeface="Calibri"/>
              <a:buAutoNum type="arabicPeriod"/>
            </a:pPr>
            <a:r>
              <a:rPr lang="fr" sz="1500">
                <a:solidFill>
                  <a:srgbClr val="000000"/>
                </a:solidFill>
                <a:latin typeface="Calibri"/>
                <a:ea typeface="Calibri"/>
                <a:cs typeface="Calibri"/>
                <a:sym typeface="Calibri"/>
              </a:rPr>
              <a:t>Stocker C</a:t>
            </a:r>
            <a:r>
              <a:rPr lang="fr" sz="1500" baseline="-25000">
                <a:solidFill>
                  <a:srgbClr val="000000"/>
                </a:solidFill>
                <a:latin typeface="Calibri"/>
                <a:ea typeface="Calibri"/>
                <a:cs typeface="Calibri"/>
                <a:sym typeface="Calibri"/>
              </a:rPr>
              <a:t>i</a:t>
            </a:r>
            <a:r>
              <a:rPr lang="fr" sz="1500">
                <a:solidFill>
                  <a:srgbClr val="000000"/>
                </a:solidFill>
                <a:latin typeface="Calibri"/>
                <a:ea typeface="Calibri"/>
                <a:cs typeface="Calibri"/>
                <a:sym typeface="Calibri"/>
              </a:rPr>
              <a:t> et C</a:t>
            </a:r>
            <a:r>
              <a:rPr lang="fr" sz="1500" baseline="-25000">
                <a:solidFill>
                  <a:srgbClr val="000000"/>
                </a:solidFill>
                <a:latin typeface="Calibri"/>
                <a:ea typeface="Calibri"/>
                <a:cs typeface="Calibri"/>
                <a:sym typeface="Calibri"/>
              </a:rPr>
              <a:t>j</a:t>
            </a:r>
            <a:r>
              <a:rPr lang="fr" sz="1500">
                <a:solidFill>
                  <a:srgbClr val="000000"/>
                </a:solidFill>
                <a:latin typeface="Calibri"/>
                <a:ea typeface="Calibri"/>
                <a:cs typeface="Calibri"/>
                <a:sym typeface="Calibri"/>
              </a:rPr>
              <a:t> comme fils droit et gauche dans C</a:t>
            </a:r>
            <a:r>
              <a:rPr lang="fr" sz="1500" baseline="-25000">
                <a:solidFill>
                  <a:srgbClr val="000000"/>
                </a:solidFill>
                <a:latin typeface="Calibri"/>
                <a:ea typeface="Calibri"/>
                <a:cs typeface="Calibri"/>
                <a:sym typeface="Calibri"/>
              </a:rPr>
              <a:t>k</a:t>
            </a:r>
            <a:r>
              <a:rPr lang="fr" sz="1500">
                <a:solidFill>
                  <a:srgbClr val="000000"/>
                </a:solidFill>
                <a:latin typeface="Calibri"/>
                <a:ea typeface="Calibri"/>
                <a:cs typeface="Calibri"/>
                <a:sym typeface="Calibri"/>
              </a:rPr>
              <a:t>. Stocker la hauteur de C</a:t>
            </a:r>
            <a:r>
              <a:rPr lang="fr" sz="1500" baseline="-25000">
                <a:solidFill>
                  <a:srgbClr val="000000"/>
                </a:solidFill>
                <a:latin typeface="Calibri"/>
                <a:ea typeface="Calibri"/>
                <a:cs typeface="Calibri"/>
                <a:sym typeface="Calibri"/>
              </a:rPr>
              <a:t>k</a:t>
            </a:r>
            <a:r>
              <a:rPr lang="fr" sz="1500">
                <a:solidFill>
                  <a:srgbClr val="000000"/>
                </a:solidFill>
                <a:latin typeface="Calibri"/>
                <a:ea typeface="Calibri"/>
                <a:cs typeface="Calibri"/>
                <a:sym typeface="Calibri"/>
              </a:rPr>
              <a:t> : d</a:t>
            </a:r>
            <a:r>
              <a:rPr lang="fr" sz="1500" baseline="-25000">
                <a:solidFill>
                  <a:srgbClr val="000000"/>
                </a:solidFill>
                <a:latin typeface="Calibri"/>
                <a:ea typeface="Calibri"/>
                <a:cs typeface="Calibri"/>
                <a:sym typeface="Calibri"/>
              </a:rPr>
              <a:t>ij</a:t>
            </a:r>
            <a:r>
              <a:rPr lang="fr" sz="1500">
                <a:solidFill>
                  <a:srgbClr val="000000"/>
                </a:solidFill>
                <a:latin typeface="Calibri"/>
                <a:ea typeface="Calibri"/>
                <a:cs typeface="Calibri"/>
                <a:sym typeface="Calibri"/>
              </a:rPr>
              <a:t> / 2.</a:t>
            </a:r>
          </a:p>
          <a:p>
            <a:pPr marL="342900" marR="0" lvl="0" indent="-336550" algn="l" rtl="0">
              <a:spcBef>
                <a:spcPts val="0"/>
              </a:spcBef>
              <a:buClr>
                <a:srgbClr val="000000"/>
              </a:buClr>
              <a:buSzPct val="100000"/>
              <a:buFont typeface="Calibri"/>
              <a:buAutoNum type="arabicPeriod"/>
            </a:pPr>
            <a:r>
              <a:rPr lang="fr" sz="1500">
                <a:solidFill>
                  <a:srgbClr val="000000"/>
                </a:solidFill>
                <a:latin typeface="Calibri"/>
                <a:ea typeface="Calibri"/>
                <a:cs typeface="Calibri"/>
                <a:sym typeface="Calibri"/>
              </a:rPr>
              <a:t>Ajouter k à la liste des clusters à traiter et supprimer i et j de cette liste.</a:t>
            </a:r>
          </a:p>
          <a:p>
            <a:pPr marR="0" lvl="0" algn="l" rtl="0">
              <a:spcBef>
                <a:spcPts val="0"/>
              </a:spcBef>
              <a:buNone/>
            </a:pPr>
            <a:r>
              <a:rPr lang="fr" sz="1500">
                <a:solidFill>
                  <a:srgbClr val="2D2D8A"/>
                </a:solidFill>
                <a:latin typeface="Calibri"/>
                <a:ea typeface="Calibri"/>
                <a:cs typeface="Calibri"/>
                <a:sym typeface="Calibri"/>
              </a:rPr>
              <a:t>Terminaison: </a:t>
            </a:r>
            <a:r>
              <a:rPr lang="fr" sz="1500">
                <a:solidFill>
                  <a:srgbClr val="000000"/>
                </a:solidFill>
                <a:latin typeface="Calibri"/>
                <a:ea typeface="Calibri"/>
                <a:cs typeface="Calibri"/>
                <a:sym typeface="Calibri"/>
              </a:rPr>
              <a:t>quand il ne reste plus d'un seul cluster</a:t>
            </a:r>
          </a:p>
        </p:txBody>
      </p:sp>
      <p:sp>
        <p:nvSpPr>
          <p:cNvPr id="942" name="Shape 942"/>
          <p:cNvSpPr/>
          <p:nvPr/>
        </p:nvSpPr>
        <p:spPr>
          <a:xfrm>
            <a:off x="152400" y="1428750"/>
            <a:ext cx="8610600"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b="1">
                <a:solidFill>
                  <a:schemeClr val="dk1"/>
                </a:solidFill>
                <a:latin typeface="Calibri"/>
                <a:ea typeface="Calibri"/>
                <a:cs typeface="Calibri"/>
                <a:sym typeface="Calibri"/>
              </a:rPr>
              <a:t>Principe de l’algorithme</a:t>
            </a:r>
          </a:p>
        </p:txBody>
      </p:sp>
      <p:sp>
        <p:nvSpPr>
          <p:cNvPr id="943" name="Shape 943"/>
          <p:cNvSpPr/>
          <p:nvPr/>
        </p:nvSpPr>
        <p:spPr>
          <a:xfrm>
            <a:off x="304800" y="685800"/>
            <a:ext cx="5943599" cy="530914"/>
          </a:xfrm>
          <a:prstGeom prst="rect">
            <a:avLst/>
          </a:prstGeom>
          <a:noFill/>
          <a:ln>
            <a:noFill/>
          </a:ln>
        </p:spPr>
        <p:txBody>
          <a:bodyPr lIns="68575" tIns="34275" rIns="68575" bIns="34275" anchor="t" anchorCtr="0">
            <a:noAutofit/>
          </a:bodyPr>
          <a:lstStyle/>
          <a:p>
            <a:pPr marL="0" marR="0" lvl="0" indent="-12700" algn="l" rtl="0">
              <a:spcBef>
                <a:spcPts val="0"/>
              </a:spcBef>
              <a:buClr>
                <a:srgbClr val="000000"/>
              </a:buClr>
              <a:buSzPct val="100000"/>
              <a:buFont typeface="Arial"/>
              <a:buChar char="•"/>
            </a:pPr>
            <a:r>
              <a:rPr lang="fr" sz="1800" b="1">
                <a:solidFill>
                  <a:srgbClr val="000000"/>
                </a:solidFill>
                <a:latin typeface="Calibri"/>
                <a:ea typeface="Calibri"/>
                <a:cs typeface="Calibri"/>
                <a:sym typeface="Calibri"/>
              </a:rPr>
              <a:t> Données de départ :</a:t>
            </a:r>
            <a:r>
              <a:rPr lang="fr" sz="1800">
                <a:solidFill>
                  <a:srgbClr val="000000"/>
                </a:solidFill>
                <a:latin typeface="Calibri"/>
                <a:ea typeface="Calibri"/>
                <a:cs typeface="Calibri"/>
                <a:sym typeface="Calibri"/>
              </a:rPr>
              <a:t> matrice des distances D</a:t>
            </a:r>
            <a:r>
              <a:rPr lang="fr" sz="1800" baseline="-25000">
                <a:solidFill>
                  <a:srgbClr val="000000"/>
                </a:solidFill>
                <a:latin typeface="Calibri"/>
                <a:ea typeface="Calibri"/>
                <a:cs typeface="Calibri"/>
                <a:sym typeface="Calibri"/>
              </a:rPr>
              <a:t>ij</a:t>
            </a:r>
            <a:r>
              <a:rPr lang="fr" sz="1800">
                <a:solidFill>
                  <a:srgbClr val="000000"/>
                </a:solidFill>
                <a:latin typeface="Calibri"/>
                <a:ea typeface="Calibri"/>
                <a:cs typeface="Calibri"/>
                <a:sym typeface="Calibri"/>
              </a:rPr>
              <a:t>={d</a:t>
            </a:r>
            <a:r>
              <a:rPr lang="fr" sz="1800" baseline="-25000">
                <a:solidFill>
                  <a:srgbClr val="000000"/>
                </a:solidFill>
                <a:latin typeface="Calibri"/>
                <a:ea typeface="Calibri"/>
                <a:cs typeface="Calibri"/>
                <a:sym typeface="Calibri"/>
              </a:rPr>
              <a:t>ij</a:t>
            </a:r>
            <a:r>
              <a:rPr lang="fr" sz="1800">
                <a:solidFill>
                  <a:srgbClr val="000000"/>
                </a:solidFill>
                <a:latin typeface="Calibri"/>
                <a:ea typeface="Calibri"/>
                <a:cs typeface="Calibri"/>
                <a:sym typeface="Calibri"/>
              </a:rPr>
              <a:t>} entre toutes les paires de séquences i et j.</a:t>
            </a:r>
          </a:p>
        </p:txBody>
      </p:sp>
      <p:pic>
        <p:nvPicPr>
          <p:cNvPr id="944" name="Shape 944" descr="Picture 2"/>
          <p:cNvPicPr preferRelativeResize="0"/>
          <p:nvPr/>
        </p:nvPicPr>
        <p:blipFill rotWithShape="1">
          <a:blip r:embed="rId3">
            <a:alphaModFix/>
          </a:blip>
          <a:srcRect/>
          <a:stretch/>
        </p:blipFill>
        <p:spPr>
          <a:xfrm>
            <a:off x="6640046" y="685800"/>
            <a:ext cx="1894353" cy="1054789"/>
          </a:xfrm>
          <a:prstGeom prst="rect">
            <a:avLst/>
          </a:prstGeom>
          <a:noFill/>
          <a:ln>
            <a:noFill/>
          </a:ln>
        </p:spPr>
      </p:pic>
      <p:sp>
        <p:nvSpPr>
          <p:cNvPr id="945" name="Shape 945"/>
          <p:cNvSpPr/>
          <p:nvPr/>
        </p:nvSpPr>
        <p:spPr>
          <a:xfrm>
            <a:off x="304800" y="4171950"/>
            <a:ext cx="5943599" cy="300082"/>
          </a:xfrm>
          <a:prstGeom prst="rect">
            <a:avLst/>
          </a:prstGeom>
          <a:noFill/>
          <a:ln>
            <a:noFill/>
          </a:ln>
        </p:spPr>
        <p:txBody>
          <a:bodyPr lIns="68575" tIns="34275" rIns="68575" bIns="34275" anchor="t" anchorCtr="0">
            <a:noAutofit/>
          </a:bodyPr>
          <a:lstStyle/>
          <a:p>
            <a:pPr marL="0" marR="0" lvl="0" indent="-12700" algn="l" rtl="0">
              <a:spcBef>
                <a:spcPts val="0"/>
              </a:spcBef>
              <a:buClr>
                <a:srgbClr val="2D2D8A"/>
              </a:buClr>
              <a:buSzPct val="100000"/>
              <a:buFont typeface="Arial"/>
              <a:buChar char="•"/>
            </a:pPr>
            <a:r>
              <a:rPr lang="fr" sz="1800">
                <a:solidFill>
                  <a:srgbClr val="2D2D8A"/>
                </a:solidFill>
                <a:latin typeface="Calibri"/>
                <a:ea typeface="Calibri"/>
                <a:cs typeface="Calibri"/>
                <a:sym typeface="Calibri"/>
              </a:rPr>
              <a:t> Résultat : </a:t>
            </a:r>
            <a:r>
              <a:rPr lang="fr" sz="1800">
                <a:solidFill>
                  <a:schemeClr val="dk1"/>
                </a:solidFill>
                <a:latin typeface="Calibri"/>
                <a:ea typeface="Calibri"/>
                <a:cs typeface="Calibri"/>
                <a:sym typeface="Calibri"/>
              </a:rPr>
              <a:t>arbre ultramétrique</a:t>
            </a:r>
          </a:p>
        </p:txBody>
      </p:sp>
      <p:pic>
        <p:nvPicPr>
          <p:cNvPr id="946" name="Shape 946" descr="Picture 1"/>
          <p:cNvPicPr preferRelativeResize="0"/>
          <p:nvPr/>
        </p:nvPicPr>
        <p:blipFill rotWithShape="1">
          <a:blip r:embed="rId4">
            <a:alphaModFix/>
          </a:blip>
          <a:srcRect/>
          <a:stretch/>
        </p:blipFill>
        <p:spPr>
          <a:xfrm>
            <a:off x="6639851" y="3771900"/>
            <a:ext cx="1818348" cy="952730"/>
          </a:xfrm>
          <a:prstGeom prst="rect">
            <a:avLst/>
          </a:prstGeom>
          <a:noFill/>
          <a:ln w="9525" cap="flat" cmpd="sng">
            <a:solidFill>
              <a:schemeClr val="dk1"/>
            </a:solidFill>
            <a:prstDash val="solid"/>
            <a:miter/>
            <a:headEnd type="none" w="med" len="med"/>
            <a:tailEnd type="none" w="med" len="med"/>
          </a:ln>
        </p:spPr>
      </p:pic>
      <p:sp>
        <p:nvSpPr>
          <p:cNvPr id="947" name="Shape 947"/>
          <p:cNvSpPr txBox="1"/>
          <p:nvPr/>
        </p:nvSpPr>
        <p:spPr>
          <a:xfrm>
            <a:off x="76200" y="95250"/>
            <a:ext cx="9144000" cy="40004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5B9BD5"/>
              </a:buClr>
              <a:buSzPct val="25000"/>
              <a:buFont typeface="Trebuchet MS"/>
              <a:buNone/>
            </a:pPr>
            <a:r>
              <a:rPr lang="fr" sz="2700" b="1" i="0" u="none" strike="noStrike" cap="none">
                <a:solidFill>
                  <a:srgbClr val="5B9BD5"/>
                </a:solidFill>
                <a:latin typeface="Trebuchet MS"/>
                <a:ea typeface="Trebuchet MS"/>
                <a:cs typeface="Trebuchet MS"/>
                <a:sym typeface="Trebuchet MS"/>
              </a:rPr>
              <a:t>UPGMA : princi</a:t>
            </a:r>
            <a:r>
              <a:rPr lang="fr" sz="2700" b="1">
                <a:solidFill>
                  <a:srgbClr val="5B9BD5"/>
                </a:solidFill>
                <a:latin typeface="Trebuchet MS"/>
                <a:ea typeface="Trebuchet MS"/>
                <a:cs typeface="Trebuchet MS"/>
                <a:sym typeface="Trebuchet MS"/>
              </a:rPr>
              <a:t>pe de </a:t>
            </a:r>
            <a:r>
              <a:rPr lang="fr" sz="2700" b="1" i="0" u="none" strike="noStrike" cap="none">
                <a:solidFill>
                  <a:srgbClr val="5B9BD5"/>
                </a:solidFill>
                <a:latin typeface="Trebuchet MS"/>
                <a:ea typeface="Trebuchet MS"/>
                <a:cs typeface="Trebuchet MS"/>
                <a:sym typeface="Trebuchet MS"/>
              </a:rPr>
              <a:t>l’algorithme</a:t>
            </a:r>
          </a:p>
        </p:txBody>
      </p:sp>
      <p:sp>
        <p:nvSpPr>
          <p:cNvPr id="948" name="Shape 94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89</a:t>
            </a:fld>
            <a:endParaRPr lang="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3887" y="1282303"/>
            <a:ext cx="7886699" cy="2139552"/>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dk1"/>
              </a:buClr>
              <a:buSzPct val="25000"/>
              <a:buFont typeface="Calibri"/>
              <a:buNone/>
            </a:pPr>
            <a:r>
              <a:rPr lang="fr" sz="4500" b="0" i="0" u="none" strike="noStrike" cap="none">
                <a:solidFill>
                  <a:schemeClr val="dk1"/>
                </a:solidFill>
                <a:latin typeface="Calibri"/>
                <a:ea typeface="Calibri"/>
                <a:cs typeface="Calibri"/>
                <a:sym typeface="Calibri"/>
              </a:rPr>
              <a:t>Alignement de séquence, quelques points de théorie</a:t>
            </a:r>
          </a:p>
        </p:txBody>
      </p:sp>
      <p:sp>
        <p:nvSpPr>
          <p:cNvPr id="208" name="Shape 208"/>
          <p:cNvSpPr txBox="1">
            <a:spLocks noGrp="1"/>
          </p:cNvSpPr>
          <p:nvPr>
            <p:ph type="body" idx="1"/>
          </p:nvPr>
        </p:nvSpPr>
        <p:spPr>
          <a:xfrm>
            <a:off x="623887" y="3442097"/>
            <a:ext cx="7886699" cy="1125140"/>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rgbClr val="888888"/>
              </a:buClr>
              <a:buSzPct val="25000"/>
              <a:buFont typeface="Arial"/>
              <a:buNone/>
            </a:pPr>
            <a:endParaRPr sz="1800" b="0" i="0" u="none" strike="noStrike" cap="none">
              <a:solidFill>
                <a:srgbClr val="888888"/>
              </a:solidFill>
              <a:latin typeface="Calibri"/>
              <a:ea typeface="Calibri"/>
              <a:cs typeface="Calibri"/>
              <a:sym typeface="Calibri"/>
            </a:endParaRPr>
          </a:p>
        </p:txBody>
      </p:sp>
      <p:sp>
        <p:nvSpPr>
          <p:cNvPr id="209" name="Shape 209"/>
          <p:cNvSpPr txBox="1">
            <a:spLocks noGrp="1"/>
          </p:cNvSpPr>
          <p:nvPr>
            <p:ph type="sldNum" idx="12"/>
          </p:nvPr>
        </p:nvSpPr>
        <p:spPr>
          <a:xfrm>
            <a:off x="6867125" y="475671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9</a:t>
            </a:fld>
            <a:endParaRPr lang="f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p:nvPr/>
        </p:nvSpPr>
        <p:spPr>
          <a:xfrm>
            <a:off x="6019800" y="2219325"/>
            <a:ext cx="2819399" cy="680763"/>
          </a:xfrm>
          <a:prstGeom prst="rect">
            <a:avLst/>
          </a:prstGeom>
          <a:noFill/>
          <a:ln>
            <a:noFill/>
          </a:ln>
        </p:spPr>
        <p:txBody>
          <a:bodyPr lIns="68575" tIns="34275" rIns="68575" bIns="34275" anchor="t" anchorCtr="0">
            <a:noAutofit/>
          </a:bodyPr>
          <a:lstStyle/>
          <a:p>
            <a:pPr marL="0" marR="0" lvl="0" indent="0" algn="l" rtl="0">
              <a:lnSpc>
                <a:spcPct val="6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65000"/>
              </a:lnSpc>
              <a:spcBef>
                <a:spcPts val="500"/>
              </a:spcBef>
              <a:buNone/>
            </a:pPr>
            <a:endParaRPr sz="2600">
              <a:solidFill>
                <a:srgbClr val="FF0000"/>
              </a:solidFill>
              <a:latin typeface="Libre Baskerville"/>
              <a:ea typeface="Libre Baskerville"/>
              <a:cs typeface="Libre Baskerville"/>
              <a:sym typeface="Libre Baskerville"/>
            </a:endParaRPr>
          </a:p>
        </p:txBody>
      </p:sp>
      <p:sp>
        <p:nvSpPr>
          <p:cNvPr id="955" name="Shape 955"/>
          <p:cNvSpPr txBox="1"/>
          <p:nvPr/>
        </p:nvSpPr>
        <p:spPr>
          <a:xfrm>
            <a:off x="6088063" y="1163241"/>
            <a:ext cx="2674937" cy="752705"/>
          </a:xfrm>
          <a:prstGeom prst="rect">
            <a:avLst/>
          </a:prstGeom>
          <a:noFill/>
          <a:ln>
            <a:noFill/>
          </a:ln>
        </p:spPr>
        <p:txBody>
          <a:bodyPr lIns="68575" tIns="34275" rIns="68575" bIns="34275" anchor="t" anchorCtr="0">
            <a:noAutofit/>
          </a:bodyPr>
          <a:lstStyle/>
          <a:p>
            <a:pPr marL="0" marR="0" lvl="0" indent="0" algn="l" rtl="0">
              <a:lnSpc>
                <a:spcPct val="7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75000"/>
              </a:lnSpc>
              <a:spcBef>
                <a:spcPts val="500"/>
              </a:spcBef>
              <a:buNone/>
            </a:pPr>
            <a:endParaRPr sz="2600">
              <a:solidFill>
                <a:srgbClr val="FF0000"/>
              </a:solidFill>
              <a:latin typeface="Libre Baskerville"/>
              <a:ea typeface="Libre Baskerville"/>
              <a:cs typeface="Libre Baskerville"/>
              <a:sym typeface="Libre Baskerville"/>
            </a:endParaRPr>
          </a:p>
        </p:txBody>
      </p:sp>
      <p:pic>
        <p:nvPicPr>
          <p:cNvPr id="956" name="Shape 956" descr="Picture 3"/>
          <p:cNvPicPr preferRelativeResize="0"/>
          <p:nvPr/>
        </p:nvPicPr>
        <p:blipFill rotWithShape="1">
          <a:blip r:embed="rId3">
            <a:alphaModFix/>
          </a:blip>
          <a:srcRect/>
          <a:stretch/>
        </p:blipFill>
        <p:spPr>
          <a:xfrm>
            <a:off x="1295400" y="3423597"/>
            <a:ext cx="1066800" cy="382191"/>
          </a:xfrm>
          <a:prstGeom prst="rect">
            <a:avLst/>
          </a:prstGeom>
          <a:noFill/>
          <a:ln>
            <a:noFill/>
          </a:ln>
        </p:spPr>
      </p:pic>
      <p:pic>
        <p:nvPicPr>
          <p:cNvPr id="957" name="Shape 957" descr="Picture 4"/>
          <p:cNvPicPr preferRelativeResize="0"/>
          <p:nvPr/>
        </p:nvPicPr>
        <p:blipFill rotWithShape="1">
          <a:blip r:embed="rId4">
            <a:alphaModFix/>
          </a:blip>
          <a:srcRect/>
          <a:stretch/>
        </p:blipFill>
        <p:spPr>
          <a:xfrm>
            <a:off x="3886200" y="3423598"/>
            <a:ext cx="3138488" cy="450056"/>
          </a:xfrm>
          <a:prstGeom prst="rect">
            <a:avLst/>
          </a:prstGeom>
          <a:noFill/>
          <a:ln>
            <a:noFill/>
          </a:ln>
        </p:spPr>
      </p:pic>
      <p:sp>
        <p:nvSpPr>
          <p:cNvPr id="958" name="Shape 958"/>
          <p:cNvSpPr/>
          <p:nvPr/>
        </p:nvSpPr>
        <p:spPr>
          <a:xfrm>
            <a:off x="152400" y="742950"/>
            <a:ext cx="7391399" cy="276999"/>
          </a:xfrm>
          <a:prstGeom prst="rect">
            <a:avLst/>
          </a:prstGeom>
          <a:noFill/>
          <a:ln>
            <a:noFill/>
          </a:ln>
        </p:spPr>
        <p:txBody>
          <a:bodyPr lIns="68575" tIns="34275" rIns="68575" bIns="34275" anchor="t" anchorCtr="0">
            <a:noAutofit/>
          </a:bodyPr>
          <a:lstStyle/>
          <a:p>
            <a:pPr marL="0" marR="0" lvl="0" indent="-25400" algn="l" rtl="0">
              <a:spcBef>
                <a:spcPts val="0"/>
              </a:spcBef>
              <a:buClr>
                <a:srgbClr val="000000"/>
              </a:buClr>
              <a:buSzPct val="100000"/>
              <a:buFont typeface="Calibri"/>
              <a:buChar char="•"/>
            </a:pPr>
            <a:r>
              <a:rPr lang="fr" sz="1800">
                <a:solidFill>
                  <a:srgbClr val="000000"/>
                </a:solidFill>
                <a:latin typeface="Calibri"/>
                <a:ea typeface="Calibri"/>
                <a:cs typeface="Calibri"/>
                <a:sym typeface="Calibri"/>
              </a:rPr>
              <a:t> Si on a 6 UTOs séparées par une distance donnée (matrice) : </a:t>
            </a:r>
          </a:p>
        </p:txBody>
      </p:sp>
      <p:sp>
        <p:nvSpPr>
          <p:cNvPr id="959" name="Shape 959"/>
          <p:cNvSpPr/>
          <p:nvPr/>
        </p:nvSpPr>
        <p:spPr>
          <a:xfrm>
            <a:off x="152400" y="2737797"/>
            <a:ext cx="8534400" cy="276999"/>
          </a:xfrm>
          <a:prstGeom prst="rect">
            <a:avLst/>
          </a:prstGeom>
          <a:noFill/>
          <a:ln>
            <a:noFill/>
          </a:ln>
        </p:spPr>
        <p:txBody>
          <a:bodyPr lIns="68575" tIns="34275" rIns="68575" bIns="34275" anchor="t" anchorCtr="0">
            <a:noAutofit/>
          </a:bodyPr>
          <a:lstStyle/>
          <a:p>
            <a:pPr marL="0" marR="0" lvl="0" indent="-25400" algn="l" rtl="0">
              <a:spcBef>
                <a:spcPts val="0"/>
              </a:spcBef>
              <a:buClr>
                <a:srgbClr val="000000"/>
              </a:buClr>
              <a:buSzPct val="100000"/>
              <a:buFont typeface="Calibri"/>
              <a:buChar char="•"/>
            </a:pPr>
            <a:r>
              <a:rPr lang="fr" sz="1800">
                <a:solidFill>
                  <a:srgbClr val="000000"/>
                </a:solidFill>
                <a:latin typeface="Calibri"/>
                <a:ea typeface="Calibri"/>
                <a:cs typeface="Calibri"/>
                <a:sym typeface="Calibri"/>
              </a:rPr>
              <a:t> On commence par unir les 2 UTOs les plus similaires, A et B</a:t>
            </a:r>
          </a:p>
        </p:txBody>
      </p:sp>
      <p:sp>
        <p:nvSpPr>
          <p:cNvPr id="960" name="Shape 960"/>
          <p:cNvSpPr/>
          <p:nvPr/>
        </p:nvSpPr>
        <p:spPr>
          <a:xfrm>
            <a:off x="152400" y="3995099"/>
            <a:ext cx="7391400" cy="484200"/>
          </a:xfrm>
          <a:prstGeom prst="rect">
            <a:avLst/>
          </a:prstGeom>
          <a:noFill/>
          <a:ln>
            <a:noFill/>
          </a:ln>
        </p:spPr>
        <p:txBody>
          <a:bodyPr lIns="68575" tIns="34275" rIns="68575" bIns="34275" anchor="t" anchorCtr="0">
            <a:noAutofit/>
          </a:bodyPr>
          <a:lstStyle/>
          <a:p>
            <a:pPr marL="0" marR="0" lvl="0" indent="-25400" algn="l" rtl="0">
              <a:spcBef>
                <a:spcPts val="0"/>
              </a:spcBef>
              <a:buClr>
                <a:srgbClr val="000000"/>
              </a:buClr>
              <a:buSzPct val="100000"/>
              <a:buFont typeface="Calibri"/>
              <a:buChar char="•"/>
            </a:pPr>
            <a:r>
              <a:rPr lang="fr" sz="1800">
                <a:solidFill>
                  <a:srgbClr val="000000"/>
                </a:solidFill>
                <a:latin typeface="Calibri"/>
                <a:ea typeface="Calibri"/>
                <a:cs typeface="Calibri"/>
                <a:sym typeface="Calibri"/>
              </a:rPr>
              <a:t> Par la suite, A et B vont être considérées comme une</a:t>
            </a:r>
            <a:r>
              <a:rPr lang="fr" sz="1800">
                <a:latin typeface="Calibri"/>
                <a:ea typeface="Calibri"/>
                <a:cs typeface="Calibri"/>
                <a:sym typeface="Calibri"/>
              </a:rPr>
              <a:t> </a:t>
            </a:r>
            <a:r>
              <a:rPr lang="fr" sz="1800">
                <a:solidFill>
                  <a:srgbClr val="000000"/>
                </a:solidFill>
                <a:latin typeface="Calibri"/>
                <a:ea typeface="Calibri"/>
                <a:cs typeface="Calibri"/>
                <a:sym typeface="Calibri"/>
              </a:rPr>
              <a:t>unité (A,B) </a:t>
            </a:r>
          </a:p>
        </p:txBody>
      </p:sp>
      <p:pic>
        <p:nvPicPr>
          <p:cNvPr id="961" name="Shape 961" descr="Picture 2"/>
          <p:cNvPicPr preferRelativeResize="0"/>
          <p:nvPr/>
        </p:nvPicPr>
        <p:blipFill rotWithShape="1">
          <a:blip r:embed="rId5">
            <a:alphaModFix/>
          </a:blip>
          <a:srcRect/>
          <a:stretch/>
        </p:blipFill>
        <p:spPr>
          <a:xfrm>
            <a:off x="2819400" y="1537647"/>
            <a:ext cx="2249487" cy="981075"/>
          </a:xfrm>
          <a:prstGeom prst="rect">
            <a:avLst/>
          </a:prstGeom>
          <a:noFill/>
          <a:ln>
            <a:noFill/>
          </a:ln>
        </p:spPr>
      </p:pic>
      <p:sp>
        <p:nvSpPr>
          <p:cNvPr id="962" name="Shape 962"/>
          <p:cNvSpPr txBox="1"/>
          <p:nvPr/>
        </p:nvSpPr>
        <p:spPr>
          <a:xfrm>
            <a:off x="114300" y="95250"/>
            <a:ext cx="9144000" cy="40004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5B9BD5"/>
              </a:buClr>
              <a:buSzPct val="25000"/>
              <a:buFont typeface="Trebuchet MS"/>
              <a:buNone/>
            </a:pPr>
            <a:r>
              <a:rPr lang="fr" sz="2700" b="1" i="0" u="none" strike="noStrike" cap="none">
                <a:solidFill>
                  <a:srgbClr val="5B9BD5"/>
                </a:solidFill>
                <a:latin typeface="Trebuchet MS"/>
                <a:ea typeface="Trebuchet MS"/>
                <a:cs typeface="Trebuchet MS"/>
                <a:sym typeface="Trebuchet MS"/>
              </a:rPr>
              <a:t>UPGMA : exemple</a:t>
            </a:r>
          </a:p>
        </p:txBody>
      </p:sp>
      <p:sp>
        <p:nvSpPr>
          <p:cNvPr id="963" name="Shape 963"/>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90</a:t>
            </a:fld>
            <a:endParaRPr lang="f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p:nvPr/>
        </p:nvSpPr>
        <p:spPr>
          <a:xfrm>
            <a:off x="179388" y="342900"/>
            <a:ext cx="8785224" cy="685800"/>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fr" sz="2100">
                <a:solidFill>
                  <a:srgbClr val="000000"/>
                </a:solidFill>
                <a:latin typeface="Calibri"/>
                <a:ea typeface="Calibri"/>
                <a:cs typeface="Calibri"/>
                <a:sym typeface="Calibri"/>
              </a:rPr>
              <a:t>Les cycles suivants :</a:t>
            </a:r>
          </a:p>
        </p:txBody>
      </p:sp>
      <p:sp>
        <p:nvSpPr>
          <p:cNvPr id="970" name="Shape 970"/>
          <p:cNvSpPr/>
          <p:nvPr/>
        </p:nvSpPr>
        <p:spPr>
          <a:xfrm>
            <a:off x="6019800" y="2219325"/>
            <a:ext cx="2819399" cy="680763"/>
          </a:xfrm>
          <a:prstGeom prst="rect">
            <a:avLst/>
          </a:prstGeom>
          <a:noFill/>
          <a:ln>
            <a:noFill/>
          </a:ln>
        </p:spPr>
        <p:txBody>
          <a:bodyPr lIns="68575" tIns="34275" rIns="68575" bIns="34275" anchor="t" anchorCtr="0">
            <a:noAutofit/>
          </a:bodyPr>
          <a:lstStyle/>
          <a:p>
            <a:pPr marL="0" marR="0" lvl="0" indent="0" algn="l" rtl="0">
              <a:lnSpc>
                <a:spcPct val="6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65000"/>
              </a:lnSpc>
              <a:spcBef>
                <a:spcPts val="500"/>
              </a:spcBef>
              <a:buNone/>
            </a:pPr>
            <a:endParaRPr sz="2600">
              <a:solidFill>
                <a:srgbClr val="FF0000"/>
              </a:solidFill>
              <a:latin typeface="Libre Baskerville"/>
              <a:ea typeface="Libre Baskerville"/>
              <a:cs typeface="Libre Baskerville"/>
              <a:sym typeface="Libre Baskerville"/>
            </a:endParaRPr>
          </a:p>
        </p:txBody>
      </p:sp>
      <p:sp>
        <p:nvSpPr>
          <p:cNvPr id="971" name="Shape 971"/>
          <p:cNvSpPr txBox="1"/>
          <p:nvPr/>
        </p:nvSpPr>
        <p:spPr>
          <a:xfrm>
            <a:off x="6088063" y="1163241"/>
            <a:ext cx="2674937" cy="752705"/>
          </a:xfrm>
          <a:prstGeom prst="rect">
            <a:avLst/>
          </a:prstGeom>
          <a:noFill/>
          <a:ln>
            <a:noFill/>
          </a:ln>
        </p:spPr>
        <p:txBody>
          <a:bodyPr lIns="68575" tIns="34275" rIns="68575" bIns="34275" anchor="t" anchorCtr="0">
            <a:noAutofit/>
          </a:bodyPr>
          <a:lstStyle/>
          <a:p>
            <a:pPr marL="0" marR="0" lvl="0" indent="0" algn="l" rtl="0">
              <a:lnSpc>
                <a:spcPct val="7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75000"/>
              </a:lnSpc>
              <a:spcBef>
                <a:spcPts val="500"/>
              </a:spcBef>
              <a:buNone/>
            </a:pPr>
            <a:endParaRPr sz="2600">
              <a:solidFill>
                <a:srgbClr val="FF0000"/>
              </a:solidFill>
              <a:latin typeface="Libre Baskerville"/>
              <a:ea typeface="Libre Baskerville"/>
              <a:cs typeface="Libre Baskerville"/>
              <a:sym typeface="Libre Baskerville"/>
            </a:endParaRPr>
          </a:p>
        </p:txBody>
      </p:sp>
      <p:grpSp>
        <p:nvGrpSpPr>
          <p:cNvPr id="972" name="Shape 972"/>
          <p:cNvGrpSpPr/>
          <p:nvPr/>
        </p:nvGrpSpPr>
        <p:grpSpPr>
          <a:xfrm>
            <a:off x="609600" y="1485899"/>
            <a:ext cx="6283325" cy="2981325"/>
            <a:chOff x="480" y="1247"/>
            <a:chExt cx="3957" cy="2504"/>
          </a:xfrm>
        </p:grpSpPr>
        <p:pic>
          <p:nvPicPr>
            <p:cNvPr id="973" name="Shape 973" descr="Picture 5"/>
            <p:cNvPicPr preferRelativeResize="0"/>
            <p:nvPr/>
          </p:nvPicPr>
          <p:blipFill rotWithShape="1">
            <a:blip r:embed="rId3">
              <a:alphaModFix/>
            </a:blip>
            <a:srcRect/>
            <a:stretch/>
          </p:blipFill>
          <p:spPr>
            <a:xfrm>
              <a:off x="480" y="1247"/>
              <a:ext cx="1207" cy="819"/>
            </a:xfrm>
            <a:prstGeom prst="rect">
              <a:avLst/>
            </a:prstGeom>
            <a:noFill/>
            <a:ln>
              <a:noFill/>
            </a:ln>
          </p:spPr>
        </p:pic>
        <p:pic>
          <p:nvPicPr>
            <p:cNvPr id="974" name="Shape 974" descr="Picture 6"/>
            <p:cNvPicPr preferRelativeResize="0"/>
            <p:nvPr/>
          </p:nvPicPr>
          <p:blipFill rotWithShape="1">
            <a:blip r:embed="rId4">
              <a:alphaModFix/>
            </a:blip>
            <a:srcRect/>
            <a:stretch/>
          </p:blipFill>
          <p:spPr>
            <a:xfrm>
              <a:off x="2015" y="1343"/>
              <a:ext cx="954" cy="467"/>
            </a:xfrm>
            <a:prstGeom prst="rect">
              <a:avLst/>
            </a:prstGeom>
            <a:noFill/>
            <a:ln>
              <a:noFill/>
            </a:ln>
          </p:spPr>
        </p:pic>
        <p:pic>
          <p:nvPicPr>
            <p:cNvPr id="975" name="Shape 975" descr="Picture 7"/>
            <p:cNvPicPr preferRelativeResize="0"/>
            <p:nvPr/>
          </p:nvPicPr>
          <p:blipFill rotWithShape="1">
            <a:blip r:embed="rId5">
              <a:alphaModFix/>
            </a:blip>
            <a:srcRect/>
            <a:stretch/>
          </p:blipFill>
          <p:spPr>
            <a:xfrm>
              <a:off x="528" y="2255"/>
              <a:ext cx="1141" cy="593"/>
            </a:xfrm>
            <a:prstGeom prst="rect">
              <a:avLst/>
            </a:prstGeom>
            <a:noFill/>
            <a:ln>
              <a:noFill/>
            </a:ln>
          </p:spPr>
        </p:pic>
        <p:pic>
          <p:nvPicPr>
            <p:cNvPr id="976" name="Shape 976" descr="Picture 8"/>
            <p:cNvPicPr preferRelativeResize="0"/>
            <p:nvPr/>
          </p:nvPicPr>
          <p:blipFill rotWithShape="1">
            <a:blip r:embed="rId6">
              <a:alphaModFix/>
            </a:blip>
            <a:srcRect/>
            <a:stretch/>
          </p:blipFill>
          <p:spPr>
            <a:xfrm>
              <a:off x="2063" y="2255"/>
              <a:ext cx="892" cy="558"/>
            </a:xfrm>
            <a:prstGeom prst="rect">
              <a:avLst/>
            </a:prstGeom>
            <a:noFill/>
            <a:ln>
              <a:noFill/>
            </a:ln>
          </p:spPr>
        </p:pic>
        <p:pic>
          <p:nvPicPr>
            <p:cNvPr id="977" name="Shape 977" descr="Picture 9"/>
            <p:cNvPicPr preferRelativeResize="0"/>
            <p:nvPr/>
          </p:nvPicPr>
          <p:blipFill rotWithShape="1">
            <a:blip r:embed="rId7">
              <a:alphaModFix/>
            </a:blip>
            <a:srcRect/>
            <a:stretch/>
          </p:blipFill>
          <p:spPr>
            <a:xfrm>
              <a:off x="576" y="3168"/>
              <a:ext cx="1077" cy="507"/>
            </a:xfrm>
            <a:prstGeom prst="rect">
              <a:avLst/>
            </a:prstGeom>
            <a:noFill/>
            <a:ln>
              <a:noFill/>
            </a:ln>
          </p:spPr>
        </p:pic>
        <p:pic>
          <p:nvPicPr>
            <p:cNvPr id="978" name="Shape 978" descr="Picture 10"/>
            <p:cNvPicPr preferRelativeResize="0"/>
            <p:nvPr/>
          </p:nvPicPr>
          <p:blipFill rotWithShape="1">
            <a:blip r:embed="rId8">
              <a:alphaModFix/>
            </a:blip>
            <a:srcRect/>
            <a:stretch/>
          </p:blipFill>
          <p:spPr>
            <a:xfrm>
              <a:off x="2063" y="2928"/>
              <a:ext cx="1225" cy="824"/>
            </a:xfrm>
            <a:prstGeom prst="rect">
              <a:avLst/>
            </a:prstGeom>
            <a:noFill/>
            <a:ln>
              <a:noFill/>
            </a:ln>
          </p:spPr>
        </p:pic>
        <p:pic>
          <p:nvPicPr>
            <p:cNvPr id="979" name="Shape 979" descr="Picture 11"/>
            <p:cNvPicPr preferRelativeResize="0"/>
            <p:nvPr/>
          </p:nvPicPr>
          <p:blipFill rotWithShape="1">
            <a:blip r:embed="rId9">
              <a:alphaModFix/>
            </a:blip>
            <a:srcRect/>
            <a:stretch/>
          </p:blipFill>
          <p:spPr>
            <a:xfrm>
              <a:off x="3647" y="1392"/>
              <a:ext cx="789" cy="327"/>
            </a:xfrm>
            <a:prstGeom prst="rect">
              <a:avLst/>
            </a:prstGeom>
            <a:noFill/>
            <a:ln>
              <a:noFill/>
            </a:ln>
          </p:spPr>
        </p:pic>
      </p:grpSp>
      <p:sp>
        <p:nvSpPr>
          <p:cNvPr id="980" name="Shape 980"/>
          <p:cNvSpPr/>
          <p:nvPr/>
        </p:nvSpPr>
        <p:spPr>
          <a:xfrm>
            <a:off x="493124" y="1208900"/>
            <a:ext cx="1150500" cy="273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2ème cycle :</a:t>
            </a:r>
          </a:p>
        </p:txBody>
      </p:sp>
      <p:sp>
        <p:nvSpPr>
          <p:cNvPr id="981" name="Shape 981"/>
          <p:cNvSpPr/>
          <p:nvPr/>
        </p:nvSpPr>
        <p:spPr>
          <a:xfrm>
            <a:off x="457199" y="2400300"/>
            <a:ext cx="1150500"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3ème cycle :</a:t>
            </a:r>
          </a:p>
        </p:txBody>
      </p:sp>
      <p:sp>
        <p:nvSpPr>
          <p:cNvPr id="982" name="Shape 982"/>
          <p:cNvSpPr/>
          <p:nvPr/>
        </p:nvSpPr>
        <p:spPr>
          <a:xfrm>
            <a:off x="533399" y="3486150"/>
            <a:ext cx="1150500" cy="2769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4ème cycle :</a:t>
            </a:r>
          </a:p>
        </p:txBody>
      </p:sp>
      <p:sp>
        <p:nvSpPr>
          <p:cNvPr id="983" name="Shape 983"/>
          <p:cNvSpPr/>
          <p:nvPr/>
        </p:nvSpPr>
        <p:spPr>
          <a:xfrm>
            <a:off x="5486399" y="1314450"/>
            <a:ext cx="1208399" cy="3351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5ème cycle :</a:t>
            </a:r>
          </a:p>
        </p:txBody>
      </p:sp>
      <p:sp>
        <p:nvSpPr>
          <p:cNvPr id="984" name="Shape 984"/>
          <p:cNvSpPr/>
          <p:nvPr/>
        </p:nvSpPr>
        <p:spPr>
          <a:xfrm>
            <a:off x="5562600" y="4171950"/>
            <a:ext cx="3048000"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On obtient la topologie correcte </a:t>
            </a:r>
          </a:p>
        </p:txBody>
      </p:sp>
      <p:pic>
        <p:nvPicPr>
          <p:cNvPr id="985" name="Shape 985" descr="Picture 1"/>
          <p:cNvPicPr preferRelativeResize="0"/>
          <p:nvPr/>
        </p:nvPicPr>
        <p:blipFill rotWithShape="1">
          <a:blip r:embed="rId10">
            <a:alphaModFix/>
          </a:blip>
          <a:srcRect/>
          <a:stretch/>
        </p:blipFill>
        <p:spPr>
          <a:xfrm>
            <a:off x="5638800" y="2800350"/>
            <a:ext cx="2501900" cy="1310878"/>
          </a:xfrm>
          <a:prstGeom prst="rect">
            <a:avLst/>
          </a:prstGeom>
          <a:noFill/>
          <a:ln w="9525" cap="flat" cmpd="sng">
            <a:solidFill>
              <a:schemeClr val="dk1"/>
            </a:solidFill>
            <a:prstDash val="solid"/>
            <a:miter/>
            <a:headEnd type="none" w="med" len="med"/>
            <a:tailEnd type="none" w="med" len="med"/>
          </a:ln>
        </p:spPr>
      </p:pic>
      <p:sp>
        <p:nvSpPr>
          <p:cNvPr id="986" name="Shape 986"/>
          <p:cNvSpPr/>
          <p:nvPr/>
        </p:nvSpPr>
        <p:spPr>
          <a:xfrm>
            <a:off x="5541363" y="2457450"/>
            <a:ext cx="434197"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000000"/>
                </a:solidFill>
                <a:latin typeface="Calibri"/>
                <a:ea typeface="Calibri"/>
                <a:cs typeface="Calibri"/>
                <a:sym typeface="Calibri"/>
              </a:rPr>
              <a:t>Fin :</a:t>
            </a:r>
          </a:p>
        </p:txBody>
      </p:sp>
      <p:sp>
        <p:nvSpPr>
          <p:cNvPr id="987" name="Shape 987"/>
          <p:cNvSpPr txBox="1"/>
          <p:nvPr/>
        </p:nvSpPr>
        <p:spPr>
          <a:xfrm>
            <a:off x="0" y="104775"/>
            <a:ext cx="9144000" cy="40004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5B9BD5"/>
              </a:buClr>
              <a:buSzPct val="25000"/>
              <a:buFont typeface="Trebuchet MS"/>
              <a:buNone/>
            </a:pPr>
            <a:r>
              <a:rPr lang="fr" sz="2700" b="1" i="0" u="none" strike="noStrike" cap="none">
                <a:solidFill>
                  <a:srgbClr val="5B9BD5"/>
                </a:solidFill>
                <a:latin typeface="Trebuchet MS"/>
                <a:ea typeface="Trebuchet MS"/>
                <a:cs typeface="Trebuchet MS"/>
                <a:sym typeface="Trebuchet MS"/>
              </a:rPr>
              <a:t>UPGMA : exemple</a:t>
            </a:r>
          </a:p>
        </p:txBody>
      </p:sp>
      <p:sp>
        <p:nvSpPr>
          <p:cNvPr id="988" name="Shape 988"/>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91</a:t>
            </a:fld>
            <a:endParaRPr lang="f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p:nvPr/>
        </p:nvSpPr>
        <p:spPr>
          <a:xfrm>
            <a:off x="179388" y="342900"/>
            <a:ext cx="8785224" cy="685800"/>
          </a:xfrm>
          <a:prstGeom prst="rect">
            <a:avLst/>
          </a:prstGeom>
          <a:noFill/>
          <a:ln>
            <a:noFill/>
          </a:ln>
        </p:spPr>
        <p:txBody>
          <a:bodyPr lIns="68575" tIns="34275" rIns="68575" bIns="34275" anchor="ctr" anchorCtr="0">
            <a:noAutofit/>
          </a:bodyPr>
          <a:lstStyle/>
          <a:p>
            <a:pPr marR="0" lvl="0" algn="l" rtl="0">
              <a:spcBef>
                <a:spcPts val="0"/>
              </a:spcBef>
              <a:buNone/>
            </a:pPr>
            <a:endParaRPr>
              <a:latin typeface="Calibri"/>
              <a:ea typeface="Calibri"/>
              <a:cs typeface="Calibri"/>
              <a:sym typeface="Calibri"/>
            </a:endParaRPr>
          </a:p>
          <a:p>
            <a:pPr marL="457200" marR="0" lvl="0" indent="-342900" algn="l" rtl="0">
              <a:spcBef>
                <a:spcPts val="0"/>
              </a:spcBef>
              <a:buClr>
                <a:srgbClr val="000000"/>
              </a:buClr>
              <a:buSzPct val="100000"/>
              <a:buFont typeface="Calibri"/>
              <a:buChar char="-"/>
            </a:pPr>
            <a:r>
              <a:rPr lang="fr" sz="1800">
                <a:solidFill>
                  <a:srgbClr val="000000"/>
                </a:solidFill>
                <a:latin typeface="Calibri"/>
                <a:ea typeface="Calibri"/>
                <a:cs typeface="Calibri"/>
                <a:sym typeface="Calibri"/>
              </a:rPr>
              <a:t>La méthode UPGMA produit un arbre raciné</a:t>
            </a:r>
          </a:p>
        </p:txBody>
      </p:sp>
      <p:sp>
        <p:nvSpPr>
          <p:cNvPr id="995" name="Shape 995"/>
          <p:cNvSpPr txBox="1"/>
          <p:nvPr/>
        </p:nvSpPr>
        <p:spPr>
          <a:xfrm>
            <a:off x="6088063" y="1163241"/>
            <a:ext cx="2674937" cy="752705"/>
          </a:xfrm>
          <a:prstGeom prst="rect">
            <a:avLst/>
          </a:prstGeom>
          <a:noFill/>
          <a:ln>
            <a:noFill/>
          </a:ln>
        </p:spPr>
        <p:txBody>
          <a:bodyPr lIns="68575" tIns="34275" rIns="68575" bIns="34275" anchor="t" anchorCtr="0">
            <a:noAutofit/>
          </a:bodyPr>
          <a:lstStyle/>
          <a:p>
            <a:pPr marL="0" marR="0" lvl="0" indent="0" algn="l" rtl="0">
              <a:lnSpc>
                <a:spcPct val="75000"/>
              </a:lnSpc>
              <a:spcBef>
                <a:spcPts val="0"/>
              </a:spcBef>
              <a:spcAft>
                <a:spcPts val="0"/>
              </a:spcAft>
              <a:buNone/>
            </a:pPr>
            <a:endParaRPr sz="2600">
              <a:solidFill>
                <a:srgbClr val="FF0000"/>
              </a:solidFill>
              <a:latin typeface="Libre Baskerville"/>
              <a:ea typeface="Libre Baskerville"/>
              <a:cs typeface="Libre Baskerville"/>
              <a:sym typeface="Libre Baskerville"/>
            </a:endParaRPr>
          </a:p>
          <a:p>
            <a:pPr marL="0" marR="0" lvl="0" indent="0" algn="l" rtl="0">
              <a:lnSpc>
                <a:spcPct val="75000"/>
              </a:lnSpc>
              <a:spcBef>
                <a:spcPts val="500"/>
              </a:spcBef>
              <a:buNone/>
            </a:pPr>
            <a:endParaRPr sz="2600">
              <a:solidFill>
                <a:srgbClr val="FF0000"/>
              </a:solidFill>
              <a:latin typeface="Libre Baskerville"/>
              <a:ea typeface="Libre Baskerville"/>
              <a:cs typeface="Libre Baskerville"/>
              <a:sym typeface="Libre Baskerville"/>
            </a:endParaRPr>
          </a:p>
        </p:txBody>
      </p:sp>
      <p:pic>
        <p:nvPicPr>
          <p:cNvPr id="996" name="Shape 996" descr="Picture 13"/>
          <p:cNvPicPr preferRelativeResize="0"/>
          <p:nvPr/>
        </p:nvPicPr>
        <p:blipFill rotWithShape="1">
          <a:blip r:embed="rId3">
            <a:alphaModFix/>
          </a:blip>
          <a:srcRect/>
          <a:stretch/>
        </p:blipFill>
        <p:spPr>
          <a:xfrm>
            <a:off x="0" y="2228850"/>
            <a:ext cx="3810000" cy="1428749"/>
          </a:xfrm>
          <a:prstGeom prst="rect">
            <a:avLst/>
          </a:prstGeom>
          <a:noFill/>
          <a:ln>
            <a:noFill/>
          </a:ln>
        </p:spPr>
      </p:pic>
      <p:pic>
        <p:nvPicPr>
          <p:cNvPr id="997" name="Shape 997" descr="Picture 14"/>
          <p:cNvPicPr preferRelativeResize="0"/>
          <p:nvPr/>
        </p:nvPicPr>
        <p:blipFill rotWithShape="1">
          <a:blip r:embed="rId4">
            <a:alphaModFix/>
          </a:blip>
          <a:srcRect/>
          <a:stretch/>
        </p:blipFill>
        <p:spPr>
          <a:xfrm>
            <a:off x="3733800" y="2628900"/>
            <a:ext cx="2043113" cy="975122"/>
          </a:xfrm>
          <a:prstGeom prst="rect">
            <a:avLst/>
          </a:prstGeom>
          <a:noFill/>
          <a:ln>
            <a:noFill/>
          </a:ln>
        </p:spPr>
      </p:pic>
      <p:pic>
        <p:nvPicPr>
          <p:cNvPr id="998" name="Shape 998" descr="Picture 15"/>
          <p:cNvPicPr preferRelativeResize="0"/>
          <p:nvPr/>
        </p:nvPicPr>
        <p:blipFill rotWithShape="1">
          <a:blip r:embed="rId5">
            <a:alphaModFix/>
          </a:blip>
          <a:srcRect/>
          <a:stretch/>
        </p:blipFill>
        <p:spPr>
          <a:xfrm>
            <a:off x="6230937" y="2437208"/>
            <a:ext cx="2455863" cy="1277540"/>
          </a:xfrm>
          <a:prstGeom prst="rect">
            <a:avLst/>
          </a:prstGeom>
          <a:noFill/>
          <a:ln>
            <a:noFill/>
          </a:ln>
        </p:spPr>
      </p:pic>
      <p:sp>
        <p:nvSpPr>
          <p:cNvPr id="999" name="Shape 999"/>
          <p:cNvSpPr/>
          <p:nvPr/>
        </p:nvSpPr>
        <p:spPr>
          <a:xfrm>
            <a:off x="152400" y="914400"/>
            <a:ext cx="8610600" cy="484748"/>
          </a:xfrm>
          <a:prstGeom prst="rect">
            <a:avLst/>
          </a:prstGeom>
          <a:noFill/>
          <a:ln>
            <a:noFill/>
          </a:ln>
        </p:spPr>
        <p:txBody>
          <a:bodyPr lIns="68575" tIns="34275" rIns="68575" bIns="34275" anchor="t" anchorCtr="0">
            <a:noAutofit/>
          </a:bodyPr>
          <a:lstStyle/>
          <a:p>
            <a:pPr marL="457200" marR="0" lvl="0" indent="-342900" algn="l" rtl="0">
              <a:spcBef>
                <a:spcPts val="0"/>
              </a:spcBef>
              <a:buClr>
                <a:schemeClr val="dk1"/>
              </a:buClr>
              <a:buSzPct val="100000"/>
              <a:buFont typeface="Calibri"/>
              <a:buChar char="-"/>
            </a:pPr>
            <a:r>
              <a:rPr lang="fr" sz="1800">
                <a:solidFill>
                  <a:schemeClr val="dk1"/>
                </a:solidFill>
                <a:latin typeface="Calibri"/>
                <a:ea typeface="Calibri"/>
                <a:cs typeface="Calibri"/>
                <a:sym typeface="Calibri"/>
              </a:rPr>
              <a:t>Elle ne marche que pour les </a:t>
            </a:r>
            <a:r>
              <a:rPr lang="fr" sz="1800" b="1">
                <a:solidFill>
                  <a:schemeClr val="dk1"/>
                </a:solidFill>
                <a:latin typeface="Calibri"/>
                <a:ea typeface="Calibri"/>
                <a:cs typeface="Calibri"/>
                <a:sym typeface="Calibri"/>
              </a:rPr>
              <a:t>distances ultramétriques </a:t>
            </a:r>
            <a:r>
              <a:rPr lang="fr" sz="1800">
                <a:solidFill>
                  <a:schemeClr val="dk1"/>
                </a:solidFill>
                <a:latin typeface="Calibri"/>
                <a:ea typeface="Calibri"/>
                <a:cs typeface="Calibri"/>
                <a:sym typeface="Calibri"/>
              </a:rPr>
              <a:t>(principe d’horloge moléculaire stricte) : UPGMA échoue si le taux d’évolution varie entre les UTO </a:t>
            </a:r>
          </a:p>
        </p:txBody>
      </p:sp>
      <p:sp>
        <p:nvSpPr>
          <p:cNvPr id="1000" name="Shape 1000"/>
          <p:cNvSpPr/>
          <p:nvPr/>
        </p:nvSpPr>
        <p:spPr>
          <a:xfrm>
            <a:off x="5943600" y="3543300"/>
            <a:ext cx="1593318"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chemeClr val="accent2"/>
                </a:solidFill>
                <a:latin typeface="Calibri"/>
                <a:ea typeface="Calibri"/>
                <a:cs typeface="Calibri"/>
                <a:sym typeface="Calibri"/>
              </a:rPr>
              <a:t>Topologie incorrecte</a:t>
            </a:r>
          </a:p>
        </p:txBody>
      </p:sp>
      <p:sp>
        <p:nvSpPr>
          <p:cNvPr id="1001" name="Shape 1001"/>
          <p:cNvSpPr/>
          <p:nvPr/>
        </p:nvSpPr>
        <p:spPr>
          <a:xfrm>
            <a:off x="457200" y="4168601"/>
            <a:ext cx="8610600"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400">
                <a:solidFill>
                  <a:srgbClr val="FF0B15"/>
                </a:solidFill>
                <a:latin typeface="Calibri"/>
                <a:ea typeface="Calibri"/>
                <a:cs typeface="Calibri"/>
                <a:sym typeface="Calibri"/>
              </a:rPr>
              <a:t>Conclusion : cette méthode est très rapide mais n’est quasiment plus employée en phylogénie moléculaire !</a:t>
            </a:r>
          </a:p>
        </p:txBody>
      </p:sp>
      <p:sp>
        <p:nvSpPr>
          <p:cNvPr id="1002" name="Shape 1002"/>
          <p:cNvSpPr txBox="1"/>
          <p:nvPr/>
        </p:nvSpPr>
        <p:spPr>
          <a:xfrm>
            <a:off x="533400" y="1983685"/>
            <a:ext cx="926820" cy="300082"/>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500">
                <a:solidFill>
                  <a:schemeClr val="dk1"/>
                </a:solidFill>
                <a:latin typeface="Calibri"/>
                <a:ea typeface="Calibri"/>
                <a:cs typeface="Calibri"/>
                <a:sym typeface="Calibri"/>
              </a:rPr>
              <a:t>Arbre réel</a:t>
            </a:r>
          </a:p>
        </p:txBody>
      </p:sp>
      <p:sp>
        <p:nvSpPr>
          <p:cNvPr id="1003" name="Shape 1003"/>
          <p:cNvSpPr txBox="1"/>
          <p:nvPr/>
        </p:nvSpPr>
        <p:spPr>
          <a:xfrm>
            <a:off x="3886200" y="1983685"/>
            <a:ext cx="1399799" cy="530914"/>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500">
                <a:solidFill>
                  <a:schemeClr val="dk1"/>
                </a:solidFill>
                <a:latin typeface="Calibri"/>
                <a:ea typeface="Calibri"/>
                <a:cs typeface="Calibri"/>
                <a:sym typeface="Calibri"/>
              </a:rPr>
              <a:t>Matrice de distances</a:t>
            </a:r>
          </a:p>
        </p:txBody>
      </p:sp>
      <p:sp>
        <p:nvSpPr>
          <p:cNvPr id="1004" name="Shape 1004"/>
          <p:cNvSpPr txBox="1"/>
          <p:nvPr/>
        </p:nvSpPr>
        <p:spPr>
          <a:xfrm>
            <a:off x="6906000" y="1983685"/>
            <a:ext cx="1933200" cy="300082"/>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fr" sz="1500">
                <a:solidFill>
                  <a:schemeClr val="dk1"/>
                </a:solidFill>
                <a:latin typeface="Calibri"/>
                <a:ea typeface="Calibri"/>
                <a:cs typeface="Calibri"/>
                <a:sym typeface="Calibri"/>
              </a:rPr>
              <a:t>Arbre UPGMA</a:t>
            </a:r>
          </a:p>
        </p:txBody>
      </p:sp>
      <p:sp>
        <p:nvSpPr>
          <p:cNvPr id="1005" name="Shape 1005"/>
          <p:cNvSpPr/>
          <p:nvPr/>
        </p:nvSpPr>
        <p:spPr>
          <a:xfrm>
            <a:off x="3048000" y="2971800"/>
            <a:ext cx="457199" cy="342900"/>
          </a:xfrm>
          <a:prstGeom prst="rightArrow">
            <a:avLst>
              <a:gd name="adj1" fmla="val 50000"/>
              <a:gd name="adj2" fmla="val 50000"/>
            </a:avLst>
          </a:prstGeom>
          <a:noFill/>
          <a:ln w="9525" cap="flat" cmpd="sng">
            <a:solidFill>
              <a:schemeClr val="dk1"/>
            </a:solidFill>
            <a:prstDash val="solid"/>
            <a:round/>
            <a:headEnd type="none" w="med" len="med"/>
            <a:tailEnd type="none" w="med" len="med"/>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006" name="Shape 1006"/>
          <p:cNvSpPr/>
          <p:nvPr/>
        </p:nvSpPr>
        <p:spPr>
          <a:xfrm>
            <a:off x="5867400" y="2971800"/>
            <a:ext cx="457199" cy="342900"/>
          </a:xfrm>
          <a:prstGeom prst="rightArrow">
            <a:avLst>
              <a:gd name="adj1" fmla="val 50000"/>
              <a:gd name="adj2" fmla="val 50000"/>
            </a:avLst>
          </a:prstGeom>
          <a:noFill/>
          <a:ln w="9525" cap="flat" cmpd="sng">
            <a:solidFill>
              <a:schemeClr val="dk1"/>
            </a:solidFill>
            <a:prstDash val="solid"/>
            <a:round/>
            <a:headEnd type="none" w="med" len="med"/>
            <a:tailEnd type="none" w="med" len="med"/>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007" name="Shape 1007"/>
          <p:cNvSpPr/>
          <p:nvPr/>
        </p:nvSpPr>
        <p:spPr>
          <a:xfrm>
            <a:off x="6553200" y="3086100"/>
            <a:ext cx="381000" cy="228599"/>
          </a:xfrm>
          <a:prstGeom prst="rect">
            <a:avLst/>
          </a:prstGeom>
          <a:solidFill>
            <a:schemeClr val="lt1"/>
          </a:solidFill>
          <a:ln w="9525" cap="flat" cmpd="sng">
            <a:solidFill>
              <a:schemeClr val="lt1"/>
            </a:solidFill>
            <a:prstDash val="solid"/>
            <a:round/>
            <a:headEnd type="none" w="med" len="med"/>
            <a:tailEnd type="none" w="med" len="med"/>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008" name="Shape 1008"/>
          <p:cNvSpPr txBox="1"/>
          <p:nvPr/>
        </p:nvSpPr>
        <p:spPr>
          <a:xfrm>
            <a:off x="76200" y="38100"/>
            <a:ext cx="9144000" cy="40004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5B9BD5"/>
              </a:buClr>
              <a:buSzPct val="25000"/>
              <a:buFont typeface="Trebuchet MS"/>
              <a:buNone/>
            </a:pPr>
            <a:r>
              <a:rPr lang="fr" sz="2700" b="1" i="0" u="none" strike="noStrike" cap="none">
                <a:solidFill>
                  <a:srgbClr val="5B9BD5"/>
                </a:solidFill>
                <a:latin typeface="Trebuchet MS"/>
                <a:ea typeface="Trebuchet MS"/>
                <a:cs typeface="Trebuchet MS"/>
                <a:sym typeface="Trebuchet MS"/>
              </a:rPr>
              <a:t>UPGMA : les limites</a:t>
            </a:r>
          </a:p>
        </p:txBody>
      </p:sp>
      <p:sp>
        <p:nvSpPr>
          <p:cNvPr id="1009" name="Shape 1009"/>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92</a:t>
            </a:fld>
            <a:endParaRPr lang="f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93</a:t>
            </a:fld>
            <a:endParaRPr lang="fr" sz="900">
              <a:solidFill>
                <a:srgbClr val="888888"/>
              </a:solidFill>
              <a:latin typeface="Calibri"/>
              <a:ea typeface="Calibri"/>
              <a:cs typeface="Calibri"/>
              <a:sym typeface="Calibri"/>
            </a:endParaRPr>
          </a:p>
        </p:txBody>
      </p:sp>
      <p:sp>
        <p:nvSpPr>
          <p:cNvPr id="1016" name="Shape 1016"/>
          <p:cNvSpPr txBox="1">
            <a:spLocks noGrp="1"/>
          </p:cNvSpPr>
          <p:nvPr>
            <p:ph type="title"/>
          </p:nvPr>
        </p:nvSpPr>
        <p:spPr>
          <a:xfrm>
            <a:off x="231630" y="770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700" b="1">
                <a:solidFill>
                  <a:srgbClr val="5B9BD5"/>
                </a:solidFill>
                <a:latin typeface="Trebuchet MS"/>
                <a:ea typeface="Trebuchet MS"/>
                <a:cs typeface="Trebuchet MS"/>
                <a:sym typeface="Trebuchet MS"/>
              </a:rPr>
              <a:t>L’algorithme du Neighbor-Joining</a:t>
            </a:r>
          </a:p>
        </p:txBody>
      </p:sp>
      <p:sp>
        <p:nvSpPr>
          <p:cNvPr id="1017" name="Shape 1017"/>
          <p:cNvSpPr txBox="1">
            <a:spLocks noGrp="1"/>
          </p:cNvSpPr>
          <p:nvPr>
            <p:ph type="body" idx="1"/>
          </p:nvPr>
        </p:nvSpPr>
        <p:spPr>
          <a:xfrm>
            <a:off x="424800" y="857599"/>
            <a:ext cx="7994100" cy="3439200"/>
          </a:xfrm>
          <a:prstGeom prst="rect">
            <a:avLst/>
          </a:prstGeom>
          <a:noFill/>
          <a:ln>
            <a:noFill/>
          </a:ln>
        </p:spPr>
        <p:txBody>
          <a:bodyPr lIns="68575" tIns="18500" rIns="68575" bIns="34275" anchor="t" anchorCtr="0">
            <a:noAutofit/>
          </a:bodyPr>
          <a:lstStyle/>
          <a:p>
            <a:pPr marL="457200" lvl="0" indent="-342900" rtl="0">
              <a:lnSpc>
                <a:spcPct val="115000"/>
              </a:lnSpc>
              <a:spcBef>
                <a:spcPts val="1400"/>
              </a:spcBef>
              <a:buSzPct val="100000"/>
            </a:pPr>
            <a:r>
              <a:rPr lang="fr" sz="1800"/>
              <a:t>La méthode a été proposée par </a:t>
            </a:r>
            <a:r>
              <a:rPr lang="fr" sz="1800" b="1"/>
              <a:t>Saitou and Nei en 1987</a:t>
            </a:r>
          </a:p>
          <a:p>
            <a:pPr marL="457200" lvl="0" indent="-342900" rtl="0">
              <a:lnSpc>
                <a:spcPct val="115000"/>
              </a:lnSpc>
              <a:spcBef>
                <a:spcPts val="1400"/>
              </a:spcBef>
              <a:buSzPct val="100000"/>
            </a:pPr>
            <a:r>
              <a:rPr lang="fr" sz="1800"/>
              <a:t>Cette méthode utilise un </a:t>
            </a:r>
            <a:r>
              <a:rPr lang="fr" sz="1800" b="1"/>
              <a:t>algorithme itératif</a:t>
            </a:r>
            <a:r>
              <a:rPr lang="fr" sz="1800"/>
              <a:t>, elle est </a:t>
            </a:r>
            <a:r>
              <a:rPr lang="fr" sz="1800" b="1"/>
              <a:t>très rapide</a:t>
            </a:r>
          </a:p>
          <a:p>
            <a:pPr marL="457200" lvl="0" indent="-342900" rtl="0">
              <a:lnSpc>
                <a:spcPct val="115000"/>
              </a:lnSpc>
              <a:spcBef>
                <a:spcPts val="1400"/>
              </a:spcBef>
              <a:buSzPct val="100000"/>
            </a:pPr>
            <a:r>
              <a:rPr lang="fr" sz="1800"/>
              <a:t>Cette approche produit des </a:t>
            </a:r>
            <a:r>
              <a:rPr lang="fr" sz="1800" b="1"/>
              <a:t>arbres sans racine</a:t>
            </a:r>
            <a:r>
              <a:rPr lang="fr" sz="1800"/>
              <a:t> </a:t>
            </a:r>
          </a:p>
          <a:p>
            <a:pPr marL="457200" lvl="0" indent="-342900" rtl="0">
              <a:lnSpc>
                <a:spcPct val="115000"/>
              </a:lnSpc>
              <a:spcBef>
                <a:spcPts val="1400"/>
              </a:spcBef>
              <a:buSzPct val="100000"/>
            </a:pPr>
            <a:r>
              <a:rPr lang="fr" sz="1800"/>
              <a:t>La méthode est basée sur le </a:t>
            </a:r>
            <a:r>
              <a:rPr lang="fr" sz="1800" b="1"/>
              <a:t>principe d'évolution minimale</a:t>
            </a:r>
            <a:r>
              <a:rPr lang="fr" sz="1800"/>
              <a:t> :</a:t>
            </a:r>
          </a:p>
          <a:p>
            <a:pPr marL="0" lvl="0" indent="0" rtl="0">
              <a:lnSpc>
                <a:spcPct val="115000"/>
              </a:lnSpc>
              <a:spcBef>
                <a:spcPts val="1200"/>
              </a:spcBef>
              <a:buNone/>
            </a:pPr>
            <a:r>
              <a:rPr lang="fr" sz="1800"/>
              <a:t>Si S= somme de toutes les branches de l'arbre avec T= nombre de branches et b</a:t>
            </a:r>
            <a:r>
              <a:rPr lang="fr" sz="1800" baseline="-25000"/>
              <a:t>i</a:t>
            </a:r>
            <a:r>
              <a:rPr lang="fr" sz="1800"/>
              <a:t> = longueur de branche i, la meilleure topologie est celle qui correspond à S=∑b</a:t>
            </a:r>
            <a:r>
              <a:rPr lang="fr" sz="1800" baseline="-25000"/>
              <a:t>i </a:t>
            </a:r>
            <a:r>
              <a:rPr lang="fr" sz="1800"/>
              <a:t>minimum</a:t>
            </a:r>
          </a:p>
          <a:p>
            <a:pPr marL="457200" lvl="0" indent="-342900" rtl="0">
              <a:lnSpc>
                <a:spcPct val="115000"/>
              </a:lnSpc>
              <a:spcBef>
                <a:spcPts val="0"/>
              </a:spcBef>
              <a:buSzPct val="100000"/>
            </a:pPr>
            <a:r>
              <a:rPr lang="fr" sz="1800"/>
              <a:t>Contrairement à UPGMA, cette méthode </a:t>
            </a:r>
            <a:r>
              <a:rPr lang="fr" sz="1800" b="1"/>
              <a:t>construit des arbres non ultramétriques</a:t>
            </a:r>
            <a:r>
              <a:rPr lang="fr" sz="1800"/>
              <a:t>, traduisant une possible hétérogénéité dans le nombre de mutations accumulées </a:t>
            </a:r>
          </a:p>
          <a:p>
            <a:pPr marL="0" lvl="0" indent="0" rtl="0">
              <a:lnSpc>
                <a:spcPct val="115000"/>
              </a:lnSpc>
              <a:spcBef>
                <a:spcPts val="1200"/>
              </a:spcBef>
              <a:buNone/>
            </a:pPr>
            <a:endParaRPr sz="1800"/>
          </a:p>
          <a:p>
            <a:pPr marL="76200" marR="0" lvl="0" indent="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94</a:t>
            </a:fld>
            <a:endParaRPr lang="fr" sz="900">
              <a:solidFill>
                <a:srgbClr val="888888"/>
              </a:solidFill>
              <a:latin typeface="Calibri"/>
              <a:ea typeface="Calibri"/>
              <a:cs typeface="Calibri"/>
              <a:sym typeface="Calibri"/>
            </a:endParaRPr>
          </a:p>
        </p:txBody>
      </p:sp>
      <p:sp>
        <p:nvSpPr>
          <p:cNvPr id="1024" name="Shape 1024"/>
          <p:cNvSpPr txBox="1">
            <a:spLocks noGrp="1"/>
          </p:cNvSpPr>
          <p:nvPr>
            <p:ph type="title"/>
          </p:nvPr>
        </p:nvSpPr>
        <p:spPr>
          <a:xfrm>
            <a:off x="145905" y="8660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 </a:t>
            </a:r>
            <a:r>
              <a:rPr lang="fr" sz="2400" b="1" i="0" u="none" strike="noStrike" cap="none">
                <a:solidFill>
                  <a:srgbClr val="5B9BD5"/>
                </a:solidFill>
                <a:latin typeface="Trebuchet MS"/>
                <a:ea typeface="Trebuchet MS"/>
                <a:cs typeface="Trebuchet MS"/>
                <a:sym typeface="Trebuchet MS"/>
              </a:rPr>
              <a:t>Neighbor-Joining (NJ)</a:t>
            </a:r>
          </a:p>
        </p:txBody>
      </p:sp>
      <p:sp>
        <p:nvSpPr>
          <p:cNvPr id="1025" name="Shape 1025"/>
          <p:cNvSpPr txBox="1">
            <a:spLocks noGrp="1"/>
          </p:cNvSpPr>
          <p:nvPr>
            <p:ph type="body" idx="1"/>
          </p:nvPr>
        </p:nvSpPr>
        <p:spPr>
          <a:xfrm>
            <a:off x="162720" y="826287"/>
            <a:ext cx="8228160" cy="643747"/>
          </a:xfrm>
          <a:prstGeom prst="rect">
            <a:avLst/>
          </a:prstGeom>
          <a:noFill/>
          <a:ln>
            <a:noFill/>
          </a:ln>
        </p:spPr>
        <p:txBody>
          <a:bodyPr lIns="68575" tIns="18500" rIns="68575" bIns="34275" anchor="t" anchorCtr="0">
            <a:noAutofit/>
          </a:bodyPr>
          <a:lstStyle/>
          <a:p>
            <a:pPr marL="0" marR="0" lvl="0" indent="0" algn="l" rtl="0">
              <a:lnSpc>
                <a:spcPct val="90000"/>
              </a:lnSpc>
              <a:spcBef>
                <a:spcPts val="0"/>
              </a:spcBef>
              <a:spcAft>
                <a:spcPts val="0"/>
              </a:spcAft>
              <a:buNone/>
            </a:pPr>
            <a:r>
              <a:rPr lang="fr" b="1"/>
              <a:t>Principe de l’algorithme :</a:t>
            </a: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pic>
        <p:nvPicPr>
          <p:cNvPr id="1026" name="Shape 1026"/>
          <p:cNvPicPr preferRelativeResize="0"/>
          <p:nvPr/>
        </p:nvPicPr>
        <p:blipFill rotWithShape="1">
          <a:blip r:embed="rId3">
            <a:alphaModFix/>
          </a:blip>
          <a:srcRect/>
          <a:stretch/>
        </p:blipFill>
        <p:spPr>
          <a:xfrm>
            <a:off x="4407840" y="1130879"/>
            <a:ext cx="3669120" cy="3400196"/>
          </a:xfrm>
          <a:prstGeom prst="rect">
            <a:avLst/>
          </a:prstGeom>
          <a:noFill/>
          <a:ln w="9525" cap="flat" cmpd="sng">
            <a:solidFill>
              <a:srgbClr val="000000"/>
            </a:solidFill>
            <a:prstDash val="solid"/>
            <a:round/>
            <a:headEnd type="none" w="med" len="med"/>
            <a:tailEnd type="none" w="med" len="med"/>
          </a:ln>
        </p:spPr>
      </p:pic>
      <p:sp>
        <p:nvSpPr>
          <p:cNvPr id="1027" name="Shape 1027"/>
          <p:cNvSpPr txBox="1"/>
          <p:nvPr/>
        </p:nvSpPr>
        <p:spPr>
          <a:xfrm>
            <a:off x="421920" y="1211400"/>
            <a:ext cx="3755400" cy="3531000"/>
          </a:xfrm>
          <a:prstGeom prst="rect">
            <a:avLst/>
          </a:prstGeom>
          <a:noFill/>
          <a:ln>
            <a:noFill/>
          </a:ln>
        </p:spPr>
        <p:txBody>
          <a:bodyPr lIns="67500" tIns="46975" rIns="67500" bIns="33750" anchor="t" anchorCtr="0">
            <a:noAutofit/>
          </a:bodyPr>
          <a:lstStyle/>
          <a:p>
            <a:pPr marL="457200" marR="0" lvl="0" indent="-323850" algn="l" rtl="0">
              <a:spcBef>
                <a:spcPts val="0"/>
              </a:spcBef>
              <a:buClr>
                <a:srgbClr val="000000"/>
              </a:buClr>
              <a:buSzPct val="100000"/>
              <a:buFont typeface="Arial"/>
              <a:buChar char="-"/>
            </a:pPr>
            <a:r>
              <a:rPr lang="fr" sz="1500">
                <a:solidFill>
                  <a:srgbClr val="000000"/>
                </a:solidFill>
                <a:latin typeface="Arial"/>
                <a:ea typeface="Arial"/>
                <a:cs typeface="Arial"/>
                <a:sym typeface="Arial"/>
              </a:rPr>
              <a:t>Start with </a:t>
            </a:r>
            <a:r>
              <a:rPr lang="fr" sz="1500" b="1">
                <a:solidFill>
                  <a:srgbClr val="000000"/>
                </a:solidFill>
                <a:latin typeface="Arial"/>
                <a:ea typeface="Arial"/>
                <a:cs typeface="Arial"/>
                <a:sym typeface="Arial"/>
              </a:rPr>
              <a:t>a star tree</a:t>
            </a:r>
            <a:r>
              <a:rPr lang="fr" sz="1500">
                <a:solidFill>
                  <a:srgbClr val="000000"/>
                </a:solidFill>
                <a:latin typeface="Arial"/>
                <a:ea typeface="Arial"/>
                <a:cs typeface="Arial"/>
                <a:sym typeface="Arial"/>
              </a:rPr>
              <a:t> (A)</a:t>
            </a:r>
          </a:p>
          <a:p>
            <a:pPr marL="457200" marR="0" lvl="0" indent="-323850" algn="l" rtl="0">
              <a:spcBef>
                <a:spcPts val="0"/>
              </a:spcBef>
              <a:buClr>
                <a:srgbClr val="000000"/>
              </a:buClr>
              <a:buSzPct val="100000"/>
              <a:buFont typeface="Arial"/>
              <a:buChar char="-"/>
            </a:pPr>
            <a:r>
              <a:rPr lang="fr" sz="1500">
                <a:solidFill>
                  <a:srgbClr val="000000"/>
                </a:solidFill>
                <a:latin typeface="Arial"/>
                <a:ea typeface="Arial"/>
                <a:cs typeface="Arial"/>
                <a:sym typeface="Arial"/>
              </a:rPr>
              <a:t>Compute the </a:t>
            </a:r>
            <a:r>
              <a:rPr lang="fr" sz="1500" b="1">
                <a:solidFill>
                  <a:srgbClr val="000000"/>
                </a:solidFill>
                <a:latin typeface="Arial"/>
                <a:ea typeface="Arial"/>
                <a:cs typeface="Arial"/>
                <a:sym typeface="Arial"/>
              </a:rPr>
              <a:t>matrix Qij*</a:t>
            </a:r>
            <a:r>
              <a:rPr lang="fr" sz="1500">
                <a:solidFill>
                  <a:srgbClr val="000000"/>
                </a:solidFill>
                <a:latin typeface="Arial"/>
                <a:ea typeface="Arial"/>
                <a:cs typeface="Arial"/>
                <a:sym typeface="Arial"/>
              </a:rPr>
              <a:t> and find the pair of taxa with lowest value (here f and g)</a:t>
            </a:r>
          </a:p>
          <a:p>
            <a:pPr marL="457200" marR="0" lvl="0" indent="-323850" algn="l" rtl="0">
              <a:spcBef>
                <a:spcPts val="0"/>
              </a:spcBef>
              <a:buClr>
                <a:srgbClr val="000000"/>
              </a:buClr>
              <a:buSzPct val="100000"/>
              <a:buFont typeface="Arial"/>
              <a:buChar char="-"/>
            </a:pPr>
            <a:r>
              <a:rPr lang="fr" sz="1500">
                <a:solidFill>
                  <a:srgbClr val="000000"/>
                </a:solidFill>
                <a:latin typeface="Arial"/>
                <a:ea typeface="Arial"/>
                <a:cs typeface="Arial"/>
                <a:sym typeface="Arial"/>
              </a:rPr>
              <a:t>Join f and g and </a:t>
            </a:r>
            <a:r>
              <a:rPr lang="fr" sz="1500" b="1">
                <a:solidFill>
                  <a:srgbClr val="000000"/>
                </a:solidFill>
                <a:latin typeface="Arial"/>
                <a:ea typeface="Arial"/>
                <a:cs typeface="Arial"/>
                <a:sym typeface="Arial"/>
              </a:rPr>
              <a:t>create a new internal node, u</a:t>
            </a:r>
            <a:r>
              <a:rPr lang="fr" sz="1500">
                <a:solidFill>
                  <a:srgbClr val="000000"/>
                </a:solidFill>
                <a:latin typeface="Arial"/>
                <a:ea typeface="Arial"/>
                <a:cs typeface="Arial"/>
                <a:sym typeface="Arial"/>
              </a:rPr>
              <a:t>, as shown in (B)</a:t>
            </a:r>
          </a:p>
          <a:p>
            <a:pPr marL="457200" marR="0" lvl="0" indent="-323850" algn="l" rtl="0">
              <a:spcBef>
                <a:spcPts val="0"/>
              </a:spcBef>
              <a:buClr>
                <a:srgbClr val="000000"/>
              </a:buClr>
              <a:buSzPct val="100000"/>
              <a:buFont typeface="Arial"/>
              <a:buChar char="-"/>
            </a:pPr>
            <a:r>
              <a:rPr lang="fr" sz="1500">
                <a:solidFill>
                  <a:srgbClr val="000000"/>
                </a:solidFill>
                <a:latin typeface="Arial"/>
                <a:ea typeface="Arial"/>
                <a:cs typeface="Arial"/>
                <a:sym typeface="Arial"/>
              </a:rPr>
              <a:t>Compute the distances from node u to the nodes a-e </a:t>
            </a:r>
          </a:p>
          <a:p>
            <a:pPr marL="457200" marR="0" lvl="0" indent="-323850" algn="l" rtl="0">
              <a:spcBef>
                <a:spcPts val="0"/>
              </a:spcBef>
              <a:buClr>
                <a:srgbClr val="000000"/>
              </a:buClr>
              <a:buSzPct val="100000"/>
              <a:buFont typeface="Arial"/>
              <a:buChar char="-"/>
            </a:pPr>
            <a:r>
              <a:rPr lang="fr" sz="1500" b="1">
                <a:solidFill>
                  <a:srgbClr val="000000"/>
                </a:solidFill>
                <a:latin typeface="Arial"/>
                <a:ea typeface="Arial"/>
                <a:cs typeface="Arial"/>
                <a:sym typeface="Arial"/>
              </a:rPr>
              <a:t> Repeat the process</a:t>
            </a:r>
            <a:r>
              <a:rPr lang="fr" sz="1500">
                <a:solidFill>
                  <a:srgbClr val="000000"/>
                </a:solidFill>
                <a:latin typeface="Arial"/>
                <a:ea typeface="Arial"/>
                <a:cs typeface="Arial"/>
                <a:sym typeface="Arial"/>
              </a:rPr>
              <a:t> : </a:t>
            </a:r>
            <a:r>
              <a:rPr lang="fr" sz="1500" b="0" i="0" u="none" strike="noStrike" cap="none">
                <a:solidFill>
                  <a:srgbClr val="000000"/>
                </a:solidFill>
                <a:latin typeface="Arial"/>
                <a:ea typeface="Arial"/>
                <a:cs typeface="Arial"/>
                <a:sym typeface="Arial"/>
              </a:rPr>
              <a:t>u and e are joined to the newly created v, as shown in (C). </a:t>
            </a:r>
          </a:p>
          <a:p>
            <a:pPr marL="457200" marR="0" lvl="0" indent="-323850" algn="l" rtl="0">
              <a:spcBef>
                <a:spcPts val="0"/>
              </a:spcBef>
              <a:buClr>
                <a:srgbClr val="000000"/>
              </a:buClr>
              <a:buSzPct val="100000"/>
              <a:buFont typeface="Arial"/>
              <a:buChar char="-"/>
            </a:pPr>
            <a:r>
              <a:rPr lang="fr" sz="1500">
                <a:solidFill>
                  <a:srgbClr val="000000"/>
                </a:solidFill>
                <a:latin typeface="Arial"/>
                <a:ea typeface="Arial"/>
                <a:cs typeface="Arial"/>
                <a:sym typeface="Arial"/>
              </a:rPr>
              <a:t>Two more iterations lead first to (D), and then to (E).</a:t>
            </a:r>
          </a:p>
        </p:txBody>
      </p:sp>
      <p:sp>
        <p:nvSpPr>
          <p:cNvPr id="1028" name="Shape 1028"/>
          <p:cNvSpPr txBox="1"/>
          <p:nvPr/>
        </p:nvSpPr>
        <p:spPr>
          <a:xfrm>
            <a:off x="145900" y="4683475"/>
            <a:ext cx="4640400" cy="373200"/>
          </a:xfrm>
          <a:prstGeom prst="rect">
            <a:avLst/>
          </a:prstGeom>
          <a:noFill/>
          <a:ln>
            <a:noFill/>
          </a:ln>
        </p:spPr>
        <p:txBody>
          <a:bodyPr lIns="91425" tIns="91425" rIns="91425" bIns="91425" anchor="t" anchorCtr="0">
            <a:noAutofit/>
          </a:bodyPr>
          <a:lstStyle/>
          <a:p>
            <a:pPr lvl="0">
              <a:spcBef>
                <a:spcPts val="0"/>
              </a:spcBef>
              <a:buNone/>
            </a:pPr>
            <a:r>
              <a:rPr lang="fr" sz="1200" i="1"/>
              <a:t>*Qij : matrice des distances corrigées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628650" y="273843"/>
            <a:ext cx="7886700" cy="994200"/>
          </a:xfrm>
          <a:prstGeom prst="rect">
            <a:avLst/>
          </a:prstGeom>
        </p:spPr>
        <p:txBody>
          <a:bodyPr lIns="68575" tIns="68575" rIns="68575" bIns="68575" anchor="ctr" anchorCtr="0">
            <a:noAutofit/>
          </a:bodyPr>
          <a:lstStyle/>
          <a:p>
            <a:pPr lvl="0" rtl="0">
              <a:lnSpc>
                <a:spcPct val="97000"/>
              </a:lnSpc>
              <a:spcBef>
                <a:spcPts val="0"/>
              </a:spcBef>
              <a:buNone/>
            </a:pPr>
            <a:r>
              <a:rPr lang="fr" sz="2400" b="1">
                <a:solidFill>
                  <a:schemeClr val="accent1"/>
                </a:solidFill>
                <a:latin typeface="Trebuchet MS"/>
                <a:ea typeface="Trebuchet MS"/>
                <a:cs typeface="Trebuchet MS"/>
                <a:sym typeface="Trebuchet MS"/>
              </a:rPr>
              <a:t>Le Neighbor-Joining (NJ) : bilan</a:t>
            </a:r>
          </a:p>
        </p:txBody>
      </p:sp>
      <p:sp>
        <p:nvSpPr>
          <p:cNvPr id="1034" name="Shape 1034"/>
          <p:cNvSpPr txBox="1">
            <a:spLocks noGrp="1"/>
          </p:cNvSpPr>
          <p:nvPr>
            <p:ph type="body" idx="1"/>
          </p:nvPr>
        </p:nvSpPr>
        <p:spPr>
          <a:xfrm>
            <a:off x="628650" y="1140618"/>
            <a:ext cx="7886700" cy="3263400"/>
          </a:xfrm>
          <a:prstGeom prst="rect">
            <a:avLst/>
          </a:prstGeom>
        </p:spPr>
        <p:txBody>
          <a:bodyPr lIns="68575" tIns="68575" rIns="68575" bIns="68575" anchor="t" anchorCtr="0">
            <a:noAutofit/>
          </a:bodyPr>
          <a:lstStyle/>
          <a:p>
            <a:pPr marL="0" lvl="0" indent="0" rtl="0">
              <a:lnSpc>
                <a:spcPct val="90000"/>
              </a:lnSpc>
              <a:spcBef>
                <a:spcPts val="700"/>
              </a:spcBef>
              <a:buNone/>
            </a:pPr>
            <a:r>
              <a:rPr lang="fr" sz="1800" b="1">
                <a:solidFill>
                  <a:srgbClr val="000000"/>
                </a:solidFill>
              </a:rPr>
              <a:t>Avantages :</a:t>
            </a:r>
          </a:p>
          <a:p>
            <a:pPr marL="457200" lvl="0" indent="-342900" rtl="0">
              <a:lnSpc>
                <a:spcPct val="90000"/>
              </a:lnSpc>
              <a:spcBef>
                <a:spcPts val="700"/>
              </a:spcBef>
              <a:buSzPct val="100000"/>
            </a:pPr>
            <a:r>
              <a:rPr lang="fr" sz="1800"/>
              <a:t>L’algorithme est constructif : </a:t>
            </a:r>
            <a:r>
              <a:rPr lang="fr" sz="1800">
                <a:solidFill>
                  <a:srgbClr val="FF0000"/>
                </a:solidFill>
              </a:rPr>
              <a:t>si les distances de départ sont patristiques, l’arbre obtenu est correct</a:t>
            </a:r>
          </a:p>
          <a:p>
            <a:pPr marL="457200" lvl="0" indent="-342900" rtl="0">
              <a:lnSpc>
                <a:spcPct val="90000"/>
              </a:lnSpc>
              <a:spcBef>
                <a:spcPts val="700"/>
              </a:spcBef>
              <a:buSzPct val="100000"/>
            </a:pPr>
            <a:r>
              <a:rPr lang="fr" sz="1800"/>
              <a:t>Méthode très rapide et performante</a:t>
            </a:r>
          </a:p>
          <a:p>
            <a:pPr marL="457200" lvl="0" indent="-342900" rtl="0">
              <a:lnSpc>
                <a:spcPct val="90000"/>
              </a:lnSpc>
              <a:spcBef>
                <a:spcPts val="700"/>
              </a:spcBef>
              <a:buSzPct val="100000"/>
            </a:pPr>
            <a:r>
              <a:rPr lang="fr" sz="1800"/>
              <a:t>Mesure globale – l’arbre de longueur totale minimale</a:t>
            </a:r>
          </a:p>
          <a:p>
            <a:pPr marL="0" lvl="0" indent="0" rtl="0">
              <a:lnSpc>
                <a:spcPct val="90000"/>
              </a:lnSpc>
              <a:spcBef>
                <a:spcPts val="700"/>
              </a:spcBef>
              <a:buNone/>
            </a:pPr>
            <a:r>
              <a:rPr lang="fr" sz="1800" b="1">
                <a:solidFill>
                  <a:srgbClr val="000000"/>
                </a:solidFill>
              </a:rPr>
              <a:t>Inconvénients</a:t>
            </a:r>
            <a:r>
              <a:rPr lang="fr" sz="1800">
                <a:solidFill>
                  <a:srgbClr val="000000"/>
                </a:solidFill>
              </a:rPr>
              <a:t> :</a:t>
            </a:r>
          </a:p>
          <a:p>
            <a:pPr marL="457200" lvl="0" indent="-342900" rtl="0">
              <a:lnSpc>
                <a:spcPct val="90000"/>
              </a:lnSpc>
              <a:spcBef>
                <a:spcPts val="700"/>
              </a:spcBef>
              <a:buSzPct val="100000"/>
            </a:pPr>
            <a:r>
              <a:rPr lang="fr" sz="1800"/>
              <a:t>Donne des mauvais résultats en cas de fort taux de substitution ou de variations de taux entre les branches</a:t>
            </a:r>
          </a:p>
          <a:p>
            <a:pPr marL="457200" lvl="0" indent="-342900" rtl="0">
              <a:lnSpc>
                <a:spcPct val="90000"/>
              </a:lnSpc>
              <a:spcBef>
                <a:spcPts val="700"/>
              </a:spcBef>
              <a:buSzPct val="100000"/>
            </a:pPr>
            <a:r>
              <a:rPr lang="fr" sz="1800"/>
              <a:t>Pas recommandé pour des séquences très divergentes</a:t>
            </a:r>
          </a:p>
          <a:p>
            <a:pPr marL="457200" lvl="0" indent="-342900" rtl="0">
              <a:lnSpc>
                <a:spcPct val="90000"/>
              </a:lnSpc>
              <a:spcBef>
                <a:spcPts val="700"/>
              </a:spcBef>
              <a:buSzPct val="100000"/>
            </a:pPr>
            <a:r>
              <a:rPr lang="fr" sz="1800"/>
              <a:t>Problème d’attraction des branches longues</a:t>
            </a:r>
          </a:p>
          <a:p>
            <a:pPr lvl="0">
              <a:spcBef>
                <a:spcPts val="0"/>
              </a:spcBef>
              <a:buNone/>
            </a:pPr>
            <a:endParaRPr/>
          </a:p>
        </p:txBody>
      </p:sp>
      <p:sp>
        <p:nvSpPr>
          <p:cNvPr id="1035" name="Shape 1035"/>
          <p:cNvSpPr txBox="1">
            <a:spLocks noGrp="1"/>
          </p:cNvSpPr>
          <p:nvPr>
            <p:ph type="sldNum" idx="12"/>
          </p:nvPr>
        </p:nvSpPr>
        <p:spPr>
          <a:xfrm>
            <a:off x="6457950" y="4767262"/>
            <a:ext cx="2057400" cy="273900"/>
          </a:xfrm>
          <a:prstGeom prst="rect">
            <a:avLst/>
          </a:prstGeom>
        </p:spPr>
        <p:txBody>
          <a:bodyPr lIns="68575" tIns="34275" rIns="68575" bIns="34275" anchor="ctr" anchorCtr="0">
            <a:noAutofit/>
          </a:bodyPr>
          <a:lstStyle/>
          <a:p>
            <a:pPr lvl="0">
              <a:spcBef>
                <a:spcPts val="0"/>
              </a:spcBef>
              <a:buClr>
                <a:srgbClr val="000000"/>
              </a:buClr>
              <a:buSzPct val="25000"/>
              <a:buFont typeface="Arial"/>
              <a:buNone/>
            </a:pPr>
            <a:fld id="{00000000-1234-1234-1234-123412341234}" type="slidenum">
              <a:rPr lang="fr"/>
              <a:t>95</a:t>
            </a:fld>
            <a:endParaRPr lang="f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96</a:t>
            </a:fld>
            <a:endParaRPr lang="fr" sz="900">
              <a:solidFill>
                <a:srgbClr val="888888"/>
              </a:solidFill>
              <a:latin typeface="Calibri"/>
              <a:ea typeface="Calibri"/>
              <a:cs typeface="Calibri"/>
              <a:sym typeface="Calibri"/>
            </a:endParaRPr>
          </a:p>
        </p:txBody>
      </p:sp>
      <p:sp>
        <p:nvSpPr>
          <p:cNvPr id="1042" name="Shape 1042"/>
          <p:cNvSpPr txBox="1">
            <a:spLocks noGrp="1"/>
          </p:cNvSpPr>
          <p:nvPr>
            <p:ph type="title"/>
          </p:nvPr>
        </p:nvSpPr>
        <p:spPr>
          <a:xfrm>
            <a:off x="212580" y="115180"/>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Le </a:t>
            </a:r>
            <a:r>
              <a:rPr lang="fr" sz="2400" b="1" i="0" u="none" strike="noStrike" cap="none">
                <a:solidFill>
                  <a:srgbClr val="5B9BD5"/>
                </a:solidFill>
                <a:latin typeface="Trebuchet MS"/>
                <a:ea typeface="Trebuchet MS"/>
                <a:cs typeface="Trebuchet MS"/>
                <a:sym typeface="Trebuchet MS"/>
              </a:rPr>
              <a:t>Neighbor-Joining </a:t>
            </a:r>
            <a:r>
              <a:rPr lang="fr" sz="2400" b="1">
                <a:solidFill>
                  <a:srgbClr val="5B9BD5"/>
                </a:solidFill>
                <a:latin typeface="Trebuchet MS"/>
                <a:ea typeface="Trebuchet MS"/>
                <a:cs typeface="Trebuchet MS"/>
                <a:sym typeface="Trebuchet MS"/>
              </a:rPr>
              <a:t>en pratique</a:t>
            </a:r>
          </a:p>
        </p:txBody>
      </p:sp>
      <p:sp>
        <p:nvSpPr>
          <p:cNvPr id="1043" name="Shape 1043"/>
          <p:cNvSpPr txBox="1">
            <a:spLocks noGrp="1"/>
          </p:cNvSpPr>
          <p:nvPr>
            <p:ph type="body" idx="1"/>
          </p:nvPr>
        </p:nvSpPr>
        <p:spPr>
          <a:xfrm>
            <a:off x="424800" y="1040150"/>
            <a:ext cx="8555100" cy="3490200"/>
          </a:xfrm>
          <a:prstGeom prst="rect">
            <a:avLst/>
          </a:prstGeom>
          <a:noFill/>
          <a:ln>
            <a:noFill/>
          </a:ln>
        </p:spPr>
        <p:txBody>
          <a:bodyPr lIns="68575" tIns="17200" rIns="68575" bIns="34275" anchor="t" anchorCtr="0">
            <a:noAutofit/>
          </a:bodyPr>
          <a:lstStyle/>
          <a:p>
            <a:pPr marL="0" marR="0" lvl="0" indent="0" algn="l" rtl="0">
              <a:lnSpc>
                <a:spcPct val="90000"/>
              </a:lnSpc>
              <a:spcBef>
                <a:spcPts val="800"/>
              </a:spcBef>
              <a:spcAft>
                <a:spcPts val="0"/>
              </a:spcAft>
              <a:buNone/>
            </a:pPr>
            <a:r>
              <a:rPr lang="fr" sz="1800" b="1"/>
              <a:t>Conseils</a:t>
            </a:r>
            <a:r>
              <a:rPr lang="fr" sz="1800" b="1" i="0" u="none" strike="noStrike" cap="none">
                <a:solidFill>
                  <a:schemeClr val="dk1"/>
                </a:solidFill>
                <a:latin typeface="Calibri"/>
                <a:ea typeface="Calibri"/>
                <a:cs typeface="Calibri"/>
                <a:sym typeface="Calibri"/>
              </a:rPr>
              <a:t> :</a:t>
            </a:r>
            <a:r>
              <a:rPr lang="fr" sz="1800" b="0" i="0" u="none" strike="noStrike" cap="none">
                <a:solidFill>
                  <a:schemeClr val="dk1"/>
                </a:solidFill>
                <a:latin typeface="Calibri"/>
                <a:ea typeface="Calibri"/>
                <a:cs typeface="Calibri"/>
                <a:sym typeface="Calibri"/>
              </a:rPr>
              <a:t> </a:t>
            </a:r>
          </a:p>
          <a:p>
            <a:pPr marL="457200" marR="0" lvl="0" indent="-342900" algn="l" rtl="0">
              <a:lnSpc>
                <a:spcPct val="90000"/>
              </a:lnSpc>
              <a:spcBef>
                <a:spcPts val="400"/>
              </a:spcBef>
              <a:spcAft>
                <a:spcPts val="0"/>
              </a:spcAft>
              <a:buSzPct val="100000"/>
            </a:pPr>
            <a:r>
              <a:rPr lang="fr" sz="1800" b="1"/>
              <a:t>Tester plusieurs modèles d’évolution</a:t>
            </a:r>
            <a:r>
              <a:rPr lang="fr" sz="1800"/>
              <a:t> pour construire la matrice de distances (en particulier pour les séquences assez divergentes)</a:t>
            </a:r>
          </a:p>
          <a:p>
            <a:pPr marL="457200" marR="0" lvl="0" indent="-342900" algn="l" rtl="0">
              <a:lnSpc>
                <a:spcPct val="90000"/>
              </a:lnSpc>
              <a:spcBef>
                <a:spcPts val="400"/>
              </a:spcBef>
              <a:spcAft>
                <a:spcPts val="0"/>
              </a:spcAft>
              <a:buSzPct val="100000"/>
            </a:pPr>
            <a:r>
              <a:rPr lang="fr" sz="1800"/>
              <a:t>Lorsque les taux de substitutions sont élevés ou variables entre les UTO, utiliser </a:t>
            </a:r>
            <a:r>
              <a:rPr lang="fr" sz="1800" b="1"/>
              <a:t>l’algorithme BioNJ</a:t>
            </a:r>
            <a:r>
              <a:rPr lang="fr" sz="1800"/>
              <a:t>*, une variante de l’algorithme du NJ qui donne une meilleure précision de topologie</a:t>
            </a:r>
          </a:p>
          <a:p>
            <a:pPr marL="0" lvl="0" indent="0" rtl="0">
              <a:spcBef>
                <a:spcPts val="0"/>
              </a:spcBef>
              <a:buNone/>
            </a:pPr>
            <a:r>
              <a:rPr lang="fr" sz="1800" b="1"/>
              <a:t>Logiciels :</a:t>
            </a:r>
          </a:p>
          <a:p>
            <a:pPr marL="457200" lvl="0" indent="-342900" rtl="0">
              <a:spcBef>
                <a:spcPts val="0"/>
              </a:spcBef>
              <a:buSzPct val="100000"/>
            </a:pPr>
            <a:r>
              <a:rPr lang="fr" sz="1800" b="1"/>
              <a:t>MAFFT </a:t>
            </a:r>
            <a:r>
              <a:rPr lang="fr" sz="1800"/>
              <a:t>(UPGMA, NJ) </a:t>
            </a:r>
            <a:r>
              <a:rPr lang="fr" sz="1800" b="1"/>
              <a:t>: </a:t>
            </a:r>
            <a:r>
              <a:rPr lang="fr" sz="1800" u="sng">
                <a:solidFill>
                  <a:schemeClr val="hlink"/>
                </a:solidFill>
                <a:hlinkClick r:id="rId3"/>
              </a:rPr>
              <a:t>http://mafft.cbrc.jp/alignment/server/</a:t>
            </a:r>
            <a:r>
              <a:rPr lang="fr" sz="1800"/>
              <a:t> </a:t>
            </a:r>
          </a:p>
          <a:p>
            <a:pPr marL="457200" lvl="0" indent="-342900" rtl="0">
              <a:spcBef>
                <a:spcPts val="0"/>
              </a:spcBef>
              <a:buSzPct val="100000"/>
            </a:pPr>
            <a:r>
              <a:rPr lang="fr" sz="1800" b="1"/>
              <a:t>NJ and BioNJ</a:t>
            </a:r>
            <a:r>
              <a:rPr lang="fr" sz="1800">
                <a:solidFill>
                  <a:srgbClr val="000080"/>
                </a:solidFill>
              </a:rPr>
              <a:t> </a:t>
            </a:r>
            <a:r>
              <a:rPr lang="fr" sz="1800" u="sng">
                <a:solidFill>
                  <a:schemeClr val="hlink"/>
                </a:solidFill>
                <a:hlinkClick r:id="rId4"/>
              </a:rPr>
              <a:t>http://www.atgc-montpellier.fr/fastme/</a:t>
            </a:r>
            <a:r>
              <a:rPr lang="fr" sz="1800">
                <a:solidFill>
                  <a:srgbClr val="000080"/>
                </a:solidFill>
              </a:rPr>
              <a:t> or           </a:t>
            </a:r>
            <a:r>
              <a:rPr lang="fr" sz="1800" u="sng">
                <a:solidFill>
                  <a:schemeClr val="hlink"/>
                </a:solidFill>
                <a:hlinkClick r:id="rId5"/>
              </a:rPr>
              <a:t>http://www.phylogeny.fr/one_task.cgi?task_type=bionj</a:t>
            </a:r>
            <a:r>
              <a:rPr lang="fr" sz="1800">
                <a:solidFill>
                  <a:srgbClr val="000090"/>
                </a:solidFill>
              </a:rPr>
              <a:t> </a:t>
            </a:r>
            <a:r>
              <a:rPr lang="fr" sz="1800">
                <a:solidFill>
                  <a:srgbClr val="000080"/>
                </a:solidFill>
              </a:rPr>
              <a:t> </a:t>
            </a:r>
          </a:p>
          <a:p>
            <a:pPr marL="457200" lvl="0" indent="-342900" rtl="0">
              <a:spcBef>
                <a:spcPts val="0"/>
              </a:spcBef>
              <a:buSzPct val="100000"/>
            </a:pPr>
            <a:r>
              <a:rPr lang="fr" sz="1800" b="1"/>
              <a:t>Seaview</a:t>
            </a:r>
            <a:r>
              <a:rPr lang="fr" sz="1800"/>
              <a:t> (NJ and BioNJ, standalone program) </a:t>
            </a:r>
            <a:r>
              <a:rPr lang="fr" sz="1800" u="sng">
                <a:solidFill>
                  <a:schemeClr val="hlink"/>
                </a:solidFill>
                <a:hlinkClick r:id="rId6"/>
              </a:rPr>
              <a:t>http://doua.prabi.fr/software/seaview</a:t>
            </a:r>
            <a:r>
              <a:rPr lang="fr" sz="1800">
                <a:solidFill>
                  <a:srgbClr val="000080"/>
                </a:solidFill>
              </a:rPr>
              <a:t> </a:t>
            </a:r>
          </a:p>
          <a:p>
            <a:pPr marL="330200" marR="0" lvl="0" indent="-254000" algn="l" rtl="0">
              <a:lnSpc>
                <a:spcPct val="90000"/>
              </a:lnSpc>
              <a:spcBef>
                <a:spcPts val="800"/>
              </a:spcBef>
              <a:buClr>
                <a:schemeClr val="dk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044" name="Shape 1044"/>
          <p:cNvSpPr txBox="1"/>
          <p:nvPr/>
        </p:nvSpPr>
        <p:spPr>
          <a:xfrm>
            <a:off x="2126475" y="4699434"/>
            <a:ext cx="6284100" cy="409500"/>
          </a:xfrm>
          <a:prstGeom prst="rect">
            <a:avLst/>
          </a:prstGeom>
          <a:noFill/>
          <a:ln>
            <a:noFill/>
          </a:ln>
        </p:spPr>
        <p:txBody>
          <a:bodyPr lIns="67500" tIns="45650" rIns="67500" bIns="33750" anchor="t" anchorCtr="0">
            <a:noAutofit/>
          </a:bodyPr>
          <a:lstStyle/>
          <a:p>
            <a:pPr marL="0" marR="0" lvl="0" indent="0" algn="l" rtl="0">
              <a:spcBef>
                <a:spcPts val="0"/>
              </a:spcBef>
              <a:buSzPct val="25000"/>
              <a:buNone/>
            </a:pPr>
            <a:r>
              <a:rPr lang="fr" sz="1200" i="1">
                <a:solidFill>
                  <a:srgbClr val="000000"/>
                </a:solidFill>
                <a:latin typeface="Calibri"/>
                <a:ea typeface="Calibri"/>
                <a:cs typeface="Calibri"/>
                <a:sym typeface="Calibri"/>
              </a:rPr>
              <a:t>*Gascuel Molecular Biology and Evolution 1997</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Shape 105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97</a:t>
            </a:fld>
            <a:endParaRPr lang="fr" sz="900">
              <a:solidFill>
                <a:srgbClr val="888888"/>
              </a:solidFill>
              <a:latin typeface="Calibri"/>
              <a:ea typeface="Calibri"/>
              <a:cs typeface="Calibri"/>
              <a:sym typeface="Calibri"/>
            </a:endParaRPr>
          </a:p>
        </p:txBody>
      </p:sp>
      <p:sp>
        <p:nvSpPr>
          <p:cNvPr id="1051" name="Shape 1051"/>
          <p:cNvSpPr txBox="1">
            <a:spLocks noGrp="1"/>
          </p:cNvSpPr>
          <p:nvPr>
            <p:ph type="title"/>
          </p:nvPr>
        </p:nvSpPr>
        <p:spPr>
          <a:xfrm>
            <a:off x="336405" y="6755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Comment évaluer un arbre phylogénétique ?</a:t>
            </a:r>
          </a:p>
        </p:txBody>
      </p:sp>
      <p:sp>
        <p:nvSpPr>
          <p:cNvPr id="1052" name="Shape 1052"/>
          <p:cNvSpPr txBox="1">
            <a:spLocks noGrp="1"/>
          </p:cNvSpPr>
          <p:nvPr>
            <p:ph type="body" idx="1"/>
          </p:nvPr>
        </p:nvSpPr>
        <p:spPr>
          <a:xfrm>
            <a:off x="432000" y="963566"/>
            <a:ext cx="8555100" cy="3367800"/>
          </a:xfrm>
          <a:prstGeom prst="rect">
            <a:avLst/>
          </a:prstGeom>
          <a:noFill/>
          <a:ln>
            <a:noFill/>
          </a:ln>
        </p:spPr>
        <p:txBody>
          <a:bodyPr lIns="68575" tIns="17200" rIns="68575" bIns="34275" anchor="t" anchorCtr="0">
            <a:noAutofit/>
          </a:bodyPr>
          <a:lstStyle/>
          <a:p>
            <a:pPr marL="0" lvl="0" indent="0" rtl="0">
              <a:lnSpc>
                <a:spcPct val="115000"/>
              </a:lnSpc>
              <a:spcBef>
                <a:spcPts val="0"/>
              </a:spcBef>
              <a:buNone/>
            </a:pPr>
            <a:r>
              <a:rPr lang="fr" sz="1800" b="1"/>
              <a:t>Problème de confiance</a:t>
            </a:r>
          </a:p>
          <a:p>
            <a:pPr marL="457200" lvl="0" indent="-342900" rtl="0">
              <a:lnSpc>
                <a:spcPct val="115000"/>
              </a:lnSpc>
              <a:spcBef>
                <a:spcPts val="0"/>
              </a:spcBef>
              <a:buSzPct val="100000"/>
            </a:pPr>
            <a:r>
              <a:rPr lang="fr" sz="1800"/>
              <a:t>Quelle confiance avoir en l'arbre inféré?</a:t>
            </a:r>
          </a:p>
          <a:p>
            <a:pPr marL="457200" lvl="0" indent="-342900" rtl="0">
              <a:lnSpc>
                <a:spcPct val="115000"/>
              </a:lnSpc>
              <a:spcBef>
                <a:spcPts val="0"/>
              </a:spcBef>
              <a:buSzPct val="100000"/>
            </a:pPr>
            <a:r>
              <a:rPr lang="fr" sz="1800"/>
              <a:t>Quelles parties de l'arbre sont fiables / non fiables?</a:t>
            </a:r>
          </a:p>
          <a:p>
            <a:pPr marL="457200" lvl="0" indent="-342900" rtl="0">
              <a:lnSpc>
                <a:spcPct val="115000"/>
              </a:lnSpc>
              <a:spcBef>
                <a:spcPts val="0"/>
              </a:spcBef>
              <a:buSzPct val="100000"/>
            </a:pPr>
            <a:r>
              <a:rPr lang="fr" sz="1800"/>
              <a:t>Comment pouvons-nous valider l'arbre ?</a:t>
            </a:r>
          </a:p>
          <a:p>
            <a:pPr marL="0" lvl="0" indent="0" rtl="0">
              <a:lnSpc>
                <a:spcPct val="115000"/>
              </a:lnSpc>
              <a:spcBef>
                <a:spcPts val="0"/>
              </a:spcBef>
              <a:buNone/>
            </a:pPr>
            <a:endParaRPr sz="1800"/>
          </a:p>
          <a:p>
            <a:pPr marL="0" lvl="0" indent="0" rtl="0">
              <a:lnSpc>
                <a:spcPct val="115000"/>
              </a:lnSpc>
              <a:spcBef>
                <a:spcPts val="0"/>
              </a:spcBef>
              <a:buNone/>
            </a:pPr>
            <a:r>
              <a:rPr lang="fr" sz="1800">
                <a:solidFill>
                  <a:srgbClr val="FF0000"/>
                </a:solidFill>
              </a:rPr>
              <a:t>Problème: le vrai arbre est inconnu !</a:t>
            </a:r>
          </a:p>
          <a:p>
            <a:pPr marL="0" lvl="0" indent="0" rtl="0">
              <a:lnSpc>
                <a:spcPct val="115000"/>
              </a:lnSpc>
              <a:spcBef>
                <a:spcPts val="0"/>
              </a:spcBef>
              <a:buNone/>
            </a:pPr>
            <a:endParaRPr sz="1800"/>
          </a:p>
          <a:p>
            <a:pPr marL="0" lvl="0" indent="0" rtl="0">
              <a:lnSpc>
                <a:spcPct val="115000"/>
              </a:lnSpc>
              <a:spcBef>
                <a:spcPts val="0"/>
              </a:spcBef>
              <a:buNone/>
            </a:pPr>
            <a:r>
              <a:rPr lang="fr" sz="1800" b="1"/>
              <a:t>Solution :</a:t>
            </a:r>
          </a:p>
          <a:p>
            <a:pPr marL="457200" lvl="0" indent="-342900" rtl="0">
              <a:lnSpc>
                <a:spcPct val="115000"/>
              </a:lnSpc>
              <a:spcBef>
                <a:spcPts val="0"/>
              </a:spcBef>
              <a:buSzPct val="100000"/>
            </a:pPr>
            <a:r>
              <a:rPr lang="fr" sz="1800"/>
              <a:t>Utilisez le bootstrap pour évaluer la fiabilité de l'arbre inféré et des clades </a:t>
            </a:r>
          </a:p>
          <a:p>
            <a:pPr marL="457200" lvl="0" indent="-342900" rtl="0">
              <a:lnSpc>
                <a:spcPct val="115000"/>
              </a:lnSpc>
              <a:spcBef>
                <a:spcPts val="0"/>
              </a:spcBef>
              <a:buSzPct val="100000"/>
            </a:pPr>
            <a:r>
              <a:rPr lang="fr" sz="1800"/>
              <a:t>Combiner les sous-échantillons et les arbres de consensus pour obtenir des valeurs de soutien sur les branches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Shape 105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98</a:t>
            </a:fld>
            <a:endParaRPr lang="fr" sz="900">
              <a:solidFill>
                <a:srgbClr val="888888"/>
              </a:solidFill>
              <a:latin typeface="Calibri"/>
              <a:ea typeface="Calibri"/>
              <a:cs typeface="Calibri"/>
              <a:sym typeface="Calibri"/>
            </a:endParaRPr>
          </a:p>
        </p:txBody>
      </p:sp>
      <p:sp>
        <p:nvSpPr>
          <p:cNvPr id="1059" name="Shape 1059"/>
          <p:cNvSpPr txBox="1">
            <a:spLocks noGrp="1"/>
          </p:cNvSpPr>
          <p:nvPr>
            <p:ph type="title"/>
          </p:nvPr>
        </p:nvSpPr>
        <p:spPr>
          <a:xfrm>
            <a:off x="155430" y="86605"/>
            <a:ext cx="6596639" cy="736637"/>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Évaluer la topologie d’un arbre</a:t>
            </a:r>
          </a:p>
        </p:txBody>
      </p:sp>
      <p:sp>
        <p:nvSpPr>
          <p:cNvPr id="1060" name="Shape 1060"/>
          <p:cNvSpPr txBox="1">
            <a:spLocks noGrp="1"/>
          </p:cNvSpPr>
          <p:nvPr>
            <p:ph type="body" idx="1"/>
          </p:nvPr>
        </p:nvSpPr>
        <p:spPr>
          <a:xfrm>
            <a:off x="203400" y="811165"/>
            <a:ext cx="8555100" cy="367200"/>
          </a:xfrm>
          <a:prstGeom prst="rect">
            <a:avLst/>
          </a:prstGeom>
          <a:noFill/>
          <a:ln>
            <a:noFill/>
          </a:ln>
        </p:spPr>
        <p:txBody>
          <a:bodyPr lIns="68575" tIns="17200" rIns="68575" bIns="34275" anchor="t" anchorCtr="0">
            <a:noAutofit/>
          </a:bodyPr>
          <a:lstStyle/>
          <a:p>
            <a:pPr marL="0" marR="0" lvl="0" indent="0" algn="l" rtl="0">
              <a:lnSpc>
                <a:spcPct val="90000"/>
              </a:lnSpc>
              <a:spcBef>
                <a:spcPts val="0"/>
              </a:spcBef>
              <a:buNone/>
            </a:pPr>
            <a:r>
              <a:rPr lang="fr" sz="1800" b="1"/>
              <a:t>Principe du </a:t>
            </a:r>
            <a:r>
              <a:rPr lang="fr" sz="1800" b="1" i="0" u="none" strike="noStrike" cap="none">
                <a:solidFill>
                  <a:schemeClr val="dk1"/>
                </a:solidFill>
                <a:latin typeface="Calibri"/>
                <a:ea typeface="Calibri"/>
                <a:cs typeface="Calibri"/>
                <a:sym typeface="Calibri"/>
              </a:rPr>
              <a:t>Bootstrap</a:t>
            </a:r>
            <a:r>
              <a:rPr lang="fr" sz="1800" b="0" i="0" u="none" strike="noStrike" cap="none">
                <a:solidFill>
                  <a:schemeClr val="dk1"/>
                </a:solidFill>
                <a:latin typeface="Calibri"/>
                <a:ea typeface="Calibri"/>
                <a:cs typeface="Calibri"/>
                <a:sym typeface="Calibri"/>
              </a:rPr>
              <a:t>: </a:t>
            </a:r>
            <a:r>
              <a:rPr lang="fr" sz="1800"/>
              <a:t>on ré-échantillonne les positions d’un alignement</a:t>
            </a:r>
          </a:p>
        </p:txBody>
      </p:sp>
      <p:pic>
        <p:nvPicPr>
          <p:cNvPr id="1061" name="Shape 1061"/>
          <p:cNvPicPr preferRelativeResize="0"/>
          <p:nvPr/>
        </p:nvPicPr>
        <p:blipFill rotWithShape="1">
          <a:blip r:embed="rId3">
            <a:alphaModFix/>
          </a:blip>
          <a:srcRect/>
          <a:stretch/>
        </p:blipFill>
        <p:spPr>
          <a:xfrm>
            <a:off x="1761120" y="1405227"/>
            <a:ext cx="5735519" cy="3317028"/>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Shape 106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fr" sz="900">
                <a:solidFill>
                  <a:srgbClr val="888888"/>
                </a:solidFill>
                <a:latin typeface="Calibri"/>
                <a:ea typeface="Calibri"/>
                <a:cs typeface="Calibri"/>
                <a:sym typeface="Calibri"/>
              </a:rPr>
              <a:t>99</a:t>
            </a:fld>
            <a:endParaRPr lang="fr" sz="900">
              <a:solidFill>
                <a:srgbClr val="888888"/>
              </a:solidFill>
              <a:latin typeface="Calibri"/>
              <a:ea typeface="Calibri"/>
              <a:cs typeface="Calibri"/>
              <a:sym typeface="Calibri"/>
            </a:endParaRPr>
          </a:p>
        </p:txBody>
      </p:sp>
      <p:sp>
        <p:nvSpPr>
          <p:cNvPr id="1068" name="Shape 1068"/>
          <p:cNvSpPr txBox="1">
            <a:spLocks noGrp="1"/>
          </p:cNvSpPr>
          <p:nvPr>
            <p:ph type="title"/>
          </p:nvPr>
        </p:nvSpPr>
        <p:spPr>
          <a:xfrm>
            <a:off x="98274" y="115175"/>
            <a:ext cx="7241100" cy="722700"/>
          </a:xfrm>
          <a:prstGeom prst="rect">
            <a:avLst/>
          </a:prstGeom>
          <a:noFill/>
          <a:ln>
            <a:noFill/>
          </a:ln>
        </p:spPr>
        <p:txBody>
          <a:bodyPr lIns="68575" tIns="10200" rIns="68575" bIns="34275" anchor="ctr" anchorCtr="0">
            <a:noAutofit/>
          </a:bodyPr>
          <a:lstStyle/>
          <a:p>
            <a:pPr marL="0" marR="0" lvl="0" indent="0" algn="l" rtl="0">
              <a:lnSpc>
                <a:spcPct val="97000"/>
              </a:lnSpc>
              <a:spcBef>
                <a:spcPts val="0"/>
              </a:spcBef>
              <a:buClr>
                <a:srgbClr val="5B9BD5"/>
              </a:buClr>
              <a:buSzPct val="25000"/>
              <a:buFont typeface="Trebuchet MS"/>
              <a:buNone/>
            </a:pPr>
            <a:r>
              <a:rPr lang="fr" sz="2400" b="1">
                <a:solidFill>
                  <a:srgbClr val="5B9BD5"/>
                </a:solidFill>
                <a:latin typeface="Trebuchet MS"/>
                <a:ea typeface="Trebuchet MS"/>
                <a:cs typeface="Trebuchet MS"/>
                <a:sym typeface="Trebuchet MS"/>
              </a:rPr>
              <a:t>Principe du bootstrap et de l’arbre consensus</a:t>
            </a:r>
          </a:p>
        </p:txBody>
      </p:sp>
      <p:sp>
        <p:nvSpPr>
          <p:cNvPr id="1069" name="Shape 1069"/>
          <p:cNvSpPr txBox="1">
            <a:spLocks noGrp="1"/>
          </p:cNvSpPr>
          <p:nvPr>
            <p:ph type="body" idx="1"/>
          </p:nvPr>
        </p:nvSpPr>
        <p:spPr>
          <a:xfrm>
            <a:off x="378720" y="1068232"/>
            <a:ext cx="8555039" cy="2872021"/>
          </a:xfrm>
          <a:prstGeom prst="rect">
            <a:avLst/>
          </a:prstGeom>
          <a:noFill/>
          <a:ln>
            <a:noFill/>
          </a:ln>
        </p:spPr>
        <p:txBody>
          <a:bodyPr lIns="68575" tIns="17200" rIns="68575" bIns="34275" anchor="t" anchorCtr="0">
            <a:noAutofit/>
          </a:bodyPr>
          <a:lstStyle/>
          <a:p>
            <a:pPr marL="457200" lvl="0" indent="-342900" rtl="0">
              <a:lnSpc>
                <a:spcPct val="115000"/>
              </a:lnSpc>
              <a:spcBef>
                <a:spcPts val="0"/>
              </a:spcBef>
              <a:buSzPct val="100000"/>
            </a:pPr>
            <a:r>
              <a:rPr lang="fr" sz="1800"/>
              <a:t>Inférer plusieurs (~100) arbres en utilisant des techniques de </a:t>
            </a:r>
            <a:r>
              <a:rPr lang="fr" sz="1800" b="1"/>
              <a:t>rééchantillonnage</a:t>
            </a:r>
            <a:r>
              <a:rPr lang="fr" sz="1800"/>
              <a:t>;</a:t>
            </a:r>
          </a:p>
          <a:p>
            <a:pPr marL="457200" lvl="0" indent="-342900" rtl="0">
              <a:lnSpc>
                <a:spcPct val="115000"/>
              </a:lnSpc>
              <a:spcBef>
                <a:spcPts val="0"/>
              </a:spcBef>
              <a:buSzPct val="100000"/>
            </a:pPr>
            <a:r>
              <a:rPr lang="fr" sz="1800"/>
              <a:t>Identifier et conserver uniquement les clades présents dans de nombreux arbres ;</a:t>
            </a:r>
          </a:p>
          <a:p>
            <a:pPr marL="457200" lvl="0" indent="-342900" rtl="0">
              <a:lnSpc>
                <a:spcPct val="115000"/>
              </a:lnSpc>
              <a:spcBef>
                <a:spcPts val="0"/>
              </a:spcBef>
              <a:buSzPct val="100000"/>
            </a:pPr>
            <a:r>
              <a:rPr lang="fr" sz="1800"/>
              <a:t>Combinez les différents arbres pour produire un </a:t>
            </a:r>
            <a:r>
              <a:rPr lang="fr" sz="1800" b="1"/>
              <a:t>arbre de consensus</a:t>
            </a:r>
            <a:r>
              <a:rPr lang="fr" sz="1800"/>
              <a:t> qui est compatible avec la plupart les arbres .</a:t>
            </a:r>
          </a:p>
          <a:p>
            <a:pPr marL="457200" lvl="0" indent="-342900" rtl="0">
              <a:lnSpc>
                <a:spcPct val="115000"/>
              </a:lnSpc>
              <a:spcBef>
                <a:spcPts val="0"/>
              </a:spcBef>
              <a:buSzPct val="100000"/>
            </a:pPr>
            <a:r>
              <a:rPr lang="fr" sz="1800"/>
              <a:t>En général, l'arbre de consensus n'a pas de longueur de branche et une résolution inférieure à celle de l'arbre d'origine.</a:t>
            </a:r>
          </a:p>
          <a:p>
            <a:pPr marL="457200" lvl="0" indent="-342900" rtl="0">
              <a:lnSpc>
                <a:spcPct val="115000"/>
              </a:lnSpc>
              <a:spcBef>
                <a:spcPts val="0"/>
              </a:spcBef>
              <a:buSzPct val="100000"/>
            </a:pPr>
            <a:r>
              <a:rPr lang="fr" sz="1800"/>
              <a:t>Superposer les valeurs de bootstrap sur l'arbre d'origine</a:t>
            </a:r>
          </a:p>
          <a:p>
            <a:pPr marL="0" marR="0" lvl="0" indent="0" algn="l" rtl="0">
              <a:lnSpc>
                <a:spcPct val="80000"/>
              </a:lnSpc>
              <a:spcBef>
                <a:spcPts val="800"/>
              </a:spcBef>
              <a:buNone/>
            </a:pPr>
            <a:endParaRPr sz="2000" b="1"/>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9435</Words>
  <Application>Microsoft Macintosh PowerPoint</Application>
  <PresentationFormat>Présentation à l'écran (16:9)</PresentationFormat>
  <Paragraphs>1570</Paragraphs>
  <Slides>172</Slides>
  <Notes>172</Notes>
  <HiddenSlides>0</HiddenSlides>
  <MMClips>0</MMClips>
  <ScaleCrop>false</ScaleCrop>
  <HeadingPairs>
    <vt:vector size="6" baseType="variant">
      <vt:variant>
        <vt:lpstr>Polices utilisées</vt:lpstr>
      </vt:variant>
      <vt:variant>
        <vt:i4>1</vt:i4>
      </vt:variant>
      <vt:variant>
        <vt:lpstr>Thème</vt:lpstr>
      </vt:variant>
      <vt:variant>
        <vt:i4>2</vt:i4>
      </vt:variant>
      <vt:variant>
        <vt:lpstr>Titres des diapositives</vt:lpstr>
      </vt:variant>
      <vt:variant>
        <vt:i4>172</vt:i4>
      </vt:variant>
    </vt:vector>
  </HeadingPairs>
  <TitlesOfParts>
    <vt:vector size="175" baseType="lpstr">
      <vt:lpstr>Libre Baskerville</vt:lpstr>
      <vt:lpstr>simple-light-2</vt:lpstr>
      <vt:lpstr>Thème Office</vt:lpstr>
      <vt:lpstr>Formation Alignement/Phylogénie/Motifs</vt:lpstr>
      <vt:lpstr>Contexte de la formation</vt:lpstr>
      <vt:lpstr>Tour de table  Qui êtes vous ? Quelle expérience avez-vous en bioinfo ? Quelles attentes avez-vous pour cette formation ?</vt:lpstr>
      <vt:lpstr>Objectifs de la formation</vt:lpstr>
      <vt:lpstr>Un point de départ</vt:lpstr>
      <vt:lpstr>Une démarche bioinfo générique </vt:lpstr>
      <vt:lpstr>Déroulé de la formation</vt:lpstr>
      <vt:lpstr>Partie 1 - la stratégie utilisée :</vt:lpstr>
      <vt:lpstr>Alignement de séquence, quelques points de théorie</vt:lpstr>
      <vt:lpstr>La théorie de l’évolution</vt:lpstr>
      <vt:lpstr>La déduction par homologie, ou le «dogme central» de la bioinformatique</vt:lpstr>
      <vt:lpstr>La déduction par homologie, ou le «dogme central» de la bioinformatique</vt:lpstr>
      <vt:lpstr>L'homologie de séquence</vt:lpstr>
      <vt:lpstr>L'homologie de séquence</vt:lpstr>
      <vt:lpstr>Orthologie et paralogie</vt:lpstr>
      <vt:lpstr>Fonction et homologie</vt:lpstr>
      <vt:lpstr>Les différentes étapes de la reconstruction d’arbre phylogénétique</vt:lpstr>
      <vt:lpstr>Les différentes étapes de la reconstruction d’arbre phylogénétique</vt:lpstr>
      <vt:lpstr>Présentation PowerPoint</vt:lpstr>
      <vt:lpstr>Qu’est-ce qu’un alignement multiple ?</vt:lpstr>
      <vt:lpstr>Qu’est-ce qu’un alignement multiple ?</vt:lpstr>
      <vt:lpstr>L’alignement multiple au format fasta</vt:lpstr>
      <vt:lpstr>Les outils les plus populaires</vt:lpstr>
      <vt:lpstr>Construire un alignement multiple</vt:lpstr>
      <vt:lpstr>Approches traditionnelles</vt:lpstr>
      <vt:lpstr>Approches traditionnelles</vt:lpstr>
      <vt:lpstr> Alignement multiple optimal</vt:lpstr>
      <vt:lpstr> Alignement multiple optimal</vt:lpstr>
      <vt:lpstr>Stratégies d’alignements non-optimales</vt:lpstr>
      <vt:lpstr>Approches traditionnelles</vt:lpstr>
      <vt:lpstr> Alignement multiple progressif</vt:lpstr>
      <vt:lpstr> Alignement multiple progressif</vt:lpstr>
      <vt:lpstr> Alignement multiple progressif</vt:lpstr>
      <vt:lpstr> Alignement multiple progressif</vt:lpstr>
      <vt:lpstr> Alignement multiple progressif</vt:lpstr>
      <vt:lpstr> Alignement multiple progressif</vt:lpstr>
      <vt:lpstr>Approches traditionnelles</vt:lpstr>
      <vt:lpstr>C.  Alignement multiple itératif</vt:lpstr>
      <vt:lpstr>MAFFT: méthode itérative (Katoh et al, 2002) d’alignement multiple</vt:lpstr>
      <vt:lpstr>MAFFT: méthode itérative (Katoh et al, 2002) d’alignement multiple</vt:lpstr>
      <vt:lpstr>MAFFT: Alignement multiple</vt:lpstr>
      <vt:lpstr>MAFFT: Alignement multiple</vt:lpstr>
      <vt:lpstr>MAFFT: Alignement multiple</vt:lpstr>
      <vt:lpstr>MAFFT: Alignement multiple</vt:lpstr>
      <vt:lpstr>MAFFT: Alignement multiple</vt:lpstr>
      <vt:lpstr>MAFFT: Alignement multiple</vt:lpstr>
      <vt:lpstr>MAFFT - bilan des paramètres</vt:lpstr>
      <vt:lpstr>Publication MAFFT</vt:lpstr>
      <vt:lpstr>Visitons le site de MAFFT</vt:lpstr>
      <vt:lpstr>Présentation PowerPoint</vt:lpstr>
      <vt:lpstr>Visitons le site de CD-HIT</vt:lpstr>
      <vt:lpstr>Visitons le site de CD-HIT</vt:lpstr>
      <vt:lpstr>le site de CD-HIT</vt:lpstr>
      <vt:lpstr>Résultats de CD-Hit</vt:lpstr>
      <vt:lpstr>57 clusters de séquences</vt:lpstr>
      <vt:lpstr>Présentation PowerPoint</vt:lpstr>
      <vt:lpstr>Présentation PowerPoint</vt:lpstr>
      <vt:lpstr>Présentation PowerPoint</vt:lpstr>
      <vt:lpstr>Alignement -&gt; score -&gt; matrice de substitution</vt:lpstr>
      <vt:lpstr>Présentation PowerPoint</vt:lpstr>
      <vt:lpstr>Présentation PowerPoint</vt:lpstr>
      <vt:lpstr>Présentation PowerPoint</vt:lpstr>
      <vt:lpstr>Présentation PowerPoint</vt:lpstr>
      <vt:lpstr>Présentation PowerPoint</vt:lpstr>
      <vt:lpstr>Partie 2 : Construction d’arbres phylogénétiques</vt:lpstr>
      <vt:lpstr>Une démarche bioinfo générique </vt:lpstr>
      <vt:lpstr>Partie 2 - la stratégie utilisée:</vt:lpstr>
      <vt:lpstr>La reconstruction d’arbre phylogénétique : plan</vt:lpstr>
      <vt:lpstr>Qu’est-ce qu’un arbre phylogénétique ?</vt:lpstr>
      <vt:lpstr>Le point de départ: les sites d’un alignement multiple</vt:lpstr>
      <vt:lpstr>Les arbres phylogénétiques: notions de base </vt:lpstr>
      <vt:lpstr>Les arbres phylogénétiques: notions de base </vt:lpstr>
      <vt:lpstr>Comment enraciner un arbre ?</vt:lpstr>
      <vt:lpstr>Les formats d’arbres phylogénétique</vt:lpstr>
      <vt:lpstr>Les distances génétiques (ou évolutives)</vt:lpstr>
      <vt:lpstr>Distances et arbres</vt:lpstr>
      <vt:lpstr>Distances génétiques vs Distances observées</vt:lpstr>
      <vt:lpstr>Distances génétiques vs Distances observées </vt:lpstr>
      <vt:lpstr>Les modèles de substitution nucléotidique</vt:lpstr>
      <vt:lpstr>Les modèles de substitution nucléotidique : un aperçu</vt:lpstr>
      <vt:lpstr>Choix d’un modèle nucléotidique</vt:lpstr>
      <vt:lpstr>Les modèles de substitution protéiques</vt:lpstr>
      <vt:lpstr>Les principaux modèles d’évolution protéique</vt:lpstr>
      <vt:lpstr>Les modèles protéiques : exemple</vt:lpstr>
      <vt:lpstr>Les méthodes d’inférence phylogénétique</vt:lpstr>
      <vt:lpstr>Les méthodes de distances pour inférer un arbre phylogénétique</vt:lpstr>
      <vt:lpstr>Les méthodes de distance</vt:lpstr>
      <vt:lpstr>Présentation PowerPoint</vt:lpstr>
      <vt:lpstr>Présentation PowerPoint</vt:lpstr>
      <vt:lpstr>Présentation PowerPoint</vt:lpstr>
      <vt:lpstr>Présentation PowerPoint</vt:lpstr>
      <vt:lpstr>Présentation PowerPoint</vt:lpstr>
      <vt:lpstr>L’algorithme du Neighbor-Joining</vt:lpstr>
      <vt:lpstr>Le Neighbor-Joining (NJ)</vt:lpstr>
      <vt:lpstr>Le Neighbor-Joining (NJ) : bilan</vt:lpstr>
      <vt:lpstr>Le Neighbor-Joining en pratique</vt:lpstr>
      <vt:lpstr>Comment évaluer un arbre phylogénétique ?</vt:lpstr>
      <vt:lpstr>Évaluer la topologie d’un arbre</vt:lpstr>
      <vt:lpstr>Principe du bootstrap et de l’arbre consensus</vt:lpstr>
      <vt:lpstr>Comment construire un arbre consensus ?</vt:lpstr>
      <vt:lpstr>Le bootstrap en pratique</vt:lpstr>
      <vt:lpstr>Quelques derniers conseils</vt:lpstr>
      <vt:lpstr>Travaux pratiques</vt:lpstr>
      <vt:lpstr>Présentation PowerPoint</vt:lpstr>
      <vt:lpstr>Arbre des 57 séquences</vt:lpstr>
      <vt:lpstr>Arbre des 57 séquences</vt:lpstr>
      <vt:lpstr>Arbre des 57 séquences</vt:lpstr>
      <vt:lpstr>Définition des sous-familles</vt:lpstr>
      <vt:lpstr>Définition des sous-familles</vt:lpstr>
      <vt:lpstr>Définition des sous-familles</vt:lpstr>
      <vt:lpstr>Alignement des sous-familles</vt:lpstr>
      <vt:lpstr>Alignement des sous-familles</vt:lpstr>
      <vt:lpstr>Alignement des sous-familles</vt:lpstr>
      <vt:lpstr>Motifs dans les séquences</vt:lpstr>
      <vt:lpstr>Et une démarche bioinfo générique </vt:lpstr>
      <vt:lpstr>Partie 3 - la stratégie utilisée:</vt:lpstr>
      <vt:lpstr>Recherche de profils de novo : MEME</vt:lpstr>
      <vt:lpstr>A quoi ça sert ?</vt:lpstr>
      <vt:lpstr>A quoi ça sert ?</vt:lpstr>
      <vt:lpstr>Comment les décrit-on ?</vt:lpstr>
      <vt:lpstr>Comment les décrit-on ?</vt:lpstr>
      <vt:lpstr>Comment les décrit-on ?</vt:lpstr>
      <vt:lpstr>Comment les décrit-on ?</vt:lpstr>
      <vt:lpstr>Comment les décrit-on ?</vt:lpstr>
      <vt:lpstr>Comment les décrit-on ?</vt:lpstr>
      <vt:lpstr>Score d’un mot dans ma séquence ?</vt:lpstr>
      <vt:lpstr>Score d’un mot dans ma séquence ?</vt:lpstr>
      <vt:lpstr>Ce score est-il significatif ?</vt:lpstr>
      <vt:lpstr>Autres raffinements possibles du profil</vt:lpstr>
      <vt:lpstr>Recherche de profils de novo : MEME</vt:lpstr>
      <vt:lpstr>Recherche de profils de novo : MEME</vt:lpstr>
      <vt:lpstr>Recherche de profils de novo : MEME</vt:lpstr>
      <vt:lpstr>Recherche d’un ensemble de motifs : MAST</vt:lpstr>
      <vt:lpstr>Travaux pratiques</vt:lpstr>
      <vt:lpstr>Travaux pratiques</vt:lpstr>
      <vt:lpstr>Travaux pratiques</vt:lpstr>
      <vt:lpstr>Travaux pratiques</vt:lpstr>
      <vt:lpstr>Comment les décrit-on ? </vt:lpstr>
      <vt:lpstr>Comment les décrit-on ? </vt:lpstr>
      <vt:lpstr>Comment les décrit-on ?  Les HMM</vt:lpstr>
      <vt:lpstr>Comment les décrit-on ?  Les HMM</vt:lpstr>
      <vt:lpstr>Comment les décrit-on ?  Les HMM</vt:lpstr>
      <vt:lpstr>Comment les décrit-on ?  Les HMM</vt:lpstr>
      <vt:lpstr>Comment les décrit-on ?  Les HMM</vt:lpstr>
      <vt:lpstr>Comment les décrit-on ?  Les HMM</vt:lpstr>
      <vt:lpstr>Comment les décrit-on ?  Les HMM</vt:lpstr>
      <vt:lpstr>Comment utilise-t-on les motifs HMM ?</vt:lpstr>
      <vt:lpstr>Comment utilise-t-on les motifs HMM ?</vt:lpstr>
      <vt:lpstr>Comment utilise-t-on les motifs HMM ?</vt:lpstr>
      <vt:lpstr>Pourquoi utilise-t-on les motifs HMM ?</vt:lpstr>
      <vt:lpstr>Travaux pratiques</vt:lpstr>
      <vt:lpstr>Travaux pratiques</vt:lpstr>
      <vt:lpstr>Travaux pratiques</vt:lpstr>
      <vt:lpstr>Travaux pratiques</vt:lpstr>
      <vt:lpstr>Travaux pratiques</vt:lpstr>
      <vt:lpstr>Travaux pratiques</vt:lpstr>
      <vt:lpstr>Travaux pratiques</vt:lpstr>
      <vt:lpstr>Petit bilan intermédiaire</vt:lpstr>
      <vt:lpstr>Analyse fonctionnelle et structurale de séquences protéiques</vt:lpstr>
      <vt:lpstr>Travaux pratiques</vt:lpstr>
      <vt:lpstr>Analyse fonctionnelle et structurale de séquences protéiques</vt:lpstr>
      <vt:lpstr>Analyse fonctionnelle et structurale de séquences protéiques</vt:lpstr>
      <vt:lpstr>Analyse fonctionnelle et structurale de séquences protéiques</vt:lpstr>
      <vt:lpstr>Analyse fonctionnelle et structurale de séquences protéiques</vt:lpstr>
      <vt:lpstr>Analyse fonctionnelle et structurale de séquences protéiques</vt:lpstr>
      <vt:lpstr>Analyse fonctionnelle et structurale de séquences protéiques</vt:lpstr>
      <vt:lpstr>Analyse fonctionnelle et structurale de séquences protéiques</vt:lpstr>
      <vt:lpstr>Travaux pratiques</vt:lpstr>
      <vt:lpstr>Conclusion</vt:lpstr>
      <vt:lpstr>Quelques liens utiles….</vt:lpstr>
      <vt:lpstr>Conclusion Générale</vt:lpstr>
      <vt:lpstr>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Alignement/Phylogénie/Motifs</dc:title>
  <cp:lastModifiedBy>Hélène Chiapello</cp:lastModifiedBy>
  <cp:revision>1</cp:revision>
  <dcterms:modified xsi:type="dcterms:W3CDTF">2017-02-24T07:40:26Z</dcterms:modified>
</cp:coreProperties>
</file>